
<file path=[Content_Types].xml><?xml version="1.0" encoding="utf-8"?>
<Types xmlns="http://schemas.openxmlformats.org/package/2006/content-types">
  <Override PartName="/ppt/slides/slide94.xml" ContentType="application/vnd.openxmlformats-officedocument.presentationml.slide+xml"/>
  <Override PartName="/ppt/slides/slide142.xml" ContentType="application/vnd.openxmlformats-officedocument.presentationml.slide+xml"/>
  <Override PartName="/ppt/notesSlides/notesSlide286.xml" ContentType="application/vnd.openxmlformats-officedocument.presentationml.notesSlide+xml"/>
  <Override PartName="/ppt/notesSlides/notesSlide302.xml" ContentType="application/vnd.openxmlformats-officedocument.presentationml.notesSlide+xml"/>
  <Override PartName="/ppt/slides/slide218.xml" ContentType="application/vnd.openxmlformats-officedocument.presentationml.slide+xml"/>
  <Override PartName="/ppt/diagrams/colors11.xml" ContentType="application/vnd.openxmlformats-officedocument.drawingml.diagramColors+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notesSlides/notesSlide217.xml" ContentType="application/vnd.openxmlformats-officedocument.presentationml.notesSlide+xml"/>
  <Override PartName="/ppt/notesSlides/notesSlide403.xml" ContentType="application/vnd.openxmlformats-officedocument.presentationml.notesSlide+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242.xml" ContentType="application/vnd.openxmlformats-officedocument.presentationml.notesSlide+xml"/>
  <Override PartName="/ppt/notesSlides/notesSlide387.xml" ContentType="application/vnd.openxmlformats-officedocument.presentationml.notesSlide+xml"/>
  <Override PartName="/ppt/slides/slide319.xml" ContentType="application/vnd.openxmlformats-officedocument.presentationml.slide+xml"/>
  <Override PartName="/ppt/notesSlides/notesSlide41.xml" ContentType="application/vnd.openxmlformats-officedocument.presentationml.notesSlide+xml"/>
  <Override PartName="/ppt/diagrams/layout17.xml" ContentType="application/vnd.openxmlformats-officedocument.drawingml.diagramLayout+xml"/>
  <Override PartName="/ppt/slides/slide158.xml" ContentType="application/vnd.openxmlformats-officedocument.presentationml.slide+xml"/>
  <Override PartName="/ppt/slides/slide344.xml" ContentType="application/vnd.openxmlformats-officedocument.presentationml.slide+xml"/>
  <Override PartName="/ppt/notesSlides/notesSlide318.xml" ContentType="application/vnd.openxmlformats-officedocument.presentationml.notes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notesSlides/notesSlide343.xml" ContentType="application/vnd.openxmlformats-officedocument.presentationml.notesSlide+xml"/>
  <Override PartName="/ppt/slides/slide259.xml" ContentType="application/vnd.openxmlformats-officedocument.presentationml.slide+xml"/>
  <Override PartName="/ppt/diagrams/drawing10.xml" ContentType="application/vnd.ms-office.drawingml.diagramDrawing+xml"/>
  <Override PartName="/ppt/notesSlides/notesSlide182.xml" ContentType="application/vnd.openxmlformats-officedocument.presentationml.notesSlide+xml"/>
  <Override PartName="/ppt/notesSlides/notesSlide419.xml" ContentType="application/vnd.openxmlformats-officedocument.presentationml.notesSlide+xml"/>
  <Override PartName="/ppt/slides/slide66.xml" ContentType="application/vnd.openxmlformats-officedocument.presentationml.slide+xml"/>
  <Override PartName="/ppt/slides/slide114.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notesSlides/notesSlide258.xml" ContentType="application/vnd.openxmlformats-officedocument.presentationml.notesSlide+xml"/>
  <Override PartName="/ppt/slides/slide284.xml" ContentType="application/vnd.openxmlformats-officedocument.presentationml.slide+xml"/>
  <Override PartName="/ppt/diagrams/quickStyle3.xml" ContentType="application/vnd.openxmlformats-officedocument.drawingml.diagramStyl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444.xml" ContentType="application/vnd.openxmlformats-officedocument.presentationml.notesSlide+xml"/>
  <Override PartName="/ppt/slides/slide91.xml" ContentType="application/vnd.openxmlformats-officedocument.presentationml.slide+xml"/>
  <Override PartName="/ppt/slides/slide215.xml" ContentType="application/vnd.openxmlformats-officedocument.presentationml.slide+xml"/>
  <Override PartName="/ppt/notesSlides/notesSlide283.xml" ContentType="application/vnd.openxmlformats-officedocument.presentationml.notesSlide+xml"/>
  <Override PartName="/ppt/diagrams/data21.xml" ContentType="application/vnd.openxmlformats-officedocument.drawingml.diagramData+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diagrams/layout6.xml" ContentType="application/vnd.openxmlformats-officedocument.drawingml.diagramLayout+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notesSlides/notesSlide359.xml" ContentType="application/vnd.openxmlformats-officedocument.presentationml.notesSlide+xml"/>
  <Override PartName="/ppt/slides/slide240.xml" ContentType="application/vnd.openxmlformats-officedocument.presentationml.slide+xml"/>
  <Override PartName="/ppt/slides/slide385.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198.xml" ContentType="application/vnd.openxmlformats-officedocument.presentationml.notesSlide+xml"/>
  <Override PartName="/ppt/notesSlides/notesSlide384.xml" ContentType="application/vnd.openxmlformats-officedocument.presentationml.notesSlide+xml"/>
  <Override PartName="/ppt/notesSlides/notesSlide400.xml" ContentType="application/vnd.openxmlformats-officedocument.presentationml.notesSlide+xml"/>
  <Override PartName="/ppt/slides/slide316.xml" ContentType="application/vnd.openxmlformats-officedocument.presentationml.slide+xml"/>
  <Override PartName="/ppt/diagrams/drawing8.xml" ContentType="application/vnd.ms-office.drawingml.diagramDrawing+xml"/>
  <Override PartName="/ppt/notesSlides/notesSlide129.xml" ContentType="application/vnd.openxmlformats-officedocument.presentationml.notesSlide+xml"/>
  <Override PartName="/ppt/slides/slide155.xml" ContentType="application/vnd.openxmlformats-officedocument.presentationml.slide+xml"/>
  <Override PartName="/ppt/diagrams/layout14.xml" ContentType="application/vnd.openxmlformats-officedocument.drawingml.diagramLayout+xml"/>
  <Override PartName="/ppt/notesSlides/notesSlide315.xml" ContentType="application/vnd.openxmlformats-officedocument.presentationml.notesSlide+xml"/>
  <Override PartName="/ppt/slides/slide341.xml" ContentType="application/vnd.openxmlformats-officedocument.presentationml.slide+xml"/>
  <Override PartName="/ppt/notesSlides/notesSlide4.xml" ContentType="application/vnd.openxmlformats-officedocument.presentationml.notesSlide+xml"/>
  <Override PartName="/ppt/notesSlides/notesSlide154.xml" ContentType="application/vnd.openxmlformats-officedocument.presentationml.notesSlide+xml"/>
  <Override PartName="/ppt/notesSlides/notesSlide299.xml" ContentType="application/vnd.openxmlformats-officedocument.presentationml.notesSlide+xml"/>
  <Override PartName="/ppt/notesSlides/notesSlide340.xml" ContentType="application/vnd.openxmlformats-officedocument.presentationml.notesSlide+xml"/>
  <Override PartName="/ppt/slides/slide38.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notesSlides/notesSlide98.xml" ContentType="application/vnd.openxmlformats-officedocument.presentationml.notesSlide+xml"/>
  <Override PartName="/ppt/slides/slide111.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notesSlides/notesSlide29.xml" ContentType="application/vnd.openxmlformats-officedocument.presentationml.notesSlide+xml"/>
  <Override PartName="/ppt/notesSlides/notesSlide416.xml" ContentType="application/vnd.openxmlformats-officedocument.presentationml.notesSlide+xml"/>
  <Override PartName="/ppt/slides/slide63.xml" ContentType="application/vnd.openxmlformats-officedocument.presentationml.slide+xml"/>
  <Override PartName="/ppt/slides/slide281.xml" ContentType="application/vnd.openxmlformats-officedocument.presentationml.slide+xml"/>
  <Override PartName="/ppt/notesSlides/notesSlide110.xml" ContentType="application/vnd.openxmlformats-officedocument.presentationml.notesSlide+xml"/>
  <Override PartName="/ppt/notesSlides/notesSlide255.xml" ContentType="application/vnd.openxmlformats-officedocument.presentationml.notesSlide+xml"/>
  <Override PartName="/ppt/notesSlides/notesSlide441.xml" ContentType="application/vnd.openxmlformats-officedocument.presentationml.notesSlide+xml"/>
  <Override PartName="/ppt/slides/slide357.xml" ContentType="application/vnd.openxmlformats-officedocument.presentationml.slide+xml"/>
  <Override PartName="/ppt/notesSlides/notesSlide54.xml" ContentType="application/vnd.openxmlformats-officedocument.presentationml.notesSlide+xml"/>
  <Override PartName="/ppt/notesSlides/notesSlide280.xml" ContentType="application/vnd.openxmlformats-officedocument.presentationml.notesSlide+xml"/>
  <Override PartName="/ppt/slides/slide196.xml" ContentType="application/vnd.openxmlformats-officedocument.presentationml.slide+xml"/>
  <Override PartName="/ppt/slides/slide212.xml" ContentType="application/vnd.openxmlformats-officedocument.presentationml.slide+xml"/>
  <Override PartName="/ppt/notesSlides/notesSlide356.xml" ContentType="application/vnd.openxmlformats-officedocument.presentationml.notesSlide+xml"/>
  <Override PartName="/ppt/slides/slide382.xml" ContentType="application/vnd.openxmlformats-officedocument.presentationml.slide+xml"/>
  <Override PartName="/ppt/diagrams/layout3.xml" ContentType="application/vnd.openxmlformats-officedocument.drawingml.diagramLayout+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diagrams/quickStyle22.xml" ContentType="application/vnd.openxmlformats-officedocument.drawingml.diagramStyl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381.xml" ContentType="application/vnd.openxmlformats-officedocument.presentationml.notesSlide+xml"/>
  <Override PartName="/ppt/slides/slide297.xml" ContentType="application/vnd.openxmlformats-officedocument.presentationml.slide+xml"/>
  <Override PartName="/ppt/slides/slide313.xml" ContentType="application/vnd.openxmlformats-officedocument.presentationml.slide+xml"/>
  <Override PartName="/ppt/diagrams/drawing5.xml" ContentType="application/vnd.ms-office.drawingml.diagramDrawing+xml"/>
  <Override PartName="/ppt/diagrams/layout11.xml" ContentType="application/vnd.openxmlformats-officedocument.drawingml.diagramLayout+xml"/>
  <Override PartName="/ppt/notesSlides/notesSlide126.xml" ContentType="application/vnd.openxmlformats-officedocument.presentationml.notesSlide+xml"/>
  <Override PartName="/ppt/notesSlides/notesSlide312.xml" ContentType="application/vnd.openxmlformats-officedocument.presentationml.notes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151.xml" ContentType="application/vnd.openxmlformats-officedocument.presentationml.notesSlide+xml"/>
  <Override PartName="/ppt/notesSlides/notesSlide296.xml" ContentType="application/vnd.openxmlformats-officedocument.presentationml.notesSlide+xml"/>
  <Override PartName="/ppt/slides/slide228.xml" ContentType="application/vnd.openxmlformats-officedocument.presentationml.slide+xml"/>
  <Override PartName="/ppt/slides/slide414.xml" ContentType="application/vnd.openxmlformats-officedocument.presentationml.slide+xml"/>
  <Override PartName="/ppt/notesSlides/notesSlide95.xml" ContentType="application/vnd.openxmlformats-officedocument.presentationml.notesSlide+xml"/>
  <Override PartName="/ppt/diagrams/colors21.xml" ContentType="application/vnd.openxmlformats-officedocument.drawingml.diagramColors+xml"/>
  <Override PartName="/ppt/slides/slide35.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notesSlides/notesSlide227.xml" ContentType="application/vnd.openxmlformats-officedocument.presentationml.notesSlide+xml"/>
  <Override PartName="/ppt/notesSlides/notesSlide413.xml" ContentType="application/vnd.openxmlformats-officedocument.presentationml.notesSlide+xml"/>
  <Override PartName="/ppt/slides/slide60.xml" ContentType="application/vnd.openxmlformats-officedocument.presentationml.slide+xml"/>
  <Override PartName="/ppt/slides/slide329.xml" ContentType="application/vnd.openxmlformats-officedocument.presentationml.slide+xml"/>
  <Override PartName="/ppt/notesSlides/notesSlide26.xml" ContentType="application/vnd.openxmlformats-officedocument.presentationml.notesSlide+xml"/>
  <Override PartName="/ppt/diagrams/data9.xml" ContentType="application/vnd.openxmlformats-officedocument.drawingml.diagramData+xml"/>
  <Override PartName="/ppt/notesSlides/notesSlide252.xml" ContentType="application/vnd.openxmlformats-officedocument.presentationml.notesSlide+xml"/>
  <Override PartName="/ppt/notesSlides/notesSlide397.xml" ContentType="application/vnd.openxmlformats-officedocument.presentationml.notesSlide+xml"/>
  <Override PartName="/ppt/slides/slide168.xml" ContentType="application/vnd.openxmlformats-officedocument.presentationml.slide+xml"/>
  <Override PartName="/ppt/notesSlides/notesSlide51.xml" ContentType="application/vnd.openxmlformats-officedocument.presentationml.notesSlide+xml"/>
  <Override PartName="/ppt/notesSlides/notesSlide328.xml" ContentType="application/vnd.openxmlformats-officedocument.presentationml.notesSlide+xml"/>
  <Override PartName="/ppt/slides/slide354.xml" ContentType="application/vnd.openxmlformats-officedocument.presentationml.slide+xml"/>
  <Override PartName="/ppt/notesSlides/notesSlide167.xml" ContentType="application/vnd.openxmlformats-officedocument.presentationml.notesSlide+xml"/>
  <Override PartName="/ppt/slides/slide193.xml" ContentType="application/vnd.openxmlformats-officedocument.presentationml.slide+xml"/>
  <Override PartName="/ppt/notesSlides/notesSlide353.xml" ContentType="application/vnd.openxmlformats-officedocument.presentationml.notesSlide+xml"/>
  <Override PartName="/ppt/diagrams/drawing20.xml" ContentType="application/vnd.ms-office.drawingml.diagramDrawing+xml"/>
  <Override PartName="/ppt/slides/slide124.xml" ContentType="application/vnd.openxmlformats-officedocument.presentationml.slide+xml"/>
  <Override PartName="/ppt/slides/slide269.xml" ContentType="application/vnd.openxmlformats-officedocument.presentationml.slide+xml"/>
  <Override PartName="/ppt/notesSlides/notesSlide192.xml" ContentType="application/vnd.openxmlformats-officedocument.presentationml.notesSlide+xml"/>
  <Override PartName="/ppt/notesSlides/notesSlide429.xml" ContentType="application/vnd.openxmlformats-officedocument.presentationml.notesSlide+xml"/>
  <Override PartName="/ppt/slides/slide76.xml" ContentType="application/vnd.openxmlformats-officedocument.presentationml.slide+xml"/>
  <Override PartName="/ppt/slides/slide310.xml" ContentType="application/vnd.openxmlformats-officedocument.presentationml.slide+xml"/>
  <Override PartName="/ppt/diagrams/drawing2.xml" ContentType="application/vnd.ms-office.drawingml.diagramDrawing+xml"/>
  <Override PartName="/ppt/notesSlides/notesSlide123.xml" ContentType="application/vnd.openxmlformats-officedocument.presentationml.notesSlide+xml"/>
  <Override PartName="/ppt/notesSlides/notesSlide268.xml" ContentType="application/vnd.openxmlformats-officedocument.presentationml.notesSlide+xml"/>
  <Override PartName="/ppt/slides/slide294.xml" ContentType="application/vnd.openxmlformats-officedocument.presentationml.slide+xml"/>
  <Override PartName="/ppt/notesSlides/notesSlide67.xml" ContentType="application/vnd.openxmlformats-officedocument.presentationml.notesSlide+xml"/>
  <Override PartName="/ppt/notesSlides/notesSlide293.xml" ContentType="application/vnd.openxmlformats-officedocument.presentationml.notesSlide+xml"/>
  <Override PartName="/ppt/slides/slide225.xml" ContentType="application/vnd.openxmlformats-officedocument.presentationml.slide+xml"/>
  <Override PartName="/ppt/notesSlides/notesSlide92.xml" ContentType="application/vnd.openxmlformats-officedocument.presentationml.notesSlide+xml"/>
  <Override PartName="/ppt/slides/slide32.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notesSlides/notesSlide224.xml" ContentType="application/vnd.openxmlformats-officedocument.presentationml.notesSlide+xml"/>
  <Override PartName="/ppt/notesSlides/notesSlide369.xml" ContentType="application/vnd.openxmlformats-officedocument.presentationml.notesSlide+xml"/>
  <Override PartName="/ppt/slides/slide250.xml" ContentType="application/vnd.openxmlformats-officedocument.presentationml.slide+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394.xml" ContentType="application/vnd.openxmlformats-officedocument.presentationml.notesSlide+xml"/>
  <Override PartName="/ppt/notesSlides/notesSlide410.xml" ContentType="application/vnd.openxmlformats-officedocument.presentationml.notesSlide+xml"/>
  <Override PartName="/ppt/slides/slide326.xml" ContentType="application/vnd.openxmlformats-officedocument.presentationml.slide+xml"/>
  <Override PartName="/ppt/diagrams/colors8.xml" ContentType="application/vnd.openxmlformats-officedocument.drawingml.diagramColors+xml"/>
  <Override PartName="/ppt/notesSlides/notesSlide139.xml" ContentType="application/vnd.openxmlformats-officedocument.presentationml.notesSlide+xml"/>
  <Override PartName="/ppt/slides/slide165.xml" ContentType="application/vnd.openxmlformats-officedocument.presentationml.slide+xml"/>
  <Override PartName="/ppt/slides/slide351.xml" ContentType="application/vnd.openxmlformats-officedocument.presentationml.slide+xml"/>
  <Override PartName="/ppt/notesSlides/notesSlide325.xml" ContentType="application/vnd.openxmlformats-officedocument.presentationml.notesSlide+xml"/>
  <Override PartName="/ppt/slides/slide190.xml" ContentType="application/vnd.openxmlformats-officedocument.presentationml.slide+xml"/>
  <Override PartName="/ppt/theme/theme6.xml" ContentType="application/vnd.openxmlformats-officedocument.theme+xml"/>
  <Override PartName="/ppt/notesSlides/notesSlide164.xml" ContentType="application/vnd.openxmlformats-officedocument.presentationml.notesSlide+xml"/>
  <Override PartName="/ppt/notesSlides/notesSlide350.xml" ContentType="application/vnd.openxmlformats-officedocument.presentationml.notesSlide+xml"/>
  <Override PartName="/ppt/slides/slide48.xml" ContentType="application/vnd.openxmlformats-officedocument.presentationml.slide+xml"/>
  <Override PartName="/ppt/slides/slide427.xml" ContentType="application/vnd.openxmlformats-officedocument.presentationml.slide+xml"/>
  <Override PartName="/ppt/notesSlides/notesSlide426.xml" ContentType="application/vnd.openxmlformats-officedocument.presentationml.notesSlide+xml"/>
  <Override PartName="/ppt/slides/slide73.xml" ContentType="application/vnd.openxmlformats-officedocument.presentationml.slide+xml"/>
  <Override PartName="/ppt/slides/slide121.xml" ContentType="application/vnd.openxmlformats-officedocument.presentationml.slide+xml"/>
  <Override PartName="/ppt/slides/slide266.xml" ContentType="application/vnd.openxmlformats-officedocument.presentationml.slide+xml"/>
  <Override PartName="/ppt/notesSlides/notesSlide39.xml" ContentType="application/vnd.openxmlformats-officedocument.presentationml.notesSlide+xml"/>
  <Override PartName="/ppt/notesSlides/notesSlide265.xml" ContentType="application/vnd.openxmlformats-officedocument.presentationml.notesSlide+xml"/>
  <Override PartName="/ppt/slides/slide291.xml" ContentType="application/vnd.openxmlformats-officedocument.presentationml.slide+xml"/>
  <Override PartName="/ppt/notesSlides/notesSlide64.xml" ContentType="application/vnd.openxmlformats-officedocument.presentationml.notesSlide+xml"/>
  <Override PartName="/ppt/notesSlides/notesSlide120.xml" ContentType="application/vnd.openxmlformats-officedocument.presentationml.notesSlide+xml"/>
  <Override PartName="/ppt/slides/slide367.xml" ContentType="application/vnd.openxmlformats-officedocument.presentationml.slide+xml"/>
  <Override PartName="/ppt/notesSlides/notesSlide290.xml" ContentType="application/vnd.openxmlformats-officedocument.presentationml.notesSlide+xml"/>
  <Override PartName="/ppt/slides/slide222.xml" ContentType="application/vnd.openxmlformats-officedocument.presentationml.slide+xml"/>
  <Override PartName="/ppt/notesSlides/notesSlide221.xml" ContentType="application/vnd.openxmlformats-officedocument.presentationml.notesSlide+xml"/>
  <Override PartName="/ppt/notesSlides/notesSlide366.xml" ContentType="application/vnd.openxmlformats-officedocument.presentationml.notesSlide+xml"/>
  <Override PartName="/ppt/slides/slide392.xml" ContentType="application/vnd.openxmlformats-officedocument.presentationml.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37.xml" ContentType="application/vnd.openxmlformats-officedocument.presentationml.slide+xml"/>
  <Override PartName="/ppt/slides/slide323.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notesSlides/notesSlide391.xml" ContentType="application/vnd.openxmlformats-officedocument.presentationml.notesSlide+xml"/>
  <Override PartName="/ppt/slides/slide162.xml" ContentType="application/vnd.openxmlformats-officedocument.presentationml.slide+xml"/>
  <Override PartName="/ppt/notesSlides/notesSlide136.xml" ContentType="application/vnd.openxmlformats-officedocument.presentationml.notesSlide+xml"/>
  <Override PartName="/ppt/diagrams/data19.xml" ContentType="application/vnd.openxmlformats-officedocument.drawingml.diagramData+xml"/>
  <Override PartName="/ppt/notesSlides/notesSlide322.xml" ContentType="application/vnd.openxmlformats-officedocument.presentationml.notesSlide+xml"/>
  <Override PartName="/ppt/diagrams/layout21.xml" ContentType="application/vnd.openxmlformats-officedocument.drawingml.diagramLayout+xml"/>
  <Override PartName="/ppt/slides/slide238.xml" ContentType="application/vnd.openxmlformats-officedocument.presentationml.slide+xml"/>
  <Override PartName="/ppt/slideLayouts/slideLayout19.xml" ContentType="application/vnd.openxmlformats-officedocument.presentationml.slideLayout+xml"/>
  <Override PartName="/ppt/notesSlides/notesSlide161.xml" ContentType="application/vnd.openxmlformats-officedocument.presentationml.notesSlide+xml"/>
  <Override PartName="/ppt/slides/slide45.xml" ContentType="application/vnd.openxmlformats-officedocument.presentationml.slide+xml"/>
  <Override PartName="/ppt/slides/slide424.xml" ContentType="application/vnd.openxmlformats-officedocument.presentationml.slide+xml"/>
  <Override PartName="/ppt/theme/theme3.xml" ContentType="application/vnd.openxmlformats-officedocument.theme+xml"/>
  <Override PartName="/ppt/notesSlides/notesSlide237.xml" ContentType="application/vnd.openxmlformats-officedocument.presentationml.notes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diagrams/data22.xml" ContentType="application/vnd.openxmlformats-officedocument.drawingml.diagramData+xml"/>
  <Override PartName="/ppt/notesSlides/notesSlide423.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notesSlides/notesSlide262.xml" ContentType="application/vnd.openxmlformats-officedocument.presentationml.notesSlide+xml"/>
  <Override PartName="/ppt/notesSlides/notesSlide401.xml" ContentType="application/vnd.openxmlformats-officedocument.presentationml.notesSlide+xml"/>
  <Override PartName="/ppt/slides/slide178.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240.xml" ContentType="application/vnd.openxmlformats-officedocument.presentationml.notesSlide+xml"/>
  <Override PartName="/ppt/notesSlides/notesSlide338.xml" ContentType="application/vnd.openxmlformats-officedocument.presentationml.notesSlide+xml"/>
  <Override PartName="/ppt/notesSlides/notesSlide385.xml" ContentType="application/vnd.openxmlformats-officedocument.presentationml.notesSlide+xml"/>
  <Override PartName="/ppt/slides/slide317.xml" ContentType="application/vnd.openxmlformats-officedocument.presentationml.slide+xml"/>
  <Override PartName="/ppt/slides/slide364.xml" ContentType="application/vnd.openxmlformats-officedocument.presentationml.slide+xml"/>
  <Override PartName="/ppt/diagrams/drawing9.xml" ContentType="application/vnd.ms-office.drawingml.diagramDrawing+xml"/>
  <Override PartName="/ppt/diagrams/layout15.xml" ContentType="application/vnd.openxmlformats-officedocument.drawingml.diagramLayout+xml"/>
  <Override PartName="/ppt/notesSlides/notesSlide177.xml" ContentType="application/vnd.openxmlformats-officedocument.presentationml.notesSlide+xml"/>
  <Override PartName="/ppt/notesSlides/notesSlide316.xml" ContentType="application/vnd.openxmlformats-officedocument.presentationml.notesSlide+xml"/>
  <Override PartName="/ppt/notesSlides/notesSlide363.xml" ContentType="application/vnd.openxmlformats-officedocument.presentationml.notesSlide+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notesSlides/notesSlide108.xml" ContentType="application/vnd.openxmlformats-officedocument.presentationml.notesSlide+xml"/>
  <Override PartName="/ppt/notesSlides/notesSlide155.xml" ContentType="application/vnd.openxmlformats-officedocument.presentationml.notes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418.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341.xml" ContentType="application/vnd.openxmlformats-officedocument.presentationml.notesSlide+xml"/>
  <Override PartName="/ppt/notesSlides/notesSlide439.xml" ContentType="application/vnd.openxmlformats-officedocument.presentationml.notesSlide+xml"/>
  <Override PartName="/ppt/slides/slide39.xml" ContentType="application/vnd.openxmlformats-officedocument.presentationml.slide+xml"/>
  <Override PartName="/ppt/slides/slide86.xml" ContentType="application/vnd.openxmlformats-officedocument.presentationml.slide+xml"/>
  <Override PartName="/ppt/slides/slide257.xml" ContentType="application/vnd.openxmlformats-officedocument.presentationml.slide+xml"/>
  <Override PartName="/ppt/slides/slide320.xml" ContentType="application/vnd.openxmlformats-officedocument.presentationml.slide+xml"/>
  <Override PartName="/ppt/diagrams/colors2.xml" ContentType="application/vnd.openxmlformats-officedocument.drawingml.diagramColors+xml"/>
  <Override PartName="/ppt/notesSlides/notesSlide133.xml" ContentType="application/vnd.openxmlformats-officedocument.presentationml.notesSlide+xml"/>
  <Override PartName="/ppt/diagrams/data16.xml" ContentType="application/vnd.openxmlformats-officedocument.drawingml.diagramData+xml"/>
  <Override PartName="/ppt/notesSlides/notesSlide180.xml" ContentType="application/vnd.openxmlformats-officedocument.presentationml.notesSlide+xml"/>
  <Override PartName="/ppt/notesSlides/notesSlide278.xml" ContentType="application/vnd.openxmlformats-officedocument.presentationml.notesSlide+xml"/>
  <Override PartName="/ppt/notesSlides/notesSlide417.xml" ContentType="application/vnd.openxmlformats-officedocument.presentationml.notesSlide+xml"/>
  <Override PartName="/ppt/slides/slide17.xml" ContentType="application/vnd.openxmlformats-officedocument.presentationml.slide+xml"/>
  <Override PartName="/ppt/slides/slide64.xml" ContentType="application/vnd.openxmlformats-officedocument.presentationml.slide+xml"/>
  <Override PartName="/ppt/slides/slide112.xml" ContentType="application/vnd.openxmlformats-officedocument.presentationml.slide+xml"/>
  <Override PartName="/ppt/slides/slide443.xml" ContentType="application/vnd.openxmlformats-officedocument.presentationml.slide+xml"/>
  <Override PartName="/ppt/notesSlides/notesSlide77.xml" ContentType="application/vnd.openxmlformats-officedocument.presentationml.notesSlide+xml"/>
  <Override PartName="/ppt/notesSlides/notesSlide209.xml" ContentType="application/vnd.openxmlformats-officedocument.presentationml.notesSlide+xml"/>
  <Override PartName="/ppt/notesSlides/notesSlide256.xml" ContentType="application/vnd.openxmlformats-officedocument.presentationml.notesSlide+xml"/>
  <Override PartName="/ppt/slides/slide235.xml" ContentType="application/vnd.openxmlformats-officedocument.presentationml.slide+xml"/>
  <Override PartName="/ppt/slides/slide282.xml" ContentType="application/vnd.openxmlformats-officedocument.presentationml.slide+xml"/>
  <Override PartName="/ppt/slides/slide421.xml" ContentType="application/vnd.openxmlformats-officedocument.presentationml.slide+xml"/>
  <Override PartName="/ppt/slideLayouts/slideLayout16.xml" ContentType="application/vnd.openxmlformats-officedocument.presentationml.slideLayout+xml"/>
  <Override PartName="/ppt/diagrams/quickStyle1.xml" ContentType="application/vnd.openxmlformats-officedocument.drawingml.diagramStyle+xml"/>
  <Override PartName="/ppt/notesSlides/notesSlide55.xml" ContentType="application/vnd.openxmlformats-officedocument.presentationml.notesSlide+xml"/>
  <Override PartName="/ppt/notesSlides/notesSlide111.xml" ContentType="application/vnd.openxmlformats-officedocument.presentationml.notesSlide+xml"/>
  <Override PartName="/ppt/notesSlides/notesSlide379.xml" ContentType="application/vnd.openxmlformats-officedocument.presentationml.notesSlide+xml"/>
  <Override PartName="/ppt/notesSlides/notesSlide442.xml" ContentType="application/vnd.openxmlformats-officedocument.presentationml.notesSlide+xml"/>
  <Override PartName="/ppt/slides/slide42.xml" ContentType="application/vnd.openxmlformats-officedocument.presentationml.slide+xml"/>
  <Override PartName="/ppt/slides/slide213.xml" ContentType="application/vnd.openxmlformats-officedocument.presentationml.slide+xml"/>
  <Override PartName="/ppt/slides/slide260.xml" ContentType="application/vnd.openxmlformats-officedocument.presentationml.slide+xml"/>
  <Override PartName="/ppt/slides/slide358.xml" ContentType="application/vnd.openxmlformats-officedocument.presentationml.slide+xml"/>
  <Override PartName="/ppt/notesSlides/notesSlide234.xml" ContentType="application/vnd.openxmlformats-officedocument.presentationml.notesSlide+xml"/>
  <Override PartName="/ppt/notesSlides/notesSlide281.xml" ContentType="application/vnd.openxmlformats-officedocument.presentationml.notesSlide+xml"/>
  <Override PartName="/ppt/notesSlides/notesSlide420.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notesSlides/notesSlide357.xml" ContentType="application/vnd.openxmlformats-officedocument.presentationml.notesSlide+xml"/>
  <Override PartName="/ppt/slides/slide336.xml" ContentType="application/vnd.openxmlformats-officedocument.presentationml.slide+xml"/>
  <Override PartName="/ppt/slides/slide383.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diagrams/colors19.xml" ContentType="application/vnd.openxmlformats-officedocument.drawingml.diagramColors+xml"/>
  <Override PartName="/ppt/notesSlides/notesSlide335.xml" ContentType="application/vnd.openxmlformats-officedocument.presentationml.notesSlide+xml"/>
  <Override PartName="/ppt/notesSlides/notesSlide382.xml" ContentType="application/vnd.openxmlformats-officedocument.presentationml.notesSlide+xml"/>
  <Override PartName="/ppt/slides/slide128.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diagrams/drawing6.xml" ContentType="application/vnd.ms-office.drawingml.diagramDrawing+xml"/>
  <Override PartName="/ppt/notesSlides/notesSlide127.xml" ContentType="application/vnd.openxmlformats-officedocument.presentationml.notesSlide+xml"/>
  <Override PartName="/ppt/notesSlides/notesSlide174.xml" ContentType="application/vnd.openxmlformats-officedocument.presentationml.notesSlide+xml"/>
  <Override PartName="/ppt/slides/slide8.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98.xml" ContentType="application/vnd.openxmlformats-officedocument.presentationml.slide+xml"/>
  <Override PartName="/ppt/slides/slide437.xml" ContentType="application/vnd.openxmlformats-officedocument.presentationml.slide+xml"/>
  <Override PartName="/ppt/diagrams/layout12.xml" ContentType="application/vnd.openxmlformats-officedocument.drawingml.diagramLayout+xml"/>
  <Override PartName="/ppt/notesSlides/notesSlide313.xml" ContentType="application/vnd.openxmlformats-officedocument.presentationml.notesSlide+xml"/>
  <Override PartName="/ppt/notesSlides/notesSlide360.xml" ContentType="application/vnd.openxmlformats-officedocument.presentationml.notesSlide+xml"/>
  <Override PartName="/ppt/slideMasters/slideMaster3.xml" ContentType="application/vnd.openxmlformats-officedocument.presentationml.slideMaster+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notesSlides/notesSlide297.xml" ContentType="application/vnd.openxmlformats-officedocument.presentationml.notesSlide+xml"/>
  <Override PartName="/ppt/diagrams/colors22.xml" ContentType="application/vnd.openxmlformats-officedocument.drawingml.diagramColors+xml"/>
  <Override PartName="/ppt/notesSlides/notesSlide436.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28.xml" ContentType="application/vnd.openxmlformats-officedocument.presentationml.notesSlide+xml"/>
  <Override PartName="/ppt/notesSlides/notesSlide275.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notesSlides/notesSlide27.xml" ContentType="application/vnd.openxmlformats-officedocument.presentationml.notesSlide+xml"/>
  <Override PartName="/ppt/diagrams/data13.xml" ContentType="application/vnd.openxmlformats-officedocument.drawingml.diagramData+xml"/>
  <Override PartName="/ppt/notesSlides/notesSlide74.xml" ContentType="application/vnd.openxmlformats-officedocument.presentationml.notesSlide+xml"/>
  <Override PartName="/ppt/notesSlides/notesSlide398.xml" ContentType="application/vnd.openxmlformats-officedocument.presentationml.notesSlide+xml"/>
  <Override PartName="/ppt/notesSlides/notesSlide41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diagrams/quickStyle17.xml" ContentType="application/vnd.openxmlformats-officedocument.drawingml.diagramStyle+xml"/>
  <Override PartName="/ppt/notesSlides/notesSlide206.xml" ContentType="application/vnd.openxmlformats-officedocument.presentationml.notesSlide+xml"/>
  <Override PartName="/ppt/diagrams/drawing18.xml" ContentType="application/vnd.ms-office.drawingml.diagramDrawing+xml"/>
  <Override PartName="/ppt/notesSlides/notesSlide253.xml" ContentType="application/vnd.openxmlformats-officedocument.presentationml.notesSl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notesSlides/notesSlide231.xml" ContentType="application/vnd.openxmlformats-officedocument.presentationml.notesSlide+xml"/>
  <Override PartName="/ppt/notesSlides/notesSlide329.xml" ContentType="application/vnd.openxmlformats-officedocument.presentationml.notesSlide+xml"/>
  <Override PartName="/ppt/notesSlides/notesSlide376.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notesSlides/notesSlide307.xml" ContentType="application/vnd.openxmlformats-officedocument.presentationml.notesSlide+xml"/>
  <Override PartName="/ppt/notesSlides/notesSlide354.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diagrams/layout1.xml" ContentType="application/vnd.openxmlformats-officedocument.drawingml.diagramLayout+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diagrams/quickStyle20.xml" ContentType="application/vnd.openxmlformats-officedocument.drawingml.diagramStyle+xml"/>
  <Override PartName="/ppt/diagrams/drawing21.xml" ContentType="application/vnd.ms-office.drawingml.diagramDrawing+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diagrams/colors16.xml" ContentType="application/vnd.openxmlformats-officedocument.drawingml.diagramColors+xml"/>
  <Override PartName="/ppt/notesSlides/notesSlide269.xml" ContentType="application/vnd.openxmlformats-officedocument.presentationml.notesSlide+xml"/>
  <Override PartName="/ppt/notesSlides/notesSlide332.xml" ContentType="application/vnd.openxmlformats-officedocument.presentationml.notes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diagrams/drawing3.xml" ContentType="application/vnd.ms-office.drawingml.diagramDrawing+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notesSlides/notesSlide310.xml" ContentType="application/vnd.openxmlformats-officedocument.presentationml.notesSlide+xml"/>
  <Override PartName="/ppt/notesSlides/notesSlide408.xml" ContentType="application/vnd.openxmlformats-officedocument.presentationml.notesSlide+xml"/>
  <Override PartName="/ppt/slides/slide55.xml" ContentType="application/vnd.openxmlformats-officedocument.presentationml.slide+xml"/>
  <Override PartName="/ppt/slides/slide434.xml" ContentType="application/vnd.openxmlformats-officedocument.presentationml.slide+xml"/>
  <Override PartName="/ppt/notesSlides/notesSlide102.xml" ContentType="application/vnd.openxmlformats-officedocument.presentationml.notesSlide+xml"/>
  <Override PartName="/ppt/notesSlides/notesSlide247.xml" ContentType="application/vnd.openxmlformats-officedocument.presentationml.notesSlide+xml"/>
  <Override PartName="/ppt/notesSlides/notesSlide294.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notesSlides/notesSlide43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notesSlides/notesSlide24.xml" ContentType="application/vnd.openxmlformats-officedocument.presentationml.notesSlide+xml"/>
  <Override PartName="/ppt/diagrams/data10.xml" ContentType="application/vnd.openxmlformats-officedocument.drawingml.diagramData+xml"/>
  <Override PartName="/ppt/notesSlides/notesSlide71.xml" ContentType="application/vnd.openxmlformats-officedocument.presentationml.notesSlide+xml"/>
  <Override PartName="/ppt/notesSlides/notesSlide272.xml" ContentType="application/vnd.openxmlformats-officedocument.presentationml.notesSlide+xml"/>
  <Override PartName="/ppt/notesSlides/notesSlide41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notesSlides/notesSlide203.xml" ContentType="application/vnd.openxmlformats-officedocument.presentationml.notesSlide+xml"/>
  <Override PartName="/ppt/notesSlides/notesSlide250.xml" ContentType="application/vnd.openxmlformats-officedocument.presentationml.notesSlide+xml"/>
  <Override PartName="/ppt/notesSlides/notesSlide348.xml" ContentType="application/vnd.openxmlformats-officedocument.presentationml.notesSlide+xml"/>
  <Override PartName="/ppt/notesSlides/notesSlide395.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notesSlides/notesSlide326.xml" ContentType="application/vnd.openxmlformats-officedocument.presentationml.notesSlide+xml"/>
  <Override PartName="/ppt/notesSlides/notesSlide373.xml" ContentType="application/vnd.openxmlformats-officedocument.presentationml.notesSlide+xml"/>
  <Override PartName="/ppt/slides/slide305.xml" ContentType="application/vnd.openxmlformats-officedocument.presentationml.slide+xml"/>
  <Override PartName="/ppt/slides/slide352.xml" ContentType="application/vnd.openxmlformats-officedocument.presentationml.slide+xml"/>
  <Override PartName="/ppt/diagrams/quickStyle8.xml" ContentType="application/vnd.openxmlformats-officedocument.drawingml.diagramStyl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theme/theme7.xml" ContentType="application/vnd.openxmlformats-officedocument.theme+xml"/>
  <Override PartName="/ppt/notesSlides/notesSlide288.xml" ContentType="application/vnd.openxmlformats-officedocument.presentationml.notesSlide+xml"/>
  <Override PartName="/ppt/notesSlides/notesSlide304.xml" ContentType="application/vnd.openxmlformats-officedocument.presentationml.notesSlide+xml"/>
  <Override PartName="/ppt/notesSlides/notesSlide351.xml" ContentType="application/vnd.openxmlformats-officedocument.presentationml.notesSlide+xml"/>
  <Override PartName="/ppt/slides/slide122.xml" ContentType="application/vnd.openxmlformats-officedocument.presentationml.slide+xml"/>
  <Override PartName="/ppt/slides/slide267.xml" ContentType="application/vnd.openxmlformats-officedocument.presentationml.slide+xml"/>
  <Override PartName="/ppt/diagrams/colors13.xml" ContentType="application/vnd.openxmlformats-officedocument.drawingml.diagramColors+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notesSlides/notesSlide427.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notesSlides/notesSlide266.xml" ContentType="application/vnd.openxmlformats-officedocument.presentationml.notesSlide+xml"/>
  <Override PartName="/ppt/notesSlides/notesSlide405.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Default Extension="wmf" ContentType="image/x-wmf"/>
  <Override PartName="/ppt/notesSlides/notesSlide244.xml" ContentType="application/vnd.openxmlformats-officedocument.presentationml.notesSlide+xml"/>
  <Override PartName="/ppt/notesSlides/notesSlide291.xml" ContentType="application/vnd.openxmlformats-officedocument.presentationml.notesSlide+xml"/>
  <Override PartName="/ppt/notesSlides/notesSlide389.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notesSlides/notesSlide430.xml" ContentType="application/vnd.openxmlformats-officedocument.presentationml.notes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notesSlides/notesSlide222.xml" ContentType="application/vnd.openxmlformats-officedocument.presentationml.notesSlide+xml"/>
  <Override PartName="/ppt/diagrams/layout19.xml" ContentType="application/vnd.openxmlformats-officedocument.drawingml.diagramLayout+xml"/>
  <Override PartName="/ppt/notesSlides/notesSlide367.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notesSlides/notesSlide200.xml" ContentType="application/vnd.openxmlformats-officedocument.presentationml.notesSlide+xml"/>
  <Override PartName="/ppt/notesSlides/notesSlide345.xml" ContentType="application/vnd.openxmlformats-officedocument.presentationml.notesSlide+xml"/>
  <Override PartName="/ppt/notesSlides/notesSlide392.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notesSlides/notesSlide323.xml" ContentType="application/vnd.openxmlformats-officedocument.presentationml.notesSlide+xml"/>
  <Override PartName="/ppt/notesSlides/notesSlide370.xml" ContentType="application/vnd.openxmlformats-officedocument.presentationml.notesSlide+xml"/>
  <Override PartName="/ppt/diagrams/layout22.xml" ContentType="application/vnd.openxmlformats-officedocument.drawingml.diagramLayout+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theme/theme4.xml" ContentType="application/vnd.openxmlformats-officedocument.theme+xml"/>
  <Override PartName="/ppt/diagrams/quickStyle5.xml" ContentType="application/vnd.openxmlformats-officedocument.drawingml.diagramStyl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notesSlides/notesSlide301.xml" ContentType="application/vnd.openxmlformats-officedocument.presentationml.notesSlide+xml"/>
  <Override PartName="/ppt/notesSlides/notesSlide446.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diagrams/colors10.xml" ContentType="application/vnd.openxmlformats-officedocument.drawingml.diagramColors+xml"/>
  <Override PartName="/ppt/notesSlides/notesSlide140.xml" ContentType="application/vnd.openxmlformats-officedocument.presentationml.notesSlide+xml"/>
  <Override PartName="/ppt/notesSlides/notesSlide238.xml" ContentType="application/vnd.openxmlformats-officedocument.presentationml.notesSlide+xml"/>
  <Override PartName="/ppt/notesSlides/notesSlide285.xml" ContentType="application/vnd.openxmlformats-officedocument.presentationml.notesSlide+xml"/>
  <Override PartName="/ppt/notesSlides/notesSlide424.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notesSlides/notesSlide37.xml" ContentType="application/vnd.openxmlformats-officedocument.presentationml.notesSlide+xml"/>
  <Override PartName="/ppt/diagrams/layout8.xml" ContentType="application/vnd.openxmlformats-officedocument.drawingml.diagramLayout+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notesSlides/notesSlide263.xml" ContentType="application/vnd.openxmlformats-officedocument.presentationml.notesSlide+xml"/>
  <Override PartName="/ppt/slides/slide242.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notesSlides/notesSlide339.xml" ContentType="application/vnd.openxmlformats-officedocument.presentationml.notesSlide+xml"/>
  <Override PartName="/ppt/notesSlides/notesSlide386.xml" ContentType="application/vnd.openxmlformats-officedocument.presentationml.notesSlide+xml"/>
  <Override PartName="/ppt/notesSlides/notesSlide402.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notesSlides/notesSlide178.xml" ContentType="application/vnd.openxmlformats-officedocument.presentationml.notesSlide+xml"/>
  <Override PartName="/ppt/notesSlides/notesSlide24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Default Extension="tiff" ContentType="image/tiff"/>
  <Override PartName="/ppt/notesSlides/notesSlide40.xml" ContentType="application/vnd.openxmlformats-officedocument.presentationml.notesSlide+xml"/>
  <Override PartName="/ppt/diagrams/layout16.xml" ContentType="application/vnd.openxmlformats-officedocument.drawingml.diagramLayout+xml"/>
  <Override PartName="/ppt/notesSlides/notesSlide317.xml" ContentType="application/vnd.openxmlformats-officedocument.presentationml.notesSlide+xml"/>
  <Override PartName="/ppt/notesSlides/notesSlide364.xml" ContentType="application/vnd.openxmlformats-officedocument.presentationml.notes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notesSlides/notesSlide279.xml" ContentType="application/vnd.openxmlformats-officedocument.presentationml.notesSlide+xml"/>
  <Override PartName="/ppt/notesSlides/notesSlide342.xml" ContentType="application/vnd.openxmlformats-officedocument.presentationml.notes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diagrams/data17.xml" ContentType="application/vnd.openxmlformats-officedocument.drawingml.diagramData+xml"/>
  <Override PartName="/ppt/notesSlides/notesSlide181.xml" ContentType="application/vnd.openxmlformats-officedocument.presentationml.notesSlide+xml"/>
  <Override PartName="/ppt/notesSlides/notesSlide320.xml" ContentType="application/vnd.openxmlformats-officedocument.presentationml.notesSlide+xml"/>
  <Override PartName="/ppt/notesSlides/notesSlide418.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112.xml" ContentType="application/vnd.openxmlformats-officedocument.presentationml.notesSlide+xml"/>
  <Override PartName="/ppt/notesSlides/notesSlide257.xml" ContentType="application/vnd.openxmlformats-officedocument.presentationml.notesSlide+xml"/>
  <Override PartName="/ppt/notesSlides/notesSlide443.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notesSlides/notesSlide235.xml" ContentType="application/vnd.openxmlformats-officedocument.presentationml.notesSlide+xml"/>
  <Override PartName="/ppt/notesSlides/notesSlide282.xml" ContentType="application/vnd.openxmlformats-officedocument.presentationml.notesSlid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notesSlides/notesSlide358.xml" ContentType="application/vnd.openxmlformats-officedocument.presentationml.notesSlide+xml"/>
  <Override PartName="/ppt/diagrams/data20.xml" ContentType="application/vnd.openxmlformats-officedocument.drawingml.diagramData+xml"/>
  <Override PartName="/ppt/notesSlides/notesSlide421.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Layouts/slideLayout20.xml" ContentType="application/vnd.openxmlformats-officedocument.presentationml.slideLayout+xml"/>
  <Override PartName="/ppt/diagrams/layout5.xml" ContentType="application/vnd.openxmlformats-officedocument.drawingml.diagramLayout+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notesSlides/notesSlide26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336.xml" ContentType="application/vnd.openxmlformats-officedocument.presentationml.notesSlide+xml"/>
  <Override PartName="/ppt/notesSlides/notesSlide383.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diagrams/drawing7.xml" ContentType="application/vnd.ms-office.drawingml.diagramDrawing+xml"/>
  <Override PartName="/ppt/diagrams/layout13.xml" ContentType="application/vnd.openxmlformats-officedocument.drawingml.diagramLayout+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notesSlides/notesSlide314.xml" ContentType="application/vnd.openxmlformats-officedocument.presentationml.notesSlide+xml"/>
  <Override PartName="/ppt/notesSlides/notesSlide361.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53.xml" ContentType="application/vnd.openxmlformats-officedocument.presentationml.notesSlide+xml"/>
  <Override PartName="/ppt/notesSlides/notesSlide298.xml" ContentType="application/vnd.openxmlformats-officedocument.presentationml.notes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437.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131.xml" ContentType="application/vnd.openxmlformats-officedocument.presentationml.notesSlide+xml"/>
  <Override PartName="/ppt/diagrams/data14.xml" ContentType="application/vnd.openxmlformats-officedocument.drawingml.diagramData+xml"/>
  <Override PartName="/ppt/notesSlides/notesSlide229.xml" ContentType="application/vnd.openxmlformats-officedocument.presentationml.notesSlide+xml"/>
  <Override PartName="/ppt/notesSlides/notesSlide276.xml" ContentType="application/vnd.openxmlformats-officedocument.presentationml.notesSlide+xml"/>
  <Override PartName="/ppt/notesSlides/notesSlide415.xml" ContentType="application/vnd.openxmlformats-officedocument.presentationml.notes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notesSlides/notesSlide207.xml" ContentType="application/vnd.openxmlformats-officedocument.presentationml.notesSlide+xml"/>
  <Override PartName="/ppt/notesSlides/notesSlide254.xml" ContentType="application/vnd.openxmlformats-officedocument.presentationml.notesSlide+xml"/>
  <Override PartName="/ppt/diagrams/drawing19.xml" ContentType="application/vnd.ms-office.drawingml.diagramDrawing+xml"/>
  <Override PartName="/ppt/notesSlides/notesSlide399.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diagrams/quickStyle18.xml" ContentType="application/vnd.openxmlformats-officedocument.drawingml.diagramStyle+xml"/>
  <Override PartName="/ppt/notesSlides/notesSlide377.xml" ContentType="application/vnd.openxmlformats-officedocument.presentationml.notesSlide+xml"/>
  <Override PartName="/ppt/notesSlides/notesSlide440.xml" ContentType="application/vnd.openxmlformats-officedocument.presentationml.notes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notesSlides/notesSlide169.xml" ContentType="application/vnd.openxmlformats-officedocument.presentationml.notesSlide+xml"/>
  <Override PartName="/ppt/notesSlides/notesSlide23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diagrams/layout2.xml" ContentType="application/vnd.openxmlformats-officedocument.drawingml.diagramLayout+xml"/>
  <Default Extension="vml" ContentType="application/vnd.openxmlformats-officedocument.vmlDrawing"/>
  <Override PartName="/ppt/notesSlides/notesSlide31.xml" ContentType="application/vnd.openxmlformats-officedocument.presentationml.notesSlide+xml"/>
  <Override PartName="/ppt/notesSlides/notesSlide210.xml" ContentType="application/vnd.openxmlformats-officedocument.presentationml.notesSlide+xml"/>
  <Override PartName="/ppt/notesSlides/notesSlide308.xml" ContentType="application/vnd.openxmlformats-officedocument.presentationml.notesSlide+xml"/>
  <Override PartName="/ppt/notesSlides/notesSlide355.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notesSlides/notesSlide147.xml" ContentType="application/vnd.openxmlformats-officedocument.presentationml.notesSlide+xml"/>
  <Override PartName="/ppt/diagrams/colors17.xml" ContentType="application/vnd.openxmlformats-officedocument.drawingml.diagramColors+xml"/>
  <Override PartName="/ppt/notesSlides/notesSlide194.xml" ContentType="application/vnd.openxmlformats-officedocument.presentationml.notesSlide+xml"/>
  <Override PartName="/ppt/notesSlides/notesSlide333.xml" ContentType="application/vnd.openxmlformats-officedocument.presentationml.notesSlide+xml"/>
  <Override PartName="/ppt/diagrams/quickStyle21.xml" ContentType="application/vnd.openxmlformats-officedocument.drawingml.diagramStyle+xml"/>
  <Override PartName="/ppt/diagrams/drawing22.xml" ContentType="application/vnd.ms-office.drawingml.diagramDrawing+xml"/>
  <Override PartName="/ppt/notesSlides/notesSlide380.xml" ContentType="application/vnd.openxmlformats-officedocument.presentationml.notesSlide+xml"/>
  <Override PartName="/ppt/slides/slide78.xml" ContentType="application/vnd.openxmlformats-officedocument.presentationml.slide+xml"/>
  <Override PartName="/ppt/slides/slide312.xml" ContentType="application/vnd.openxmlformats-officedocument.presentationml.slide+xml"/>
  <Override PartName="/ppt/diagrams/drawing4.xml" ContentType="application/vnd.ms-office.drawingml.diagramDrawing+xml"/>
  <Override PartName="/ppt/notesSlides/notesSlide125.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Layouts/slideLayout8.xml" ContentType="application/vnd.openxmlformats-officedocument.presentationml.slideLayout+xml"/>
  <Override PartName="/ppt/diagrams/layout10.xml" ContentType="application/vnd.openxmlformats-officedocument.drawingml.diagramLayout+xml"/>
  <Override PartName="/ppt/notesSlides/notesSlide69.xml" ContentType="application/vnd.openxmlformats-officedocument.presentationml.notesSlide+xml"/>
  <Override PartName="/ppt/notesSlides/notesSlide248.xml" ContentType="application/vnd.openxmlformats-officedocument.presentationml.notesSlide+xml"/>
  <Override PartName="/ppt/notesSlides/notesSlide311.xml" ContentType="application/vnd.openxmlformats-officedocument.presentationml.notesSlide+xml"/>
  <Override PartName="/ppt/notesSlides/notesSlide409.xml" ContentType="application/vnd.openxmlformats-officedocument.presentationml.notesSlide+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notesSlides/notesSlide47.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notesSlides/notesSlide295.xml" ContentType="application/vnd.openxmlformats-officedocument.presentationml.notesSlide+xml"/>
  <Override PartName="/ppt/diagrams/colors20.xml" ContentType="application/vnd.openxmlformats-officedocument.drawingml.diagramColors+xml"/>
  <Override PartName="/ppt/notesSlides/notesSlide43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diagrams/data11.xml" ContentType="application/vnd.openxmlformats-officedocument.drawingml.diagramData+xml"/>
  <Override PartName="/ppt/notesSlides/notesSlide226.xml" ContentType="application/vnd.openxmlformats-officedocument.presentationml.notesSlide+xml"/>
  <Override PartName="/ppt/notesSlides/notesSlide273.xml" ContentType="application/vnd.openxmlformats-officedocument.presentationml.notes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diagrams/data8.xml" ContentType="application/vnd.openxmlformats-officedocument.drawingml.diagramData+xml"/>
  <Override PartName="/ppt/notesSlides/notesSlide72.xml" ContentType="application/vnd.openxmlformats-officedocument.presentationml.notesSlide+xml"/>
  <Override PartName="/ppt/notesSlides/notesSlide349.xml" ContentType="application/vnd.openxmlformats-officedocument.presentationml.notesSlide+xml"/>
  <Override PartName="/ppt/notesSlides/notesSlide396.xml" ContentType="application/vnd.openxmlformats-officedocument.presentationml.notesSlide+xml"/>
  <Override PartName="/ppt/notesSlides/notesSlide412.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notesSlides/notesSlide251.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notesSlides/notesSlide50.xml" ContentType="application/vnd.openxmlformats-officedocument.presentationml.notesSlide+xml"/>
  <Override PartName="/ppt/notesSlides/notesSlide327.xml" ContentType="application/vnd.openxmlformats-officedocument.presentationml.notesSlide+xml"/>
  <Override PartName="/ppt/notesSlides/notesSlide374.xml" ContentType="application/vnd.openxmlformats-officedocument.presentationml.notesSlide+xml"/>
  <Override PartName="/ppt/slides/slide145.xml" ContentType="application/vnd.openxmlformats-officedocument.presentationml.slide+xml"/>
  <Override PartName="/ppt/slides/slide192.xml" ContentType="application/vnd.openxmlformats-officedocument.presentationml.slide+xml"/>
  <Override PartName="/ppt/diagrams/quickStyle9.xml" ContentType="application/vnd.openxmlformats-officedocument.drawingml.diagramStyle+xml"/>
  <Override PartName="/ppt/notesSlides/notesSlide119.xml" ContentType="application/vnd.openxmlformats-officedocument.presentationml.notesSlide+xml"/>
  <Override PartName="/ppt/notesSlides/notesSlide166.xml" ContentType="application/vnd.openxmlformats-officedocument.presentationml.notesSlide+xml"/>
  <Override PartName="/ppt/notesSlides/notesSlide305.xml" ContentType="application/vnd.openxmlformats-officedocument.presentationml.notesSlide+xml"/>
  <Override PartName="/ppt/notesSlides/notesSlide352.xml" ContentType="application/vnd.openxmlformats-officedocument.presentationml.notesSlide+xml"/>
  <Override PartName="/ppt/slides/slide97.xml" ContentType="application/vnd.openxmlformats-officedocument.presentationml.slide+xml"/>
  <Override PartName="/ppt/slides/slide331.xml" ContentType="application/vnd.openxmlformats-officedocument.presentationml.slide+xml"/>
  <Override PartName="/ppt/slides/slide429.xml" ContentType="application/vnd.openxmlformats-officedocument.presentationml.slide+xml"/>
  <Override PartName="/ppt/notesSlides/notesSlide144.xml" ContentType="application/vnd.openxmlformats-officedocument.presentationml.notesSlide+xml"/>
  <Override PartName="/ppt/diagrams/colors14.xml" ContentType="application/vnd.openxmlformats-officedocument.drawingml.diagramColors+xml"/>
  <Override PartName="/ppt/notesSlides/notesSlide191.xml" ContentType="application/vnd.openxmlformats-officedocument.presentationml.notesSlide+xml"/>
  <Override PartName="/ppt/notesSlides/notesSlide289.xml" ContentType="application/vnd.openxmlformats-officedocument.presentationml.notesSlide+xml"/>
  <Override PartName="/ppt/notesSlides/notesSlide428.xml" ContentType="application/vnd.openxmlformats-officedocument.presentationml.notes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slides/slide407.xml" ContentType="application/vnd.openxmlformats-officedocument.presentationml.slide+xml"/>
  <Override PartName="/ppt/notesSlides/notesSlide88.xml" ContentType="application/vnd.openxmlformats-officedocument.presentationml.notesSlide+xml"/>
  <Override PartName="/ppt/notesSlides/notesSlide267.xml" ContentType="application/vnd.openxmlformats-officedocument.presentationml.notesSlide+xml"/>
  <Override PartName="/ppt/notesSlides/notesSlide330.xml" ContentType="application/vnd.openxmlformats-officedocument.presentationml.notesSlide+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122.xml" ContentType="application/vnd.openxmlformats-officedocument.presentationml.notesSlide+xml"/>
  <Override PartName="/ppt/notesSlides/notesSlide406.xml" ContentType="application/vnd.openxmlformats-officedocument.presentationml.notesSlide+xml"/>
  <Override PartName="/ppt/slides/slide53.xml" ContentType="application/vnd.openxmlformats-officedocument.presentationml.slide+xml"/>
  <Override PartName="/ppt/slides/slide369.xml" ContentType="application/vnd.openxmlformats-officedocument.presentationml.slide+xml"/>
  <Override PartName="/ppt/slides/slide432.xml" ContentType="application/vnd.openxmlformats-officedocument.presentationml.slide+xml"/>
  <Default Extension="jpeg" ContentType="image/jpeg"/>
  <Override PartName="/ppt/notesSlides/notesSlide100.xml" ContentType="application/vnd.openxmlformats-officedocument.presentationml.notesSlide+xml"/>
  <Override PartName="/ppt/notesSlides/notesSlide245.xml" ContentType="application/vnd.openxmlformats-officedocument.presentationml.notesSlide+xml"/>
  <Override PartName="/ppt/notesSlides/notesSlide292.xml" ContentType="application/vnd.openxmlformats-officedocument.presentationml.notesSlide+xml"/>
  <Override PartName="/ppt/notesSlides/notesSlide431.xml" ContentType="application/vnd.openxmlformats-officedocument.presentationml.notesSlide+xml"/>
  <Override PartName="/ppt/slides/slide31.xml" ContentType="application/vnd.openxmlformats-officedocument.presentationml.slide+xml"/>
  <Override PartName="/ppt/slides/slide224.xml" ContentType="application/vnd.openxmlformats-officedocument.presentationml.slide+xml"/>
  <Override PartName="/ppt/slides/slide271.xml" ContentType="application/vnd.openxmlformats-officedocument.presentationml.slide+xml"/>
  <Override PartName="/ppt/slides/slide410.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notesSlides/notesSlide270.xml" ContentType="application/vnd.openxmlformats-officedocument.presentationml.notesSlide+xml"/>
  <Override PartName="/ppt/notesSlides/notesSlide368.xml" ContentType="application/vnd.openxmlformats-officedocument.presentationml.notes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72.xml" ContentType="application/vnd.openxmlformats-officedocument.presentationml.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notesSlides/notesSlide201.xml" ContentType="application/vnd.openxmlformats-officedocument.presentationml.notesSlide+xml"/>
  <Override PartName="/ppt/notesSlides/notesSlide346.xml" ContentType="application/vnd.openxmlformats-officedocument.presentationml.notesSlide+xml"/>
  <Override PartName="/ppt/notesSlides/notesSlide393.xml" ContentType="application/vnd.openxmlformats-officedocument.presentationml.notesSlide+xml"/>
  <Override PartName="/ppt/slides/slide117.xml" ContentType="application/vnd.openxmlformats-officedocument.presentationml.slide+xml"/>
  <Override PartName="/ppt/slides/slide164.xml" ContentType="application/vnd.openxmlformats-officedocument.presentationml.slide+xml"/>
  <Override PartName="/ppt/slides/slide448.xml" ContentType="application/vnd.openxmlformats-officedocument.presentationml.slide+xml"/>
  <Override PartName="/ppt/notesSlides/notesSlide138.xml" ContentType="application/vnd.openxmlformats-officedocument.presentationml.notesSlide+xml"/>
  <Override PartName="/ppt/notesSlides/notesSlide185.xml" ContentType="application/vnd.openxmlformats-officedocument.presentationml.notesSlide+xml"/>
  <Override PartName="/ppt/notesSlides/notesSlide324.xml" ContentType="application/vnd.openxmlformats-officedocument.presentationml.notesSlide+xml"/>
  <Override PartName="/ppt/notesSlides/notesSlide371.xml" ContentType="application/vnd.openxmlformats-officedocument.presentationml.notesSlide+xml"/>
  <Override PartName="/ppt/slides/slide69.xml" ContentType="application/vnd.openxmlformats-officedocument.presentationml.slide+xml"/>
  <Override PartName="/ppt/slides/slide287.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diagrams/quickStyle6.xml" ContentType="application/vnd.openxmlformats-officedocument.drawingml.diagramStyl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notesSlides/notesSlide447.xml" ContentType="application/vnd.openxmlformats-officedocument.presentationml.notesSlide+xml"/>
  <Override PartName="/ppt/slides/slide47.xml" ContentType="application/vnd.openxmlformats-officedocument.presentationml.slide+xml"/>
  <Override PartName="/ppt/slides/slide426.xml" ContentType="application/vnd.openxmlformats-officedocument.presentationml.slide+xml"/>
  <Override PartName="/ppt/theme/theme5.xml" ContentType="application/vnd.openxmlformats-officedocument.theme+xml"/>
  <Override PartName="/ppt/notesSlides/notesSlide239.xml" ContentType="application/vnd.openxmlformats-officedocument.presentationml.notesSlide+xml"/>
  <Override PartName="/ppt/slides/slide120.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notesSlides/notesSlide425.xml" ContentType="application/vnd.openxmlformats-officedocument.presentationml.notesSlide+xml"/>
  <Override PartName="/ppt/slides/slide72.xml" ContentType="application/vnd.openxmlformats-officedocument.presentationml.slide+xml"/>
  <Override PartName="/ppt/slides/slide451.xml" ContentType="application/vnd.openxmlformats-officedocument.presentationml.slide+xml"/>
  <Override PartName="/ppt/notesSlides/notesSlide264.xml" ContentType="application/vnd.openxmlformats-officedocument.presentationml.notesSlide+xml"/>
  <Override PartName="/ppt/slides/slide290.xml" ContentType="application/vnd.openxmlformats-officedocument.presentationml.slide+xml"/>
  <Override PartName="/ppt/notesSlides/notesSlide63.xml" ContentType="application/vnd.openxmlformats-officedocument.presentationml.notesSlide+xml"/>
  <Override PartName="/ppt/slides/slide221.xml" ContentType="application/vnd.openxmlformats-officedocument.presentationml.slide+xml"/>
  <Override PartName="/ppt/slides/slide366.xml" ContentType="application/vnd.openxmlformats-officedocument.presentationml.slide+xml"/>
  <Override PartName="/ppt/notesSlides/notesSlide179.xml" ContentType="application/vnd.openxmlformats-officedocument.presentationml.notesSlide+xml"/>
  <Override PartName="/ppt/slides/slide391.xml" ContentType="application/vnd.openxmlformats-officedocument.presentationml.slide+xml"/>
  <Override PartName="/ppt/notesSlides/notesSlide220.xml" ContentType="application/vnd.openxmlformats-officedocument.presentationml.notesSlide+xml"/>
  <Override PartName="/ppt/notesSlides/notesSlide365.xml" ContentType="application/vnd.openxmlformats-officedocument.presentationml.notesSlide+xml"/>
  <Override PartName="/ppt/slides/slide136.xml" ContentType="application/vnd.openxmlformats-officedocument.presentationml.slide+xml"/>
  <Override PartName="/ppt/diagrams/data2.xml" ContentType="application/vnd.openxmlformats-officedocument.drawingml.diagramData+xml"/>
  <Override PartName="/ppt/notesSlides/notesSlide390.xml" ContentType="application/vnd.openxmlformats-officedocument.presentationml.notesSlide+xml"/>
  <Override PartName="/ppt/slides/slide88.xml" ContentType="application/vnd.openxmlformats-officedocument.presentationml.slide+xml"/>
  <Override PartName="/ppt/slides/slide322.xml" ContentType="application/vnd.openxmlformats-officedocument.presentationml.slide+xml"/>
  <Override PartName="/ppt/diagrams/colors4.xml" ContentType="application/vnd.openxmlformats-officedocument.drawingml.diagramColors+xml"/>
  <Override PartName="/ppt/notesSlides/notesSlide135.xml" ContentType="application/vnd.openxmlformats-officedocument.presentationml.notesSlide+xml"/>
  <Override PartName="/ppt/diagrams/data18.xml" ContentType="application/vnd.openxmlformats-officedocument.drawingml.diagramData+xml"/>
  <Override PartName="/ppt/slides/slide19.xml" ContentType="application/vnd.openxmlformats-officedocument.presentationml.slide+xml"/>
  <Override PartName="/ppt/slides/slide161.xml" ContentType="application/vnd.openxmlformats-officedocument.presentationml.slide+xml"/>
  <Override PartName="/ppt/notesSlides/notesSlide79.xml" ContentType="application/vnd.openxmlformats-officedocument.presentationml.notesSlide+xml"/>
  <Override PartName="/ppt/notesSlides/notesSlide321.xml" ContentType="application/vnd.openxmlformats-officedocument.presentationml.notesSlide+xml"/>
  <Override PartName="/ppt/diagrams/layout20.xml" ContentType="application/vnd.openxmlformats-officedocument.drawingml.diagramLayout+xml"/>
  <Override PartName="/ppt/slides/slide237.xml" ContentType="application/vnd.openxmlformats-officedocument.presentationml.slide+xml"/>
  <Override PartName="/ppt/slides/slide423.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160.xml" ContentType="application/vnd.openxmlformats-officedocument.presentationml.notesSlide+xml"/>
  <Override PartName="/ppt/slides/slide44.xml" ContentType="application/vnd.openxmlformats-officedocument.presentationml.slide+xml"/>
  <Override PartName="/ppt/slides/slide262.xml" ContentType="application/vnd.openxmlformats-officedocument.presentationml.slide+xml"/>
  <Default Extension="emf" ContentType="image/x-emf"/>
  <Override PartName="/ppt/notesSlides/notesSlide236.xml" ContentType="application/vnd.openxmlformats-officedocument.presentationml.notesSlide+xml"/>
  <Override PartName="/ppt/notesSlides/notesSlide422.xml" ContentType="application/vnd.openxmlformats-officedocument.presentationml.notesSlide+xml"/>
  <Override PartName="/ppt/notesSlides/notesSlide35.xml" ContentType="application/vnd.openxmlformats-officedocument.presentationml.notesSlide+xml"/>
  <Override PartName="/ppt/notesSlides/notesSlide261.xml" ContentType="application/vnd.openxmlformats-officedocument.presentationml.notesSlide+xml"/>
  <Override PartName="/ppt/slides/slide338.xml" ContentType="application/vnd.openxmlformats-officedocument.presentationml.slide+xml"/>
  <Override PartName="/ppt/notesSlides/notesSlide60.xml" ContentType="application/vnd.openxmlformats-officedocument.presentationml.notesSlide+xml"/>
  <Override PartName="/ppt/notesSlides/notesSlide337.xml" ContentType="application/vnd.openxmlformats-officedocument.presentationml.notesSlide+xml"/>
  <Override PartName="/ppt/slides/slide177.xml" ContentType="application/vnd.openxmlformats-officedocument.presentationml.slide+xml"/>
  <Override PartName="/ppt/slides/slide363.xml" ContentType="application/vnd.openxmlformats-officedocument.presentationml.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439.xml" ContentType="application/vnd.openxmlformats-officedocument.presentationml.slide+xml"/>
  <Override PartName="/ppt/notesSlides/notesSlide362.xml" ContentType="application/vnd.openxmlformats-officedocument.presentationml.notesSlide+xml"/>
  <Override PartName="/ppt/slideMasters/slideMaster5.xml" ContentType="application/vnd.openxmlformats-officedocument.presentationml.slideMaster+xml"/>
  <Override PartName="/ppt/slides/slide278.xml" ContentType="application/vnd.openxmlformats-officedocument.presentationml.slide+xml"/>
  <Override PartName="/ppt/notesSlides/notesSlide107.xml" ContentType="application/vnd.openxmlformats-officedocument.presentationml.notesSlide+xml"/>
  <Override PartName="/ppt/notesSlides/notesSlide438.xml" ContentType="application/vnd.openxmlformats-officedocument.presentationml.notesSlide+xml"/>
  <Override PartName="/ppt/slides/slide85.xml" ContentType="application/vnd.openxmlformats-officedocument.presentationml.slide+xml"/>
  <Override PartName="/ppt/slides/slide133.xml" ContentType="application/vnd.openxmlformats-officedocument.presentationml.slide+xml"/>
  <Override PartName="/ppt/diagrams/colors1.xml" ContentType="application/vnd.openxmlformats-officedocument.drawingml.diagramColors+xml"/>
  <Override PartName="/ppt/notesSlides/notesSlide132.xml" ContentType="application/vnd.openxmlformats-officedocument.presentationml.notesSlide+xml"/>
  <Override PartName="/ppt/notesSlides/notesSlide277.xml" ContentType="application/vnd.openxmlformats-officedocument.presentationml.notesSlide+xml"/>
  <Override PartName="/ppt/slides/slide209.xml" ContentType="application/vnd.openxmlformats-officedocument.presentationml.slide+xml"/>
  <Override PartName="/ppt/notesSlides/notesSlide76.xml" ContentType="application/vnd.openxmlformats-officedocument.presentationml.notesSlide+xml"/>
  <Override PartName="/ppt/diagrams/data15.xml" ContentType="application/vnd.openxmlformats-officedocument.drawingml.diagramData+xml"/>
  <Override PartName="/ppt/slides/slide16.xml" ContentType="application/vnd.openxmlformats-officedocument.presentationml.slide+xml"/>
  <Override PartName="/ppt/slides/slide234.xml" ContentType="application/vnd.openxmlformats-officedocument.presentationml.slide+xml"/>
  <Override PartName="/ppt/slides/slide379.xml" ContentType="application/vnd.openxmlformats-officedocument.presentationml.slide+xml"/>
  <Override PartName="/ppt/slideLayouts/slideLayout15.xml" ContentType="application/vnd.openxmlformats-officedocument.presentationml.slideLayout+xml"/>
  <Override PartName="/ppt/notesSlides/notesSlide208.xml" ContentType="application/vnd.openxmlformats-officedocument.presentationml.notesSlide+xml"/>
  <Override PartName="/ppt/diagrams/quickStyle19.xml" ContentType="application/vnd.openxmlformats-officedocument.drawingml.diagramStyle+xml"/>
  <Override PartName="/ppt/slides/slide41.xml" ContentType="application/vnd.openxmlformats-officedocument.presentationml.slide+xml"/>
  <Override PartName="/ppt/slides/slide420.xml" ContentType="application/vnd.openxmlformats-officedocument.presentationml.slide+xml"/>
  <Override PartName="/ppt/notesSlides/notesSlide233.xml" ContentType="application/vnd.openxmlformats-officedocument.presentationml.notesSlide+xml"/>
  <Override PartName="/ppt/notesSlides/notesSlide378.xml" ContentType="application/vnd.openxmlformats-officedocument.presentationml.notesSlide+xml"/>
  <Override PartName="/ppt/slides/slide149.xml" ContentType="application/vnd.openxmlformats-officedocument.presentationml.slide+xml"/>
  <Override PartName="/ppt/notesSlides/notesSlide32.xml" ContentType="application/vnd.openxmlformats-officedocument.presentationml.notesSlide+xml"/>
  <Override PartName="/ppt/notesSlides/notesSlide309.xml" ContentType="application/vnd.openxmlformats-officedocument.presentationml.notesSlide+xml"/>
  <Override PartName="/ppt/slides/slide335.xml" ContentType="application/vnd.openxmlformats-officedocument.presentationml.slide+xml"/>
  <Override PartName="/ppt/notesSlides/notesSlide148.xml" ContentType="application/vnd.openxmlformats-officedocument.presentationml.notesSlide+xml"/>
  <Override PartName="/ppt/slides/slide174.xml" ContentType="application/vnd.openxmlformats-officedocument.presentationml.slide+xml"/>
  <Override PartName="/ppt/diagrams/colors18.xml" ContentType="application/vnd.openxmlformats-officedocument.drawingml.diagramColors+xml"/>
  <Override PartName="/ppt/notesSlides/notesSlide334.xml" ContentType="application/vnd.openxmlformats-officedocument.presentationml.notesSlide+xml"/>
  <Override PartName="/ppt/slides/slide7.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notesSlides/notesSlide173.xml" ContentType="application/vnd.openxmlformats-officedocument.presentationml.notesSlide+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436.xml" ContentType="application/vnd.openxmlformats-officedocument.presentationml.slide+xml"/>
  <Override PartName="/ppt/notesSlides/notesSlide104.xml" ContentType="application/vnd.openxmlformats-officedocument.presentationml.notesSlide+xml"/>
  <Override PartName="/ppt/notesSlides/notesSlide249.xml" ContentType="application/vnd.openxmlformats-officedocument.presentationml.notesSlide+xml"/>
  <Override PartName="/ppt/slides/slide130.xml" ContentType="application/vnd.openxmlformats-officedocument.presentationml.slide+xml"/>
  <Override PartName="/ppt/slides/slide275.xml" ContentType="application/vnd.openxmlformats-officedocument.presentationml.slide+xml"/>
  <Override PartName="/ppt/notesSlides/notesSlide48.xml" ContentType="application/vnd.openxmlformats-officedocument.presentationml.notesSlide+xml"/>
  <Override PartName="/ppt/notesSlides/notesSlide435.xml" ContentType="application/vnd.openxmlformats-officedocument.presentationml.notesSlide+xml"/>
  <Override PartName="/ppt/slides/slide82.xml" ContentType="application/vnd.openxmlformats-officedocument.presentationml.slide+xml"/>
  <Override PartName="/ppt/slides/slide206.xml" ContentType="application/vnd.openxmlformats-officedocument.presentationml.slide+xml"/>
  <Override PartName="/ppt/diagrams/data12.xml" ContentType="application/vnd.openxmlformats-officedocument.drawingml.diagramData+xml"/>
  <Override PartName="/ppt/notesSlides/notesSlide274.xml" ContentType="application/vnd.openxmlformats-officedocument.presentationml.notesSlide+xml"/>
  <Override PartName="/ppt/slides/slide13.xml" ContentType="application/vnd.openxmlformats-officedocument.presentationml.slide+xml"/>
  <Override PartName="/ppt/slides/slide376.xml" ContentType="application/vnd.openxmlformats-officedocument.presentationml.slide+xml"/>
  <Override PartName="/ppt/notesSlides/notesSlide73.xml" ContentType="application/vnd.openxmlformats-officedocument.presentationml.notesSlide+xml"/>
  <Override PartName="/ppt/diagrams/quickStyle16.xml" ContentType="application/vnd.openxmlformats-officedocument.drawingml.diagramStyle+xml"/>
  <Override PartName="/ppt/diagrams/drawing17.xml" ContentType="application/vnd.ms-office.drawingml.diagramDrawing+xml"/>
  <Override PartName="/ppt/notesSlides/notesSlide205.xml" ContentType="application/vnd.openxmlformats-officedocument.presentationml.notes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189.xml" ContentType="application/vnd.openxmlformats-officedocument.presentationml.notesSlide+xml"/>
  <Override PartName="/ppt/notesSlides/notesSlide375.xml" ContentType="application/vnd.openxmlformats-officedocument.presentationml.notesSlide+xml"/>
  <Override PartName="/ppt/slides/slide307.xml" ContentType="application/vnd.openxmlformats-officedocument.presentationml.sl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332.xml" ContentType="application/vnd.openxmlformats-officedocument.presentationml.slide+xml"/>
  <Override PartName="/ppt/notesSlides/notesSlide306.xml" ContentType="application/vnd.openxmlformats-officedocument.presentationml.notesSlide+xml"/>
  <Override PartName="/ppt/slides/slide171.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diagrams/colors15.xml" ContentType="application/vnd.openxmlformats-officedocument.drawingml.diagramColors+xml"/>
  <Override PartName="/ppt/notesSlides/notesSlide331.xml" ContentType="application/vnd.openxmlformats-officedocument.presentationml.notesSlide+xml"/>
  <Override PartName="/ppt/slides/slide29.xml" ContentType="application/vnd.openxmlformats-officedocument.presentationml.slide+xml"/>
  <Override PartName="/ppt/slides/slide408.xml" ContentType="application/vnd.openxmlformats-officedocument.presentationml.slide+xml"/>
  <Override PartName="/ppt/notesSlides/notesSlide170.xml" ContentType="application/vnd.openxmlformats-officedocument.presentationml.notesSlide+xml"/>
  <Override PartName="/ppt/notesSlides/notesSlide407.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433.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notesSlides/notesSlide246.xml" ContentType="application/vnd.openxmlformats-officedocument.presentationml.notesSlide+xml"/>
  <Override PartName="/ppt/slides/slide272.xml" ContentType="application/vnd.openxmlformats-officedocument.presentationml.slide+xml"/>
  <Override PartName="/ppt/notesSlides/notesSlide45.xml" ContentType="application/vnd.openxmlformats-officedocument.presentationml.notesSlide+xml"/>
  <Override PartName="/ppt/notesSlides/notesSlide101.xml" ContentType="application/vnd.openxmlformats-officedocument.presentationml.notesSlide+xml"/>
  <Override PartName="/ppt/notesSlides/notesSlide432.xml" ContentType="application/vnd.openxmlformats-officedocument.presentationml.notesSlide+xml"/>
  <Override PartName="/ppt/slides/slide348.xml" ContentType="application/vnd.openxmlformats-officedocument.presentationml.slide+xml"/>
  <Override PartName="/ppt/notesSlides/notesSlide271.xml" ContentType="application/vnd.openxmlformats-officedocument.presentationml.notes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notesSlides/notesSlide70.xml" ContentType="application/vnd.openxmlformats-officedocument.presentationml.notesSlide+xml"/>
  <Override PartName="/ppt/notesSlides/notesSlide347.xml" ContentType="application/vnd.openxmlformats-officedocument.presentationml.notesSlide+xml"/>
  <Override PartName="/ppt/slides/slide373.xml" ContentType="application/vnd.openxmlformats-officedocument.presentationml.slide+xml"/>
  <Override PartName="/ppt/diagrams/quickStyle13.xml" ContentType="application/vnd.openxmlformats-officedocument.drawingml.diagramStyle+xml"/>
  <Override PartName="/ppt/diagrams/drawing14.xml" ContentType="application/vnd.ms-office.drawingml.diagramDrawing+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304.xml" ContentType="application/vnd.openxmlformats-officedocument.presentationml.slide+xml"/>
  <Override PartName="/ppt/slides/slide449.xml" ContentType="application/vnd.openxmlformats-officedocument.presentationml.slide+xml"/>
  <Override PartName="/ppt/notesSlides/notesSlide372.xml" ContentType="application/vnd.openxmlformats-officedocument.presentationml.notesSlide+xml"/>
  <Override PartName="/ppt/slides/slide143.xml" ContentType="application/vnd.openxmlformats-officedocument.presentationml.slide+xml"/>
  <Override PartName="/ppt/slides/slide288.xml" ContentType="application/vnd.openxmlformats-officedocument.presentationml.slide+xml"/>
  <Override PartName="/ppt/diagrams/quickStyle7.xml" ContentType="application/vnd.openxmlformats-officedocument.drawingml.diagramStyle+xml"/>
  <Override PartName="/ppt/notesSlides/notesSlide117.xml" ContentType="application/vnd.openxmlformats-officedocument.presentationml.notesSlide+xml"/>
  <Override PartName="/ppt/notesSlides/notesSlide303.xml" ContentType="application/vnd.openxmlformats-officedocument.presentationml.notesSlide+xml"/>
  <Override PartName="/ppt/slides/slide95.xml" ContentType="application/vnd.openxmlformats-officedocument.presentationml.slide+xml"/>
  <Default Extension="bin" ContentType="application/vnd.openxmlformats-officedocument.oleObject"/>
  <Override PartName="/ppt/diagrams/colors12.xml" ContentType="application/vnd.openxmlformats-officedocument.drawingml.diagramColors+xml"/>
  <Override PartName="/ppt/notesSlides/notesSlide142.xml" ContentType="application/vnd.openxmlformats-officedocument.presentationml.notesSlide+xml"/>
  <Override PartName="/ppt/notesSlides/notesSlide287.xml" ContentType="application/vnd.openxmlformats-officedocument.presentationml.notesSlide+xml"/>
  <Override PartName="/ppt/slides/slide26.xml" ContentType="application/vnd.openxmlformats-officedocument.presentationml.slide+xml"/>
  <Override PartName="/ppt/slides/slide219.xml" ContentType="application/vnd.openxmlformats-officedocument.presentationml.slide+xml"/>
  <Override PartName="/ppt/slides/slide405.xml" ContentType="application/vnd.openxmlformats-officedocument.presentationml.slide+xml"/>
  <Override PartName="/ppt/notesSlides/notesSlide86.xml" ContentType="application/vnd.openxmlformats-officedocument.presentationml.notesSlide+xml"/>
  <Override PartName="/ppt/notesSlides/notesSlide218.xml" ContentType="application/vnd.openxmlformats-officedocument.presentationml.notesSlide+xml"/>
  <Override PartName="/ppt/slides/slide1.xml" ContentType="application/vnd.openxmlformats-officedocument.presentationml.slide+xml"/>
  <Override PartName="/ppt/slides/slide244.xml" ContentType="application/vnd.openxmlformats-officedocument.presentationml.slide+xml"/>
  <Override PartName="/ppt/slides/slide389.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404.xml" ContentType="application/vnd.openxmlformats-officedocument.presentationml.notesSlide+xml"/>
  <Override PartName="/ppt/slides/slide51.xml" ContentType="application/vnd.openxmlformats-officedocument.presentationml.slide+xml"/>
  <Override PartName="/ppt/slides/slide430.xml" ContentType="application/vnd.openxmlformats-officedocument.presentationml.slide+xml"/>
  <Override PartName="/ppt/notesSlides/notesSlide243.xml" ContentType="application/vnd.openxmlformats-officedocument.presentationml.notesSlide+xml"/>
  <Override PartName="/ppt/notesSlides/notesSlide388.xml" ContentType="application/vnd.openxmlformats-officedocument.presentationml.notesSlide+xml"/>
  <Override PartName="/ppt/slides/slide159.xml" ContentType="application/vnd.openxmlformats-officedocument.presentationml.slide+xml"/>
  <Override PartName="/ppt/notesSlides/notesSlide42.xml" ContentType="application/vnd.openxmlformats-officedocument.presentationml.notesSlide+xml"/>
  <Override PartName="/ppt/diagrams/layout18.xml" ContentType="application/vnd.openxmlformats-officedocument.drawingml.diagramLayout+xml"/>
  <Override PartName="/ppt/notesSlides/notesSlide319.xml" ContentType="application/vnd.openxmlformats-officedocument.presentationml.notesSlide+xml"/>
  <Override PartName="/ppt/slides/slide200.xml" ContentType="application/vnd.openxmlformats-officedocument.presentationml.slide+xml"/>
  <Override PartName="/ppt/slides/slide345.xml" ContentType="application/vnd.openxmlformats-officedocument.presentationml.slide+xml"/>
  <Override PartName="/ppt/notesSlides/notesSlide8.xml" ContentType="application/vnd.openxmlformats-officedocument.presentationml.notesSlide+xml"/>
  <Override PartName="/ppt/notesSlides/notesSlide158.xml" ContentType="application/vnd.openxmlformats-officedocument.presentationml.notesSlide+xml"/>
  <Override PartName="/ppt/slides/slide184.xml" ContentType="application/vnd.openxmlformats-officedocument.presentationml.slide+xml"/>
  <Override PartName="/ppt/slides/slide370.xml" ContentType="application/vnd.openxmlformats-officedocument.presentationml.slide+xml"/>
  <Override PartName="/ppt/diagrams/quickStyle10.xml" ContentType="application/vnd.openxmlformats-officedocument.drawingml.diagramStyle+xml"/>
  <Override PartName="/ppt/diagrams/drawing11.xml" ContentType="application/vnd.ms-office.drawingml.diagramDrawing+xml"/>
  <Override PartName="/ppt/notesSlides/notesSlide344.xml" ContentType="application/vnd.openxmlformats-officedocument.presentationml.notesSlide+xml"/>
  <Override PartName="/ppt/slides/slide115.xml" ContentType="application/vnd.openxmlformats-officedocument.presentationml.slide+xml"/>
  <Override PartName="/ppt/slides/slide446.xml" ContentType="application/vnd.openxmlformats-officedocument.presentationml.slide+xml"/>
  <Override PartName="/ppt/handoutMasters/handoutMaster1.xml" ContentType="application/vnd.openxmlformats-officedocument.presentationml.handoutMaster+xml"/>
  <Override PartName="/ppt/notesSlides/notesSlide183.xml" ContentType="application/vnd.openxmlformats-officedocument.presentationml.notesSlide+xml"/>
  <Override PartName="/ppt/slides/slide67.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diagrams/quickStyle4.xml" ContentType="application/vnd.openxmlformats-officedocument.drawingml.diagramStyle+xml"/>
  <Override PartName="/ppt/notesSlides/notesSlide114.xml" ContentType="application/vnd.openxmlformats-officedocument.presentationml.notesSlide+xml"/>
  <Override PartName="/ppt/notesSlides/notesSlide259.xml" ContentType="application/vnd.openxmlformats-officedocument.presentationml.notesSlide+xml"/>
  <Override PartName="/ppt/notesSlides/notesSlide445.xml" ContentType="application/vnd.openxmlformats-officedocument.presentationml.notesSlide+xml"/>
  <Override PartName="/ppt/slides/slide92.xml" ContentType="application/vnd.openxmlformats-officedocument.presentationml.slide+xml"/>
  <Override PartName="/ppt/slides/slide140.xml" ContentType="application/vnd.openxmlformats-officedocument.presentationml.slide+xml"/>
  <Override PartName="/ppt/notesSlides/notesSlide58.xml" ContentType="application/vnd.openxmlformats-officedocument.presentationml.notesSlide+xml"/>
  <Override PartName="/ppt/notesSlides/notesSlide284.xml" ContentType="application/vnd.openxmlformats-officedocument.presentationml.notesSlide+xml"/>
  <Override PartName="/ppt/notesSlides/notesSlide30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 id="2147483967" r:id="rId2"/>
    <p:sldMasterId id="2147483970" r:id="rId3"/>
    <p:sldMasterId id="2147483974" r:id="rId4"/>
    <p:sldMasterId id="2147486143" r:id="rId5"/>
  </p:sldMasterIdLst>
  <p:notesMasterIdLst>
    <p:notesMasterId r:id="rId457"/>
  </p:notesMasterIdLst>
  <p:handoutMasterIdLst>
    <p:handoutMasterId r:id="rId458"/>
  </p:handoutMasterIdLst>
  <p:sldIdLst>
    <p:sldId id="750" r:id="rId6"/>
    <p:sldId id="751" r:id="rId7"/>
    <p:sldId id="752" r:id="rId8"/>
    <p:sldId id="753" r:id="rId9"/>
    <p:sldId id="754" r:id="rId10"/>
    <p:sldId id="763" r:id="rId11"/>
    <p:sldId id="756" r:id="rId12"/>
    <p:sldId id="757" r:id="rId13"/>
    <p:sldId id="759" r:id="rId14"/>
    <p:sldId id="760" r:id="rId15"/>
    <p:sldId id="721" r:id="rId16"/>
    <p:sldId id="707" r:id="rId17"/>
    <p:sldId id="728" r:id="rId18"/>
    <p:sldId id="734" r:id="rId19"/>
    <p:sldId id="730" r:id="rId20"/>
    <p:sldId id="761" r:id="rId21"/>
    <p:sldId id="731" r:id="rId22"/>
    <p:sldId id="729" r:id="rId23"/>
    <p:sldId id="735" r:id="rId24"/>
    <p:sldId id="762" r:id="rId25"/>
    <p:sldId id="717" r:id="rId26"/>
    <p:sldId id="718" r:id="rId27"/>
    <p:sldId id="698" r:id="rId28"/>
    <p:sldId id="724" r:id="rId29"/>
    <p:sldId id="741" r:id="rId30"/>
    <p:sldId id="745" r:id="rId31"/>
    <p:sldId id="746" r:id="rId32"/>
    <p:sldId id="747" r:id="rId33"/>
    <p:sldId id="748" r:id="rId34"/>
    <p:sldId id="749" r:id="rId35"/>
    <p:sldId id="744" r:id="rId36"/>
    <p:sldId id="764" r:id="rId37"/>
    <p:sldId id="765" r:id="rId38"/>
    <p:sldId id="766" r:id="rId39"/>
    <p:sldId id="767" r:id="rId40"/>
    <p:sldId id="768" r:id="rId41"/>
    <p:sldId id="769" r:id="rId42"/>
    <p:sldId id="770" r:id="rId43"/>
    <p:sldId id="771" r:id="rId44"/>
    <p:sldId id="772" r:id="rId45"/>
    <p:sldId id="773" r:id="rId46"/>
    <p:sldId id="774" r:id="rId47"/>
    <p:sldId id="775" r:id="rId48"/>
    <p:sldId id="776" r:id="rId49"/>
    <p:sldId id="777" r:id="rId50"/>
    <p:sldId id="778" r:id="rId51"/>
    <p:sldId id="779" r:id="rId52"/>
    <p:sldId id="780" r:id="rId53"/>
    <p:sldId id="781" r:id="rId54"/>
    <p:sldId id="782" r:id="rId55"/>
    <p:sldId id="783" r:id="rId56"/>
    <p:sldId id="784" r:id="rId57"/>
    <p:sldId id="785" r:id="rId58"/>
    <p:sldId id="786" r:id="rId59"/>
    <p:sldId id="787" r:id="rId60"/>
    <p:sldId id="788" r:id="rId61"/>
    <p:sldId id="789" r:id="rId62"/>
    <p:sldId id="790" r:id="rId63"/>
    <p:sldId id="791" r:id="rId64"/>
    <p:sldId id="792" r:id="rId65"/>
    <p:sldId id="793" r:id="rId66"/>
    <p:sldId id="794" r:id="rId67"/>
    <p:sldId id="795" r:id="rId68"/>
    <p:sldId id="796" r:id="rId69"/>
    <p:sldId id="797" r:id="rId70"/>
    <p:sldId id="798" r:id="rId71"/>
    <p:sldId id="799" r:id="rId72"/>
    <p:sldId id="800" r:id="rId73"/>
    <p:sldId id="801" r:id="rId74"/>
    <p:sldId id="802" r:id="rId75"/>
    <p:sldId id="803" r:id="rId76"/>
    <p:sldId id="804" r:id="rId77"/>
    <p:sldId id="805" r:id="rId78"/>
    <p:sldId id="806" r:id="rId79"/>
    <p:sldId id="807" r:id="rId80"/>
    <p:sldId id="808" r:id="rId81"/>
    <p:sldId id="809" r:id="rId82"/>
    <p:sldId id="810" r:id="rId83"/>
    <p:sldId id="811" r:id="rId84"/>
    <p:sldId id="812" r:id="rId85"/>
    <p:sldId id="813" r:id="rId86"/>
    <p:sldId id="814" r:id="rId87"/>
    <p:sldId id="815" r:id="rId88"/>
    <p:sldId id="816" r:id="rId89"/>
    <p:sldId id="817" r:id="rId90"/>
    <p:sldId id="818" r:id="rId91"/>
    <p:sldId id="819" r:id="rId92"/>
    <p:sldId id="820" r:id="rId93"/>
    <p:sldId id="821" r:id="rId94"/>
    <p:sldId id="822" r:id="rId95"/>
    <p:sldId id="823" r:id="rId96"/>
    <p:sldId id="824" r:id="rId97"/>
    <p:sldId id="825" r:id="rId98"/>
    <p:sldId id="826" r:id="rId99"/>
    <p:sldId id="827" r:id="rId100"/>
    <p:sldId id="828" r:id="rId101"/>
    <p:sldId id="829" r:id="rId102"/>
    <p:sldId id="830" r:id="rId103"/>
    <p:sldId id="831" r:id="rId104"/>
    <p:sldId id="832" r:id="rId105"/>
    <p:sldId id="833" r:id="rId106"/>
    <p:sldId id="834" r:id="rId107"/>
    <p:sldId id="835" r:id="rId108"/>
    <p:sldId id="836" r:id="rId109"/>
    <p:sldId id="837" r:id="rId110"/>
    <p:sldId id="838" r:id="rId111"/>
    <p:sldId id="839" r:id="rId112"/>
    <p:sldId id="840" r:id="rId113"/>
    <p:sldId id="841" r:id="rId114"/>
    <p:sldId id="842" r:id="rId115"/>
    <p:sldId id="843" r:id="rId116"/>
    <p:sldId id="844" r:id="rId117"/>
    <p:sldId id="845" r:id="rId118"/>
    <p:sldId id="846" r:id="rId119"/>
    <p:sldId id="847" r:id="rId120"/>
    <p:sldId id="848" r:id="rId121"/>
    <p:sldId id="849" r:id="rId122"/>
    <p:sldId id="850" r:id="rId123"/>
    <p:sldId id="851" r:id="rId124"/>
    <p:sldId id="852" r:id="rId125"/>
    <p:sldId id="853" r:id="rId126"/>
    <p:sldId id="854" r:id="rId127"/>
    <p:sldId id="855" r:id="rId128"/>
    <p:sldId id="856" r:id="rId129"/>
    <p:sldId id="857" r:id="rId130"/>
    <p:sldId id="858" r:id="rId131"/>
    <p:sldId id="859" r:id="rId132"/>
    <p:sldId id="860" r:id="rId133"/>
    <p:sldId id="861" r:id="rId134"/>
    <p:sldId id="862" r:id="rId135"/>
    <p:sldId id="863" r:id="rId136"/>
    <p:sldId id="864" r:id="rId137"/>
    <p:sldId id="865" r:id="rId138"/>
    <p:sldId id="866" r:id="rId139"/>
    <p:sldId id="867" r:id="rId140"/>
    <p:sldId id="868" r:id="rId141"/>
    <p:sldId id="869" r:id="rId142"/>
    <p:sldId id="870" r:id="rId143"/>
    <p:sldId id="871" r:id="rId144"/>
    <p:sldId id="872" r:id="rId145"/>
    <p:sldId id="873" r:id="rId146"/>
    <p:sldId id="874" r:id="rId147"/>
    <p:sldId id="875" r:id="rId148"/>
    <p:sldId id="876" r:id="rId149"/>
    <p:sldId id="877" r:id="rId150"/>
    <p:sldId id="878" r:id="rId151"/>
    <p:sldId id="879" r:id="rId152"/>
    <p:sldId id="880" r:id="rId153"/>
    <p:sldId id="881" r:id="rId154"/>
    <p:sldId id="882" r:id="rId155"/>
    <p:sldId id="883" r:id="rId156"/>
    <p:sldId id="884" r:id="rId157"/>
    <p:sldId id="885" r:id="rId158"/>
    <p:sldId id="886" r:id="rId159"/>
    <p:sldId id="887" r:id="rId160"/>
    <p:sldId id="888" r:id="rId161"/>
    <p:sldId id="889" r:id="rId162"/>
    <p:sldId id="890" r:id="rId163"/>
    <p:sldId id="891" r:id="rId164"/>
    <p:sldId id="892" r:id="rId165"/>
    <p:sldId id="893" r:id="rId166"/>
    <p:sldId id="894" r:id="rId167"/>
    <p:sldId id="895" r:id="rId168"/>
    <p:sldId id="896" r:id="rId169"/>
    <p:sldId id="897" r:id="rId170"/>
    <p:sldId id="898" r:id="rId171"/>
    <p:sldId id="899" r:id="rId172"/>
    <p:sldId id="900" r:id="rId173"/>
    <p:sldId id="901" r:id="rId174"/>
    <p:sldId id="902" r:id="rId175"/>
    <p:sldId id="903" r:id="rId176"/>
    <p:sldId id="904" r:id="rId177"/>
    <p:sldId id="905" r:id="rId178"/>
    <p:sldId id="906" r:id="rId179"/>
    <p:sldId id="907" r:id="rId180"/>
    <p:sldId id="908" r:id="rId181"/>
    <p:sldId id="909" r:id="rId182"/>
    <p:sldId id="910" r:id="rId183"/>
    <p:sldId id="911" r:id="rId184"/>
    <p:sldId id="912" r:id="rId185"/>
    <p:sldId id="913" r:id="rId186"/>
    <p:sldId id="914" r:id="rId187"/>
    <p:sldId id="915" r:id="rId188"/>
    <p:sldId id="916" r:id="rId189"/>
    <p:sldId id="917" r:id="rId190"/>
    <p:sldId id="918" r:id="rId191"/>
    <p:sldId id="919" r:id="rId192"/>
    <p:sldId id="920" r:id="rId193"/>
    <p:sldId id="921" r:id="rId194"/>
    <p:sldId id="922" r:id="rId195"/>
    <p:sldId id="923" r:id="rId196"/>
    <p:sldId id="924" r:id="rId197"/>
    <p:sldId id="925" r:id="rId198"/>
    <p:sldId id="926" r:id="rId199"/>
    <p:sldId id="927" r:id="rId200"/>
    <p:sldId id="928" r:id="rId201"/>
    <p:sldId id="929" r:id="rId202"/>
    <p:sldId id="930" r:id="rId203"/>
    <p:sldId id="931" r:id="rId204"/>
    <p:sldId id="932" r:id="rId205"/>
    <p:sldId id="933" r:id="rId206"/>
    <p:sldId id="934" r:id="rId207"/>
    <p:sldId id="935" r:id="rId208"/>
    <p:sldId id="936" r:id="rId209"/>
    <p:sldId id="937" r:id="rId210"/>
    <p:sldId id="938" r:id="rId211"/>
    <p:sldId id="939" r:id="rId212"/>
    <p:sldId id="940" r:id="rId213"/>
    <p:sldId id="941" r:id="rId214"/>
    <p:sldId id="942" r:id="rId215"/>
    <p:sldId id="943" r:id="rId216"/>
    <p:sldId id="944" r:id="rId217"/>
    <p:sldId id="945" r:id="rId218"/>
    <p:sldId id="946" r:id="rId219"/>
    <p:sldId id="947" r:id="rId220"/>
    <p:sldId id="948" r:id="rId221"/>
    <p:sldId id="949" r:id="rId222"/>
    <p:sldId id="950" r:id="rId223"/>
    <p:sldId id="951" r:id="rId224"/>
    <p:sldId id="952" r:id="rId225"/>
    <p:sldId id="953" r:id="rId226"/>
    <p:sldId id="954" r:id="rId227"/>
    <p:sldId id="955" r:id="rId228"/>
    <p:sldId id="956" r:id="rId229"/>
    <p:sldId id="957" r:id="rId230"/>
    <p:sldId id="958" r:id="rId231"/>
    <p:sldId id="959" r:id="rId232"/>
    <p:sldId id="960" r:id="rId233"/>
    <p:sldId id="961" r:id="rId234"/>
    <p:sldId id="962" r:id="rId235"/>
    <p:sldId id="963" r:id="rId236"/>
    <p:sldId id="964" r:id="rId237"/>
    <p:sldId id="965" r:id="rId238"/>
    <p:sldId id="966" r:id="rId239"/>
    <p:sldId id="967" r:id="rId240"/>
    <p:sldId id="968" r:id="rId241"/>
    <p:sldId id="969" r:id="rId242"/>
    <p:sldId id="970" r:id="rId243"/>
    <p:sldId id="971" r:id="rId244"/>
    <p:sldId id="972" r:id="rId245"/>
    <p:sldId id="973" r:id="rId246"/>
    <p:sldId id="974" r:id="rId247"/>
    <p:sldId id="975" r:id="rId248"/>
    <p:sldId id="976" r:id="rId249"/>
    <p:sldId id="977" r:id="rId250"/>
    <p:sldId id="978" r:id="rId251"/>
    <p:sldId id="979" r:id="rId252"/>
    <p:sldId id="980" r:id="rId253"/>
    <p:sldId id="981" r:id="rId254"/>
    <p:sldId id="982" r:id="rId255"/>
    <p:sldId id="983" r:id="rId256"/>
    <p:sldId id="984" r:id="rId257"/>
    <p:sldId id="985" r:id="rId258"/>
    <p:sldId id="986" r:id="rId259"/>
    <p:sldId id="987" r:id="rId260"/>
    <p:sldId id="988" r:id="rId261"/>
    <p:sldId id="989" r:id="rId262"/>
    <p:sldId id="990" r:id="rId263"/>
    <p:sldId id="991" r:id="rId264"/>
    <p:sldId id="992" r:id="rId265"/>
    <p:sldId id="993" r:id="rId266"/>
    <p:sldId id="994" r:id="rId267"/>
    <p:sldId id="995" r:id="rId268"/>
    <p:sldId id="996" r:id="rId269"/>
    <p:sldId id="997" r:id="rId270"/>
    <p:sldId id="998" r:id="rId271"/>
    <p:sldId id="999" r:id="rId272"/>
    <p:sldId id="1000" r:id="rId273"/>
    <p:sldId id="1001" r:id="rId274"/>
    <p:sldId id="1002" r:id="rId275"/>
    <p:sldId id="1003" r:id="rId276"/>
    <p:sldId id="1004" r:id="rId277"/>
    <p:sldId id="1005" r:id="rId278"/>
    <p:sldId id="1006" r:id="rId279"/>
    <p:sldId id="1007" r:id="rId280"/>
    <p:sldId id="1008" r:id="rId281"/>
    <p:sldId id="1009" r:id="rId282"/>
    <p:sldId id="1010" r:id="rId283"/>
    <p:sldId id="1011" r:id="rId284"/>
    <p:sldId id="1012" r:id="rId285"/>
    <p:sldId id="1013" r:id="rId286"/>
    <p:sldId id="1014" r:id="rId287"/>
    <p:sldId id="1015" r:id="rId288"/>
    <p:sldId id="1016" r:id="rId289"/>
    <p:sldId id="1017" r:id="rId290"/>
    <p:sldId id="1018" r:id="rId291"/>
    <p:sldId id="1019" r:id="rId292"/>
    <p:sldId id="1020" r:id="rId293"/>
    <p:sldId id="1021" r:id="rId294"/>
    <p:sldId id="1022" r:id="rId295"/>
    <p:sldId id="1023" r:id="rId296"/>
    <p:sldId id="1024" r:id="rId297"/>
    <p:sldId id="1025" r:id="rId298"/>
    <p:sldId id="1026" r:id="rId299"/>
    <p:sldId id="1027" r:id="rId300"/>
    <p:sldId id="1028" r:id="rId301"/>
    <p:sldId id="1029" r:id="rId302"/>
    <p:sldId id="1030" r:id="rId303"/>
    <p:sldId id="1031" r:id="rId304"/>
    <p:sldId id="1032" r:id="rId305"/>
    <p:sldId id="1033" r:id="rId306"/>
    <p:sldId id="1034" r:id="rId307"/>
    <p:sldId id="1035" r:id="rId308"/>
    <p:sldId id="1036" r:id="rId309"/>
    <p:sldId id="1037" r:id="rId310"/>
    <p:sldId id="1038" r:id="rId311"/>
    <p:sldId id="1039" r:id="rId312"/>
    <p:sldId id="1040" r:id="rId313"/>
    <p:sldId id="1041" r:id="rId314"/>
    <p:sldId id="1042" r:id="rId315"/>
    <p:sldId id="1043" r:id="rId316"/>
    <p:sldId id="1044" r:id="rId317"/>
    <p:sldId id="1045" r:id="rId318"/>
    <p:sldId id="1046" r:id="rId319"/>
    <p:sldId id="1047" r:id="rId320"/>
    <p:sldId id="1048" r:id="rId321"/>
    <p:sldId id="1049" r:id="rId322"/>
    <p:sldId id="1050" r:id="rId323"/>
    <p:sldId id="1051" r:id="rId324"/>
    <p:sldId id="1052" r:id="rId325"/>
    <p:sldId id="1053" r:id="rId326"/>
    <p:sldId id="1054" r:id="rId327"/>
    <p:sldId id="1055" r:id="rId328"/>
    <p:sldId id="1056" r:id="rId329"/>
    <p:sldId id="1057" r:id="rId330"/>
    <p:sldId id="1058" r:id="rId331"/>
    <p:sldId id="1059" r:id="rId332"/>
    <p:sldId id="1060" r:id="rId333"/>
    <p:sldId id="1061" r:id="rId334"/>
    <p:sldId id="1062" r:id="rId335"/>
    <p:sldId id="1063" r:id="rId336"/>
    <p:sldId id="1064" r:id="rId337"/>
    <p:sldId id="1065" r:id="rId338"/>
    <p:sldId id="1066" r:id="rId339"/>
    <p:sldId id="1067" r:id="rId340"/>
    <p:sldId id="1068" r:id="rId341"/>
    <p:sldId id="1069" r:id="rId342"/>
    <p:sldId id="1070" r:id="rId343"/>
    <p:sldId id="1071" r:id="rId344"/>
    <p:sldId id="1072" r:id="rId345"/>
    <p:sldId id="1073" r:id="rId346"/>
    <p:sldId id="1074" r:id="rId347"/>
    <p:sldId id="1075" r:id="rId348"/>
    <p:sldId id="1076" r:id="rId349"/>
    <p:sldId id="1077" r:id="rId350"/>
    <p:sldId id="1078" r:id="rId351"/>
    <p:sldId id="1079" r:id="rId352"/>
    <p:sldId id="1080" r:id="rId353"/>
    <p:sldId id="1081" r:id="rId354"/>
    <p:sldId id="1082" r:id="rId355"/>
    <p:sldId id="1083" r:id="rId356"/>
    <p:sldId id="1084" r:id="rId357"/>
    <p:sldId id="1085" r:id="rId358"/>
    <p:sldId id="1086" r:id="rId359"/>
    <p:sldId id="1087" r:id="rId360"/>
    <p:sldId id="1088" r:id="rId361"/>
    <p:sldId id="1089" r:id="rId362"/>
    <p:sldId id="1090" r:id="rId363"/>
    <p:sldId id="1091" r:id="rId364"/>
    <p:sldId id="1092" r:id="rId365"/>
    <p:sldId id="1093" r:id="rId366"/>
    <p:sldId id="1094" r:id="rId367"/>
    <p:sldId id="1095" r:id="rId368"/>
    <p:sldId id="1096" r:id="rId369"/>
    <p:sldId id="1097" r:id="rId370"/>
    <p:sldId id="1098" r:id="rId371"/>
    <p:sldId id="1099" r:id="rId372"/>
    <p:sldId id="1100" r:id="rId373"/>
    <p:sldId id="1101" r:id="rId374"/>
    <p:sldId id="1102" r:id="rId375"/>
    <p:sldId id="1103" r:id="rId376"/>
    <p:sldId id="1104" r:id="rId377"/>
    <p:sldId id="1105" r:id="rId378"/>
    <p:sldId id="1106" r:id="rId379"/>
    <p:sldId id="1107" r:id="rId380"/>
    <p:sldId id="1108" r:id="rId381"/>
    <p:sldId id="1109" r:id="rId382"/>
    <p:sldId id="1110" r:id="rId383"/>
    <p:sldId id="1111" r:id="rId384"/>
    <p:sldId id="1112" r:id="rId385"/>
    <p:sldId id="1113" r:id="rId386"/>
    <p:sldId id="1114" r:id="rId387"/>
    <p:sldId id="1115" r:id="rId388"/>
    <p:sldId id="1116" r:id="rId389"/>
    <p:sldId id="1117" r:id="rId390"/>
    <p:sldId id="1118" r:id="rId391"/>
    <p:sldId id="1119" r:id="rId392"/>
    <p:sldId id="1120" r:id="rId393"/>
    <p:sldId id="1121" r:id="rId394"/>
    <p:sldId id="1122" r:id="rId395"/>
    <p:sldId id="1123" r:id="rId396"/>
    <p:sldId id="1124" r:id="rId397"/>
    <p:sldId id="1125" r:id="rId398"/>
    <p:sldId id="1126" r:id="rId399"/>
    <p:sldId id="1127" r:id="rId400"/>
    <p:sldId id="1128" r:id="rId401"/>
    <p:sldId id="1129" r:id="rId402"/>
    <p:sldId id="1130" r:id="rId403"/>
    <p:sldId id="1131" r:id="rId404"/>
    <p:sldId id="1132" r:id="rId405"/>
    <p:sldId id="1133" r:id="rId406"/>
    <p:sldId id="1134" r:id="rId407"/>
    <p:sldId id="1135" r:id="rId408"/>
    <p:sldId id="1136" r:id="rId409"/>
    <p:sldId id="1137" r:id="rId410"/>
    <p:sldId id="1138" r:id="rId411"/>
    <p:sldId id="1139" r:id="rId412"/>
    <p:sldId id="1140" r:id="rId413"/>
    <p:sldId id="1141" r:id="rId414"/>
    <p:sldId id="1142" r:id="rId415"/>
    <p:sldId id="1143" r:id="rId416"/>
    <p:sldId id="1144" r:id="rId417"/>
    <p:sldId id="1145" r:id="rId418"/>
    <p:sldId id="1146" r:id="rId419"/>
    <p:sldId id="1147" r:id="rId420"/>
    <p:sldId id="1148" r:id="rId421"/>
    <p:sldId id="1149" r:id="rId422"/>
    <p:sldId id="1150" r:id="rId423"/>
    <p:sldId id="1151" r:id="rId424"/>
    <p:sldId id="1152" r:id="rId425"/>
    <p:sldId id="1153" r:id="rId426"/>
    <p:sldId id="1154" r:id="rId427"/>
    <p:sldId id="1155" r:id="rId428"/>
    <p:sldId id="1156" r:id="rId429"/>
    <p:sldId id="1157" r:id="rId430"/>
    <p:sldId id="1158" r:id="rId431"/>
    <p:sldId id="1159" r:id="rId432"/>
    <p:sldId id="1160" r:id="rId433"/>
    <p:sldId id="1161" r:id="rId434"/>
    <p:sldId id="1162" r:id="rId435"/>
    <p:sldId id="1163" r:id="rId436"/>
    <p:sldId id="1164" r:id="rId437"/>
    <p:sldId id="1165" r:id="rId438"/>
    <p:sldId id="1166" r:id="rId439"/>
    <p:sldId id="1167" r:id="rId440"/>
    <p:sldId id="1168" r:id="rId441"/>
    <p:sldId id="1169" r:id="rId442"/>
    <p:sldId id="1170" r:id="rId443"/>
    <p:sldId id="1171" r:id="rId444"/>
    <p:sldId id="1172" r:id="rId445"/>
    <p:sldId id="1173" r:id="rId446"/>
    <p:sldId id="1174" r:id="rId447"/>
    <p:sldId id="1175" r:id="rId448"/>
    <p:sldId id="1176" r:id="rId449"/>
    <p:sldId id="1177" r:id="rId450"/>
    <p:sldId id="1178" r:id="rId451"/>
    <p:sldId id="1179" r:id="rId452"/>
    <p:sldId id="1180" r:id="rId453"/>
    <p:sldId id="1181" r:id="rId454"/>
    <p:sldId id="1182" r:id="rId455"/>
    <p:sldId id="1183" r:id="rId456"/>
  </p:sldIdLst>
  <p:sldSz cx="9144000" cy="6858000" type="letter"/>
  <p:notesSz cx="7315200" cy="9601200"/>
  <p:defaultTextStyle>
    <a:defPPr>
      <a:defRPr lang="en-US"/>
    </a:defPPr>
    <a:lvl1pPr algn="l" rtl="0" fontAlgn="base">
      <a:spcBef>
        <a:spcPct val="0"/>
      </a:spcBef>
      <a:spcAft>
        <a:spcPct val="0"/>
      </a:spcAft>
      <a:defRPr sz="2100" b="1" kern="1200">
        <a:solidFill>
          <a:schemeClr val="bg1"/>
        </a:solidFill>
        <a:latin typeface="Arial Narrow" pitchFamily="34" charset="0"/>
        <a:ea typeface="+mn-ea"/>
        <a:cs typeface="+mn-cs"/>
      </a:defRPr>
    </a:lvl1pPr>
    <a:lvl2pPr marL="423863" indent="33338" algn="l" rtl="0" fontAlgn="base">
      <a:spcBef>
        <a:spcPct val="0"/>
      </a:spcBef>
      <a:spcAft>
        <a:spcPct val="0"/>
      </a:spcAft>
      <a:defRPr sz="2100" b="1" kern="1200">
        <a:solidFill>
          <a:schemeClr val="bg1"/>
        </a:solidFill>
        <a:latin typeface="Arial Narrow" pitchFamily="34" charset="0"/>
        <a:ea typeface="+mn-ea"/>
        <a:cs typeface="+mn-cs"/>
      </a:defRPr>
    </a:lvl2pPr>
    <a:lvl3pPr marL="849313" indent="65088" algn="l" rtl="0" fontAlgn="base">
      <a:spcBef>
        <a:spcPct val="0"/>
      </a:spcBef>
      <a:spcAft>
        <a:spcPct val="0"/>
      </a:spcAft>
      <a:defRPr sz="2100" b="1" kern="1200">
        <a:solidFill>
          <a:schemeClr val="bg1"/>
        </a:solidFill>
        <a:latin typeface="Arial Narrow" pitchFamily="34" charset="0"/>
        <a:ea typeface="+mn-ea"/>
        <a:cs typeface="+mn-cs"/>
      </a:defRPr>
    </a:lvl3pPr>
    <a:lvl4pPr marL="1274763" indent="96838" algn="l" rtl="0" fontAlgn="base">
      <a:spcBef>
        <a:spcPct val="0"/>
      </a:spcBef>
      <a:spcAft>
        <a:spcPct val="0"/>
      </a:spcAft>
      <a:defRPr sz="2100" b="1" kern="1200">
        <a:solidFill>
          <a:schemeClr val="bg1"/>
        </a:solidFill>
        <a:latin typeface="Arial Narrow" pitchFamily="34" charset="0"/>
        <a:ea typeface="+mn-ea"/>
        <a:cs typeface="+mn-cs"/>
      </a:defRPr>
    </a:lvl4pPr>
    <a:lvl5pPr marL="1700213" indent="128588" algn="l" rtl="0" fontAlgn="base">
      <a:spcBef>
        <a:spcPct val="0"/>
      </a:spcBef>
      <a:spcAft>
        <a:spcPct val="0"/>
      </a:spcAft>
      <a:defRPr sz="2100" b="1" kern="1200">
        <a:solidFill>
          <a:schemeClr val="bg1"/>
        </a:solidFill>
        <a:latin typeface="Arial Narrow" pitchFamily="34" charset="0"/>
        <a:ea typeface="+mn-ea"/>
        <a:cs typeface="+mn-cs"/>
      </a:defRPr>
    </a:lvl5pPr>
    <a:lvl6pPr marL="2286000" algn="l" defTabSz="914400" rtl="0" eaLnBrk="1" latinLnBrk="0" hangingPunct="1">
      <a:defRPr sz="2100" b="1" kern="1200">
        <a:solidFill>
          <a:schemeClr val="bg1"/>
        </a:solidFill>
        <a:latin typeface="Arial Narrow" pitchFamily="34" charset="0"/>
        <a:ea typeface="+mn-ea"/>
        <a:cs typeface="+mn-cs"/>
      </a:defRPr>
    </a:lvl6pPr>
    <a:lvl7pPr marL="2743200" algn="l" defTabSz="914400" rtl="0" eaLnBrk="1" latinLnBrk="0" hangingPunct="1">
      <a:defRPr sz="2100" b="1" kern="1200">
        <a:solidFill>
          <a:schemeClr val="bg1"/>
        </a:solidFill>
        <a:latin typeface="Arial Narrow" pitchFamily="34" charset="0"/>
        <a:ea typeface="+mn-ea"/>
        <a:cs typeface="+mn-cs"/>
      </a:defRPr>
    </a:lvl7pPr>
    <a:lvl8pPr marL="3200400" algn="l" defTabSz="914400" rtl="0" eaLnBrk="1" latinLnBrk="0" hangingPunct="1">
      <a:defRPr sz="2100" b="1" kern="1200">
        <a:solidFill>
          <a:schemeClr val="bg1"/>
        </a:solidFill>
        <a:latin typeface="Arial Narrow" pitchFamily="34" charset="0"/>
        <a:ea typeface="+mn-ea"/>
        <a:cs typeface="+mn-cs"/>
      </a:defRPr>
    </a:lvl8pPr>
    <a:lvl9pPr marL="3657600" algn="l" defTabSz="914400" rtl="0" eaLnBrk="1" latinLnBrk="0" hangingPunct="1">
      <a:defRPr sz="2100" b="1" kern="1200">
        <a:solidFill>
          <a:schemeClr val="bg1"/>
        </a:solidFill>
        <a:latin typeface="Arial Narrow"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98C3"/>
    <a:srgbClr val="CC0000"/>
    <a:srgbClr val="A0B5D4"/>
    <a:srgbClr val="000099"/>
    <a:srgbClr val="7795EB"/>
    <a:srgbClr val="DDDDDD"/>
    <a:srgbClr val="4D4D4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autoAdjust="0"/>
    <p:restoredTop sz="79530" autoAdjust="0"/>
  </p:normalViewPr>
  <p:slideViewPr>
    <p:cSldViewPr>
      <p:cViewPr>
        <p:scale>
          <a:sx n="57" d="100"/>
          <a:sy n="57" d="100"/>
        </p:scale>
        <p:origin x="-11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p:scale>
          <a:sx n="120" d="100"/>
          <a:sy n="120" d="100"/>
        </p:scale>
        <p:origin x="-300" y="1824"/>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433" Type="http://schemas.openxmlformats.org/officeDocument/2006/relationships/slide" Target="slides/slide428.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slide" Target="slides/slide372.xml"/><Relationship Id="rId5" Type="http://schemas.openxmlformats.org/officeDocument/2006/relationships/slideMaster" Target="slideMasters/slideMaster5.xml"/><Relationship Id="rId181" Type="http://schemas.openxmlformats.org/officeDocument/2006/relationships/slide" Target="slides/slide176.xml"/><Relationship Id="rId237" Type="http://schemas.openxmlformats.org/officeDocument/2006/relationships/slide" Target="slides/slide232.xml"/><Relationship Id="rId402" Type="http://schemas.openxmlformats.org/officeDocument/2006/relationships/slide" Target="slides/slide397.xml"/><Relationship Id="rId279" Type="http://schemas.openxmlformats.org/officeDocument/2006/relationships/slide" Target="slides/slide274.xml"/><Relationship Id="rId444" Type="http://schemas.openxmlformats.org/officeDocument/2006/relationships/slide" Target="slides/slide439.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slide" Target="slides/slide383.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413" Type="http://schemas.openxmlformats.org/officeDocument/2006/relationships/slide" Target="slides/slide408.xml"/><Relationship Id="rId248" Type="http://schemas.openxmlformats.org/officeDocument/2006/relationships/slide" Target="slides/slide243.xml"/><Relationship Id="rId455" Type="http://schemas.openxmlformats.org/officeDocument/2006/relationships/slide" Target="slides/slide450.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399" Type="http://schemas.openxmlformats.org/officeDocument/2006/relationships/slide" Target="slides/slide394.xml"/><Relationship Id="rId259" Type="http://schemas.openxmlformats.org/officeDocument/2006/relationships/slide" Target="slides/slide254.xml"/><Relationship Id="rId424" Type="http://schemas.openxmlformats.org/officeDocument/2006/relationships/slide" Target="slides/slide419.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291" Type="http://schemas.openxmlformats.org/officeDocument/2006/relationships/slide" Target="slides/slide286.xml"/><Relationship Id="rId305" Type="http://schemas.openxmlformats.org/officeDocument/2006/relationships/slide" Target="slides/slide300.xml"/><Relationship Id="rId326" Type="http://schemas.openxmlformats.org/officeDocument/2006/relationships/slide" Target="slides/slide321.xml"/><Relationship Id="rId347" Type="http://schemas.openxmlformats.org/officeDocument/2006/relationships/slide" Target="slides/slide342.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368" Type="http://schemas.openxmlformats.org/officeDocument/2006/relationships/slide" Target="slides/slide363.xml"/><Relationship Id="rId389" Type="http://schemas.openxmlformats.org/officeDocument/2006/relationships/slide" Target="slides/slide384.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414" Type="http://schemas.openxmlformats.org/officeDocument/2006/relationships/slide" Target="slides/slide409.xml"/><Relationship Id="rId435" Type="http://schemas.openxmlformats.org/officeDocument/2006/relationships/slide" Target="slides/slide430.xml"/><Relationship Id="rId456" Type="http://schemas.openxmlformats.org/officeDocument/2006/relationships/slide" Target="slides/slide451.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281" Type="http://schemas.openxmlformats.org/officeDocument/2006/relationships/slide" Target="slides/slide276.xml"/><Relationship Id="rId316" Type="http://schemas.openxmlformats.org/officeDocument/2006/relationships/slide" Target="slides/slide311.xml"/><Relationship Id="rId337" Type="http://schemas.openxmlformats.org/officeDocument/2006/relationships/slide" Target="slides/slide332.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358" Type="http://schemas.openxmlformats.org/officeDocument/2006/relationships/slide" Target="slides/slide353.xml"/><Relationship Id="rId379" Type="http://schemas.openxmlformats.org/officeDocument/2006/relationships/slide" Target="slides/slide374.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390" Type="http://schemas.openxmlformats.org/officeDocument/2006/relationships/slide" Target="slides/slide385.xml"/><Relationship Id="rId404" Type="http://schemas.openxmlformats.org/officeDocument/2006/relationships/slide" Target="slides/slide399.xml"/><Relationship Id="rId425" Type="http://schemas.openxmlformats.org/officeDocument/2006/relationships/slide" Target="slides/slide420.xml"/><Relationship Id="rId446" Type="http://schemas.openxmlformats.org/officeDocument/2006/relationships/slide" Target="slides/slide441.xml"/><Relationship Id="rId250" Type="http://schemas.openxmlformats.org/officeDocument/2006/relationships/slide" Target="slides/slide245.xml"/><Relationship Id="rId271" Type="http://schemas.openxmlformats.org/officeDocument/2006/relationships/slide" Target="slides/slide266.xml"/><Relationship Id="rId292" Type="http://schemas.openxmlformats.org/officeDocument/2006/relationships/slide" Target="slides/slide287.xml"/><Relationship Id="rId306" Type="http://schemas.openxmlformats.org/officeDocument/2006/relationships/slide" Target="slides/slide30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327" Type="http://schemas.openxmlformats.org/officeDocument/2006/relationships/slide" Target="slides/slide322.xml"/><Relationship Id="rId348" Type="http://schemas.openxmlformats.org/officeDocument/2006/relationships/slide" Target="slides/slide343.xml"/><Relationship Id="rId369" Type="http://schemas.openxmlformats.org/officeDocument/2006/relationships/slide" Target="slides/slide364.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380" Type="http://schemas.openxmlformats.org/officeDocument/2006/relationships/slide" Target="slides/slide375.xml"/><Relationship Id="rId415" Type="http://schemas.openxmlformats.org/officeDocument/2006/relationships/slide" Target="slides/slide410.xml"/><Relationship Id="rId436" Type="http://schemas.openxmlformats.org/officeDocument/2006/relationships/slide" Target="slides/slide431.xml"/><Relationship Id="rId457" Type="http://schemas.openxmlformats.org/officeDocument/2006/relationships/notesMaster" Target="notesMasters/notesMaster1.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338" Type="http://schemas.openxmlformats.org/officeDocument/2006/relationships/slide" Target="slides/slide333.xml"/><Relationship Id="rId359" Type="http://schemas.openxmlformats.org/officeDocument/2006/relationships/slide" Target="slides/slide354.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370" Type="http://schemas.openxmlformats.org/officeDocument/2006/relationships/slide" Target="slides/slide365.xml"/><Relationship Id="rId391" Type="http://schemas.openxmlformats.org/officeDocument/2006/relationships/slide" Target="slides/slide386.xml"/><Relationship Id="rId405" Type="http://schemas.openxmlformats.org/officeDocument/2006/relationships/slide" Target="slides/slide400.xml"/><Relationship Id="rId426" Type="http://schemas.openxmlformats.org/officeDocument/2006/relationships/slide" Target="slides/slide421.xml"/><Relationship Id="rId447" Type="http://schemas.openxmlformats.org/officeDocument/2006/relationships/slide" Target="slides/slide442.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slide" Target="slides/slide323.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381" Type="http://schemas.openxmlformats.org/officeDocument/2006/relationships/slide" Target="slides/slide376.xml"/><Relationship Id="rId416" Type="http://schemas.openxmlformats.org/officeDocument/2006/relationships/slide" Target="slides/slide411.xml"/><Relationship Id="rId220" Type="http://schemas.openxmlformats.org/officeDocument/2006/relationships/slide" Target="slides/slide215.xml"/><Relationship Id="rId241" Type="http://schemas.openxmlformats.org/officeDocument/2006/relationships/slide" Target="slides/slide236.xml"/><Relationship Id="rId437" Type="http://schemas.openxmlformats.org/officeDocument/2006/relationships/slide" Target="slides/slide432.xml"/><Relationship Id="rId458"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339" Type="http://schemas.openxmlformats.org/officeDocument/2006/relationships/slide" Target="slides/slide334.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350" Type="http://schemas.openxmlformats.org/officeDocument/2006/relationships/slide" Target="slides/slide345.xml"/><Relationship Id="rId371" Type="http://schemas.openxmlformats.org/officeDocument/2006/relationships/slide" Target="slides/slide366.xml"/><Relationship Id="rId406" Type="http://schemas.openxmlformats.org/officeDocument/2006/relationships/slide" Target="slides/slide401.xml"/><Relationship Id="rId9" Type="http://schemas.openxmlformats.org/officeDocument/2006/relationships/slide" Target="slides/slide4.xml"/><Relationship Id="rId210" Type="http://schemas.openxmlformats.org/officeDocument/2006/relationships/slide" Target="slides/slide205.xml"/><Relationship Id="rId392" Type="http://schemas.openxmlformats.org/officeDocument/2006/relationships/slide" Target="slides/slide387.xml"/><Relationship Id="rId427" Type="http://schemas.openxmlformats.org/officeDocument/2006/relationships/slide" Target="slides/slide422.xml"/><Relationship Id="rId448" Type="http://schemas.openxmlformats.org/officeDocument/2006/relationships/slide" Target="slides/slide443.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slide" Target="slides/slide324.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340" Type="http://schemas.openxmlformats.org/officeDocument/2006/relationships/slide" Target="slides/slide335.xml"/><Relationship Id="rId361" Type="http://schemas.openxmlformats.org/officeDocument/2006/relationships/slide" Target="slides/slide356.xml"/><Relationship Id="rId196" Type="http://schemas.openxmlformats.org/officeDocument/2006/relationships/slide" Target="slides/slide191.xml"/><Relationship Id="rId200" Type="http://schemas.openxmlformats.org/officeDocument/2006/relationships/slide" Target="slides/slide195.xml"/><Relationship Id="rId382" Type="http://schemas.openxmlformats.org/officeDocument/2006/relationships/slide" Target="slides/slide377.xml"/><Relationship Id="rId417" Type="http://schemas.openxmlformats.org/officeDocument/2006/relationships/slide" Target="slides/slide412.xml"/><Relationship Id="rId438" Type="http://schemas.openxmlformats.org/officeDocument/2006/relationships/slide" Target="slides/slide433.xml"/><Relationship Id="rId459" Type="http://schemas.openxmlformats.org/officeDocument/2006/relationships/presProps" Target="presProps.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openxmlformats.org/officeDocument/2006/relationships/slide" Target="slides/slide388.xml"/><Relationship Id="rId407" Type="http://schemas.openxmlformats.org/officeDocument/2006/relationships/slide" Target="slides/slide402.xml"/><Relationship Id="rId428" Type="http://schemas.openxmlformats.org/officeDocument/2006/relationships/slide" Target="slides/slide423.xml"/><Relationship Id="rId449" Type="http://schemas.openxmlformats.org/officeDocument/2006/relationships/slide" Target="slides/slide444.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460"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slide" Target="slides/slide378.xml"/><Relationship Id="rId418" Type="http://schemas.openxmlformats.org/officeDocument/2006/relationships/slide" Target="slides/slide413.xml"/><Relationship Id="rId439" Type="http://schemas.openxmlformats.org/officeDocument/2006/relationships/slide" Target="slides/slide434.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450" Type="http://schemas.openxmlformats.org/officeDocument/2006/relationships/slide" Target="slides/slide445.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394" Type="http://schemas.openxmlformats.org/officeDocument/2006/relationships/slide" Target="slides/slide389.xml"/><Relationship Id="rId408" Type="http://schemas.openxmlformats.org/officeDocument/2006/relationships/slide" Target="slides/slide403.xml"/><Relationship Id="rId429" Type="http://schemas.openxmlformats.org/officeDocument/2006/relationships/slide" Target="slides/slide424.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440" Type="http://schemas.openxmlformats.org/officeDocument/2006/relationships/slide" Target="slides/slide435.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461" Type="http://schemas.openxmlformats.org/officeDocument/2006/relationships/theme" Target="theme/theme1.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slide" Target="slides/slide379.xml"/><Relationship Id="rId419" Type="http://schemas.openxmlformats.org/officeDocument/2006/relationships/slide" Target="slides/slide414.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430" Type="http://schemas.openxmlformats.org/officeDocument/2006/relationships/slide" Target="slides/slide425.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451" Type="http://schemas.openxmlformats.org/officeDocument/2006/relationships/slide" Target="slides/slide446.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slide" Target="slides/slide369.xml"/><Relationship Id="rId395" Type="http://schemas.openxmlformats.org/officeDocument/2006/relationships/slide" Target="slides/slide390.xml"/><Relationship Id="rId409" Type="http://schemas.openxmlformats.org/officeDocument/2006/relationships/slide" Target="slides/slide404.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420" Type="http://schemas.openxmlformats.org/officeDocument/2006/relationships/slide" Target="slides/slide415.xml"/><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41" Type="http://schemas.openxmlformats.org/officeDocument/2006/relationships/slide" Target="slides/slide436.xml"/><Relationship Id="rId462" Type="http://schemas.openxmlformats.org/officeDocument/2006/relationships/tableStyles" Target="tableStyles.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slide" Target="slides/slide380.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410" Type="http://schemas.openxmlformats.org/officeDocument/2006/relationships/slide" Target="slides/slide405.xml"/><Relationship Id="rId431" Type="http://schemas.openxmlformats.org/officeDocument/2006/relationships/slide" Target="slides/slide426.xml"/><Relationship Id="rId452" Type="http://schemas.openxmlformats.org/officeDocument/2006/relationships/slide" Target="slides/slide447.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slide" Target="slides/slide370.xml"/><Relationship Id="rId396" Type="http://schemas.openxmlformats.org/officeDocument/2006/relationships/slide" Target="slides/slide391.xml"/><Relationship Id="rId3" Type="http://schemas.openxmlformats.org/officeDocument/2006/relationships/slideMaster" Target="slideMasters/slideMaster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400" Type="http://schemas.openxmlformats.org/officeDocument/2006/relationships/slide" Target="slides/slide395.xml"/><Relationship Id="rId421" Type="http://schemas.openxmlformats.org/officeDocument/2006/relationships/slide" Target="slides/slide416.xml"/><Relationship Id="rId442" Type="http://schemas.openxmlformats.org/officeDocument/2006/relationships/slide" Target="slides/slide437.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slide" Target="slides/slide381.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411" Type="http://schemas.openxmlformats.org/officeDocument/2006/relationships/slide" Target="slides/slide406.xml"/><Relationship Id="rId432" Type="http://schemas.openxmlformats.org/officeDocument/2006/relationships/slide" Target="slides/slide427.xml"/><Relationship Id="rId453" Type="http://schemas.openxmlformats.org/officeDocument/2006/relationships/slide" Target="slides/slide448.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slide" Target="slides/slide371.xml"/><Relationship Id="rId397" Type="http://schemas.openxmlformats.org/officeDocument/2006/relationships/slide" Target="slides/slide392.xml"/><Relationship Id="rId4" Type="http://schemas.openxmlformats.org/officeDocument/2006/relationships/slideMaster" Target="slideMasters/slideMaster4.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401" Type="http://schemas.openxmlformats.org/officeDocument/2006/relationships/slide" Target="slides/slide396.xml"/><Relationship Id="rId422" Type="http://schemas.openxmlformats.org/officeDocument/2006/relationships/slide" Target="slides/slide417.xml"/><Relationship Id="rId443" Type="http://schemas.openxmlformats.org/officeDocument/2006/relationships/slide" Target="slides/slide438.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schemas.openxmlformats.org/officeDocument/2006/relationships/slide" Target="slides/slide382.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412" Type="http://schemas.openxmlformats.org/officeDocument/2006/relationships/slide" Target="slides/slide407.xml"/><Relationship Id="rId107" Type="http://schemas.openxmlformats.org/officeDocument/2006/relationships/slide" Target="slides/slide102.xml"/><Relationship Id="rId289" Type="http://schemas.openxmlformats.org/officeDocument/2006/relationships/slide" Target="slides/slide284.xml"/><Relationship Id="rId454" Type="http://schemas.openxmlformats.org/officeDocument/2006/relationships/slide" Target="slides/slide449.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398" Type="http://schemas.openxmlformats.org/officeDocument/2006/relationships/slide" Target="slides/slide393.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423" Type="http://schemas.openxmlformats.org/officeDocument/2006/relationships/slide" Target="slides/slide418.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434" Type="http://schemas.openxmlformats.org/officeDocument/2006/relationships/slide" Target="slides/slide429.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slide" Target="slides/slide373.xml"/><Relationship Id="rId403" Type="http://schemas.openxmlformats.org/officeDocument/2006/relationships/slide" Target="slides/slide398.xml"/><Relationship Id="rId6" Type="http://schemas.openxmlformats.org/officeDocument/2006/relationships/slide" Target="slides/slide1.xml"/><Relationship Id="rId238" Type="http://schemas.openxmlformats.org/officeDocument/2006/relationships/slide" Target="slides/slide233.xml"/><Relationship Id="rId445" Type="http://schemas.openxmlformats.org/officeDocument/2006/relationships/slide" Target="slides/slide440.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7171B3-4F92-4AFE-B941-35A9FA6D0EC8}" type="doc">
      <dgm:prSet loTypeId="urn:microsoft.com/office/officeart/2005/8/layout/process1" loCatId="process" qsTypeId="urn:microsoft.com/office/officeart/2005/8/quickstyle/simple1" qsCatId="simple" csTypeId="urn:microsoft.com/office/officeart/2005/8/colors/accent1_4" csCatId="accent1" phldr="1"/>
      <dgm:spPr/>
    </dgm:pt>
    <dgm:pt modelId="{754C18A0-8787-4D9D-9D89-A412836FB010}">
      <dgm:prSet phldrT="[Text]"/>
      <dgm:spPr/>
      <dgm:t>
        <a:bodyPr/>
        <a:lstStyle/>
        <a:p>
          <a:r>
            <a:rPr lang="en-US" dirty="0" smtClean="0"/>
            <a:t>Root Directory</a:t>
          </a:r>
          <a:endParaRPr lang="en-US" dirty="0"/>
        </a:p>
      </dgm:t>
    </dgm:pt>
    <dgm:pt modelId="{BA2AA213-EB90-414B-B813-B7B07B2E1995}" type="parTrans" cxnId="{695F1871-4CF6-40FF-9740-1B2A8597D765}">
      <dgm:prSet/>
      <dgm:spPr/>
      <dgm:t>
        <a:bodyPr/>
        <a:lstStyle/>
        <a:p>
          <a:endParaRPr lang="en-US"/>
        </a:p>
      </dgm:t>
    </dgm:pt>
    <dgm:pt modelId="{45F3EC99-6C23-4AB5-B6A5-787256C6C7CE}" type="sibTrans" cxnId="{695F1871-4CF6-40FF-9740-1B2A8597D765}">
      <dgm:prSet/>
      <dgm:spPr/>
      <dgm:t>
        <a:bodyPr/>
        <a:lstStyle/>
        <a:p>
          <a:endParaRPr lang="en-US" dirty="0"/>
        </a:p>
      </dgm:t>
    </dgm:pt>
    <dgm:pt modelId="{72D164EF-3788-4604-A307-B7CAE8502061}">
      <dgm:prSet phldrT="[Text]"/>
      <dgm:spPr/>
      <dgm:t>
        <a:bodyPr/>
        <a:lstStyle/>
        <a:p>
          <a:r>
            <a:rPr lang="en-US" dirty="0" smtClean="0"/>
            <a:t>Exercises</a:t>
          </a:r>
          <a:br>
            <a:rPr lang="en-US" dirty="0" smtClean="0"/>
          </a:br>
          <a:r>
            <a:rPr lang="en-US" dirty="0" smtClean="0"/>
            <a:t>&lt;or&gt;</a:t>
          </a:r>
          <a:br>
            <a:rPr lang="en-US" dirty="0" smtClean="0"/>
          </a:br>
          <a:r>
            <a:rPr lang="en-US" dirty="0" smtClean="0"/>
            <a:t>Solutions</a:t>
          </a:r>
          <a:endParaRPr lang="en-US" dirty="0"/>
        </a:p>
      </dgm:t>
    </dgm:pt>
    <dgm:pt modelId="{D0108ABA-4AA0-42E3-A65C-55750FF83B31}" type="parTrans" cxnId="{2C4CCC56-D01B-4CFD-97C5-005E58109FC9}">
      <dgm:prSet/>
      <dgm:spPr/>
      <dgm:t>
        <a:bodyPr/>
        <a:lstStyle/>
        <a:p>
          <a:endParaRPr lang="en-US"/>
        </a:p>
      </dgm:t>
    </dgm:pt>
    <dgm:pt modelId="{497E2B59-B21E-4C54-AC34-FCE7B2380CA4}" type="sibTrans" cxnId="{2C4CCC56-D01B-4CFD-97C5-005E58109FC9}">
      <dgm:prSet/>
      <dgm:spPr/>
      <dgm:t>
        <a:bodyPr/>
        <a:lstStyle/>
        <a:p>
          <a:endParaRPr lang="en-US" dirty="0"/>
        </a:p>
      </dgm:t>
    </dgm:pt>
    <dgm:pt modelId="{0A3396EF-2560-4560-8736-B93D7AE244E1}">
      <dgm:prSet phldrT="[Text]"/>
      <dgm:spPr/>
      <dgm:t>
        <a:bodyPr/>
        <a:lstStyle/>
        <a:p>
          <a:r>
            <a:rPr lang="en-US" dirty="0" smtClean="0"/>
            <a:t>LabVIEW FPGA</a:t>
          </a:r>
          <a:endParaRPr lang="en-US" dirty="0"/>
        </a:p>
      </dgm:t>
    </dgm:pt>
    <dgm:pt modelId="{5F7AE9A7-375A-4256-99D1-64432434D563}" type="parTrans" cxnId="{D9817B79-8C81-4F85-8968-6A041CF68B2B}">
      <dgm:prSet/>
      <dgm:spPr/>
      <dgm:t>
        <a:bodyPr/>
        <a:lstStyle/>
        <a:p>
          <a:endParaRPr lang="en-US"/>
        </a:p>
      </dgm:t>
    </dgm:pt>
    <dgm:pt modelId="{6675D5B3-9578-4324-BB11-E01D9D0EC454}" type="sibTrans" cxnId="{D9817B79-8C81-4F85-8968-6A041CF68B2B}">
      <dgm:prSet/>
      <dgm:spPr/>
      <dgm:t>
        <a:bodyPr/>
        <a:lstStyle/>
        <a:p>
          <a:endParaRPr lang="en-US"/>
        </a:p>
      </dgm:t>
    </dgm:pt>
    <dgm:pt modelId="{59F21487-C62D-49C9-9FF4-FBAAB7D557D0}" type="pres">
      <dgm:prSet presAssocID="{837171B3-4F92-4AFE-B941-35A9FA6D0EC8}" presName="Name0" presStyleCnt="0">
        <dgm:presLayoutVars>
          <dgm:dir/>
          <dgm:resizeHandles val="exact"/>
        </dgm:presLayoutVars>
      </dgm:prSet>
      <dgm:spPr/>
    </dgm:pt>
    <dgm:pt modelId="{C3D3128B-EFAC-41BA-9657-6DEB8887E0AC}" type="pres">
      <dgm:prSet presAssocID="{754C18A0-8787-4D9D-9D89-A412836FB010}" presName="node" presStyleLbl="node1" presStyleIdx="0" presStyleCnt="3">
        <dgm:presLayoutVars>
          <dgm:bulletEnabled val="1"/>
        </dgm:presLayoutVars>
      </dgm:prSet>
      <dgm:spPr/>
      <dgm:t>
        <a:bodyPr/>
        <a:lstStyle/>
        <a:p>
          <a:endParaRPr lang="en-US"/>
        </a:p>
      </dgm:t>
    </dgm:pt>
    <dgm:pt modelId="{75CBBC86-FD8C-47DC-8E50-ADCA44897601}" type="pres">
      <dgm:prSet presAssocID="{45F3EC99-6C23-4AB5-B6A5-787256C6C7CE}" presName="sibTrans" presStyleLbl="sibTrans2D1" presStyleIdx="0" presStyleCnt="2"/>
      <dgm:spPr/>
      <dgm:t>
        <a:bodyPr/>
        <a:lstStyle/>
        <a:p>
          <a:endParaRPr lang="en-US"/>
        </a:p>
      </dgm:t>
    </dgm:pt>
    <dgm:pt modelId="{2A8864EB-123F-4C7F-B24C-7539D4CE7B71}" type="pres">
      <dgm:prSet presAssocID="{45F3EC99-6C23-4AB5-B6A5-787256C6C7CE}" presName="connectorText" presStyleLbl="sibTrans2D1" presStyleIdx="0" presStyleCnt="2"/>
      <dgm:spPr/>
      <dgm:t>
        <a:bodyPr/>
        <a:lstStyle/>
        <a:p>
          <a:endParaRPr lang="en-US"/>
        </a:p>
      </dgm:t>
    </dgm:pt>
    <dgm:pt modelId="{824253BA-F4ED-4CF6-84B2-607AD4E24657}" type="pres">
      <dgm:prSet presAssocID="{72D164EF-3788-4604-A307-B7CAE8502061}" presName="node" presStyleLbl="node1" presStyleIdx="1" presStyleCnt="3">
        <dgm:presLayoutVars>
          <dgm:bulletEnabled val="1"/>
        </dgm:presLayoutVars>
      </dgm:prSet>
      <dgm:spPr/>
      <dgm:t>
        <a:bodyPr/>
        <a:lstStyle/>
        <a:p>
          <a:endParaRPr lang="en-US"/>
        </a:p>
      </dgm:t>
    </dgm:pt>
    <dgm:pt modelId="{7539A1A8-1103-4E99-BFD0-9C3A09F9350D}" type="pres">
      <dgm:prSet presAssocID="{497E2B59-B21E-4C54-AC34-FCE7B2380CA4}" presName="sibTrans" presStyleLbl="sibTrans2D1" presStyleIdx="1" presStyleCnt="2"/>
      <dgm:spPr/>
      <dgm:t>
        <a:bodyPr/>
        <a:lstStyle/>
        <a:p>
          <a:endParaRPr lang="en-US"/>
        </a:p>
      </dgm:t>
    </dgm:pt>
    <dgm:pt modelId="{C1F1DE8C-BBE8-4723-B892-293951606EA1}" type="pres">
      <dgm:prSet presAssocID="{497E2B59-B21E-4C54-AC34-FCE7B2380CA4}" presName="connectorText" presStyleLbl="sibTrans2D1" presStyleIdx="1" presStyleCnt="2"/>
      <dgm:spPr/>
      <dgm:t>
        <a:bodyPr/>
        <a:lstStyle/>
        <a:p>
          <a:endParaRPr lang="en-US"/>
        </a:p>
      </dgm:t>
    </dgm:pt>
    <dgm:pt modelId="{495D27FE-5582-46E7-A17E-F5F775E322A1}" type="pres">
      <dgm:prSet presAssocID="{0A3396EF-2560-4560-8736-B93D7AE244E1}" presName="node" presStyleLbl="node1" presStyleIdx="2" presStyleCnt="3">
        <dgm:presLayoutVars>
          <dgm:bulletEnabled val="1"/>
        </dgm:presLayoutVars>
      </dgm:prSet>
      <dgm:spPr/>
      <dgm:t>
        <a:bodyPr/>
        <a:lstStyle/>
        <a:p>
          <a:endParaRPr lang="en-US"/>
        </a:p>
      </dgm:t>
    </dgm:pt>
  </dgm:ptLst>
  <dgm:cxnLst>
    <dgm:cxn modelId="{B19FC19D-6897-472F-A403-77568602D904}" type="presOf" srcId="{497E2B59-B21E-4C54-AC34-FCE7B2380CA4}" destId="{C1F1DE8C-BBE8-4723-B892-293951606EA1}" srcOrd="1" destOrd="0" presId="urn:microsoft.com/office/officeart/2005/8/layout/process1"/>
    <dgm:cxn modelId="{5040863F-5196-4ED2-9345-EC68EC6E842F}" type="presOf" srcId="{45F3EC99-6C23-4AB5-B6A5-787256C6C7CE}" destId="{2A8864EB-123F-4C7F-B24C-7539D4CE7B71}" srcOrd="1" destOrd="0" presId="urn:microsoft.com/office/officeart/2005/8/layout/process1"/>
    <dgm:cxn modelId="{F53232F4-FDF0-4AA8-883C-3027F305F495}" type="presOf" srcId="{497E2B59-B21E-4C54-AC34-FCE7B2380CA4}" destId="{7539A1A8-1103-4E99-BFD0-9C3A09F9350D}" srcOrd="0" destOrd="0" presId="urn:microsoft.com/office/officeart/2005/8/layout/process1"/>
    <dgm:cxn modelId="{695F1871-4CF6-40FF-9740-1B2A8597D765}" srcId="{837171B3-4F92-4AFE-B941-35A9FA6D0EC8}" destId="{754C18A0-8787-4D9D-9D89-A412836FB010}" srcOrd="0" destOrd="0" parTransId="{BA2AA213-EB90-414B-B813-B7B07B2E1995}" sibTransId="{45F3EC99-6C23-4AB5-B6A5-787256C6C7CE}"/>
    <dgm:cxn modelId="{84D63908-ED61-40B5-A729-879137903550}" type="presOf" srcId="{45F3EC99-6C23-4AB5-B6A5-787256C6C7CE}" destId="{75CBBC86-FD8C-47DC-8E50-ADCA44897601}" srcOrd="0" destOrd="0" presId="urn:microsoft.com/office/officeart/2005/8/layout/process1"/>
    <dgm:cxn modelId="{D9817B79-8C81-4F85-8968-6A041CF68B2B}" srcId="{837171B3-4F92-4AFE-B941-35A9FA6D0EC8}" destId="{0A3396EF-2560-4560-8736-B93D7AE244E1}" srcOrd="2" destOrd="0" parTransId="{5F7AE9A7-375A-4256-99D1-64432434D563}" sibTransId="{6675D5B3-9578-4324-BB11-E01D9D0EC454}"/>
    <dgm:cxn modelId="{FB8D36B2-6967-4285-9034-CF0803EBE05F}" type="presOf" srcId="{754C18A0-8787-4D9D-9D89-A412836FB010}" destId="{C3D3128B-EFAC-41BA-9657-6DEB8887E0AC}" srcOrd="0" destOrd="0" presId="urn:microsoft.com/office/officeart/2005/8/layout/process1"/>
    <dgm:cxn modelId="{9E569ADA-49F7-4081-9A43-9A595D4DDB31}" type="presOf" srcId="{72D164EF-3788-4604-A307-B7CAE8502061}" destId="{824253BA-F4ED-4CF6-84B2-607AD4E24657}" srcOrd="0" destOrd="0" presId="urn:microsoft.com/office/officeart/2005/8/layout/process1"/>
    <dgm:cxn modelId="{2C4CCC56-D01B-4CFD-97C5-005E58109FC9}" srcId="{837171B3-4F92-4AFE-B941-35A9FA6D0EC8}" destId="{72D164EF-3788-4604-A307-B7CAE8502061}" srcOrd="1" destOrd="0" parTransId="{D0108ABA-4AA0-42E3-A65C-55750FF83B31}" sibTransId="{497E2B59-B21E-4C54-AC34-FCE7B2380CA4}"/>
    <dgm:cxn modelId="{51F98EC8-DAD4-447A-847D-B7493189B64B}" type="presOf" srcId="{837171B3-4F92-4AFE-B941-35A9FA6D0EC8}" destId="{59F21487-C62D-49C9-9FF4-FBAAB7D557D0}" srcOrd="0" destOrd="0" presId="urn:microsoft.com/office/officeart/2005/8/layout/process1"/>
    <dgm:cxn modelId="{2129555B-D3BD-4BBE-BBE5-0A478A044ABC}" type="presOf" srcId="{0A3396EF-2560-4560-8736-B93D7AE244E1}" destId="{495D27FE-5582-46E7-A17E-F5F775E322A1}" srcOrd="0" destOrd="0" presId="urn:microsoft.com/office/officeart/2005/8/layout/process1"/>
    <dgm:cxn modelId="{45D3E46F-0055-4BBA-A4A0-434C05F0CA0E}" type="presParOf" srcId="{59F21487-C62D-49C9-9FF4-FBAAB7D557D0}" destId="{C3D3128B-EFAC-41BA-9657-6DEB8887E0AC}" srcOrd="0" destOrd="0" presId="urn:microsoft.com/office/officeart/2005/8/layout/process1"/>
    <dgm:cxn modelId="{9C11EF64-1212-4128-AD0C-AE04341E87C7}" type="presParOf" srcId="{59F21487-C62D-49C9-9FF4-FBAAB7D557D0}" destId="{75CBBC86-FD8C-47DC-8E50-ADCA44897601}" srcOrd="1" destOrd="0" presId="urn:microsoft.com/office/officeart/2005/8/layout/process1"/>
    <dgm:cxn modelId="{8CA38CFB-D5E4-4518-8214-502C379C6232}" type="presParOf" srcId="{75CBBC86-FD8C-47DC-8E50-ADCA44897601}" destId="{2A8864EB-123F-4C7F-B24C-7539D4CE7B71}" srcOrd="0" destOrd="0" presId="urn:microsoft.com/office/officeart/2005/8/layout/process1"/>
    <dgm:cxn modelId="{4271C840-411B-4060-9713-B2EFE31ACF8D}" type="presParOf" srcId="{59F21487-C62D-49C9-9FF4-FBAAB7D557D0}" destId="{824253BA-F4ED-4CF6-84B2-607AD4E24657}" srcOrd="2" destOrd="0" presId="urn:microsoft.com/office/officeart/2005/8/layout/process1"/>
    <dgm:cxn modelId="{C6CC2BA9-23CB-46AA-BB79-F0579C1A9546}" type="presParOf" srcId="{59F21487-C62D-49C9-9FF4-FBAAB7D557D0}" destId="{7539A1A8-1103-4E99-BFD0-9C3A09F9350D}" srcOrd="3" destOrd="0" presId="urn:microsoft.com/office/officeart/2005/8/layout/process1"/>
    <dgm:cxn modelId="{4BE5D13F-AFE8-4921-A6C9-926D977156D3}" type="presParOf" srcId="{7539A1A8-1103-4E99-BFD0-9C3A09F9350D}" destId="{C1F1DE8C-BBE8-4723-B892-293951606EA1}" srcOrd="0" destOrd="0" presId="urn:microsoft.com/office/officeart/2005/8/layout/process1"/>
    <dgm:cxn modelId="{4044F485-9444-4817-8F6C-BA0C2128C12D}" type="presParOf" srcId="{59F21487-C62D-49C9-9FF4-FBAAB7D557D0}" destId="{495D27FE-5582-46E7-A17E-F5F775E322A1}" srcOrd="4"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85F1FF4-C93A-4C6F-A931-47A2EB9AFCB4}" type="doc">
      <dgm:prSet loTypeId="urn:microsoft.com/office/officeart/2005/8/layout/process2" loCatId="process" qsTypeId="urn:microsoft.com/office/officeart/2005/8/quickstyle/simple1" qsCatId="simple" csTypeId="urn:microsoft.com/office/officeart/2005/8/colors/accent1_2" csCatId="accent1" phldr="1"/>
      <dgm:spPr/>
    </dgm:pt>
    <dgm:pt modelId="{F6D49D88-08DA-4D9A-8ECB-33B94537954A}">
      <dgm:prSet phldrT="[Text]" custT="1"/>
      <dgm:spPr>
        <a:solidFill>
          <a:schemeClr val="accent1"/>
        </a:solidFill>
      </dgm:spPr>
      <dgm:t>
        <a:bodyPr/>
        <a:lstStyle/>
        <a:p>
          <a:r>
            <a:rPr lang="en-US" sz="2800" dirty="0" smtClean="0"/>
            <a:t>Detect the Remote Target</a:t>
          </a:r>
          <a:endParaRPr lang="en-US" sz="2800" dirty="0"/>
        </a:p>
      </dgm:t>
    </dgm:pt>
    <dgm:pt modelId="{2A11E99B-99CC-41C3-902B-C02858E7893A}" type="parTrans" cxnId="{5C355578-0216-4EBA-B1A9-576F064F19E3}">
      <dgm:prSet/>
      <dgm:spPr/>
      <dgm:t>
        <a:bodyPr/>
        <a:lstStyle/>
        <a:p>
          <a:endParaRPr lang="en-US"/>
        </a:p>
      </dgm:t>
    </dgm:pt>
    <dgm:pt modelId="{3EE78E8C-8C62-4A01-8379-91F5626993B1}" type="sibTrans" cxnId="{5C355578-0216-4EBA-B1A9-576F064F19E3}">
      <dgm:prSet/>
      <dgm:spPr/>
      <dgm:t>
        <a:bodyPr/>
        <a:lstStyle/>
        <a:p>
          <a:endParaRPr lang="en-US" dirty="0"/>
        </a:p>
      </dgm:t>
    </dgm:pt>
    <dgm:pt modelId="{CBECBEEF-9AA7-4F53-BE9B-6E2C04314B34}">
      <dgm:prSet phldrT="[Text]" custT="1"/>
      <dgm:spPr>
        <a:solidFill>
          <a:schemeClr val="accent1">
            <a:lumMod val="20000"/>
            <a:lumOff val="80000"/>
          </a:schemeClr>
        </a:solidFill>
      </dgm:spPr>
      <dgm:t>
        <a:bodyPr/>
        <a:lstStyle/>
        <a:p>
          <a:r>
            <a:rPr lang="en-US" sz="2800" dirty="0" smtClean="0"/>
            <a:t>View Devices and Interfaces</a:t>
          </a:r>
          <a:endParaRPr lang="en-US" sz="2800" dirty="0"/>
        </a:p>
      </dgm:t>
    </dgm:pt>
    <dgm:pt modelId="{C12DA752-F044-466F-BD59-3C3E1607EA66}" type="parTrans" cxnId="{883A51A0-D5DD-4B93-B46B-82E6A17B44E9}">
      <dgm:prSet/>
      <dgm:spPr/>
      <dgm:t>
        <a:bodyPr/>
        <a:lstStyle/>
        <a:p>
          <a:endParaRPr lang="en-US"/>
        </a:p>
      </dgm:t>
    </dgm:pt>
    <dgm:pt modelId="{F6083C5E-5564-4683-8105-8F781CF80223}" type="sibTrans" cxnId="{883A51A0-D5DD-4B93-B46B-82E6A17B44E9}">
      <dgm:prSet/>
      <dgm:spPr/>
      <dgm:t>
        <a:bodyPr/>
        <a:lstStyle/>
        <a:p>
          <a:endParaRPr lang="en-US" dirty="0"/>
        </a:p>
      </dgm:t>
    </dgm:pt>
    <dgm:pt modelId="{50BDA245-0BD1-40AB-84FE-75828B3FF017}">
      <dgm:prSet phldrT="[Text]" custT="1"/>
      <dgm:spPr>
        <a:solidFill>
          <a:schemeClr val="accent1">
            <a:lumMod val="20000"/>
            <a:lumOff val="80000"/>
          </a:schemeClr>
        </a:solidFill>
      </dgm:spPr>
      <dgm:t>
        <a:bodyPr/>
        <a:lstStyle/>
        <a:p>
          <a:r>
            <a:rPr lang="en-US" sz="2800" dirty="0" smtClean="0"/>
            <a:t>Add/Remove Software </a:t>
          </a:r>
          <a:endParaRPr lang="en-US" sz="2800" dirty="0"/>
        </a:p>
      </dgm:t>
    </dgm:pt>
    <dgm:pt modelId="{B32B06D1-FAA3-4489-ACB0-C3544373D2C5}" type="parTrans" cxnId="{080DE0C1-53DA-431B-8A3A-E20ABDD77FD5}">
      <dgm:prSet/>
      <dgm:spPr/>
      <dgm:t>
        <a:bodyPr/>
        <a:lstStyle/>
        <a:p>
          <a:endParaRPr lang="en-US"/>
        </a:p>
      </dgm:t>
    </dgm:pt>
    <dgm:pt modelId="{3091FF68-6550-445A-B87C-27CB62C52975}" type="sibTrans" cxnId="{080DE0C1-53DA-431B-8A3A-E20ABDD77FD5}">
      <dgm:prSet/>
      <dgm:spPr/>
      <dgm:t>
        <a:bodyPr/>
        <a:lstStyle/>
        <a:p>
          <a:endParaRPr lang="en-US"/>
        </a:p>
      </dgm:t>
    </dgm:pt>
    <dgm:pt modelId="{58A6C61E-3DA6-4E56-88A4-D31821773CA0}">
      <dgm:prSet phldrT="[Text]" custT="1"/>
      <dgm:spPr>
        <a:solidFill>
          <a:schemeClr val="accent1">
            <a:lumMod val="20000"/>
            <a:lumOff val="80000"/>
          </a:schemeClr>
        </a:solidFill>
      </dgm:spPr>
      <dgm:t>
        <a:bodyPr/>
        <a:lstStyle/>
        <a:p>
          <a:r>
            <a:rPr lang="en-US" sz="2800" dirty="0" smtClean="0"/>
            <a:t>Configure Target Network Settings</a:t>
          </a:r>
          <a:endParaRPr lang="en-US" sz="2800" dirty="0"/>
        </a:p>
      </dgm:t>
    </dgm:pt>
    <dgm:pt modelId="{296FF5C5-BB72-4EF1-8054-E10DAB1B315E}" type="parTrans" cxnId="{755F21A9-4971-4CF2-AAC8-A4DFBA626D0B}">
      <dgm:prSet/>
      <dgm:spPr/>
      <dgm:t>
        <a:bodyPr/>
        <a:lstStyle/>
        <a:p>
          <a:endParaRPr lang="en-US"/>
        </a:p>
      </dgm:t>
    </dgm:pt>
    <dgm:pt modelId="{33CF8D73-4588-440C-940A-EE9314840235}" type="sibTrans" cxnId="{755F21A9-4971-4CF2-AAC8-A4DFBA626D0B}">
      <dgm:prSet/>
      <dgm:spPr/>
      <dgm:t>
        <a:bodyPr/>
        <a:lstStyle/>
        <a:p>
          <a:endParaRPr lang="en-US" dirty="0"/>
        </a:p>
      </dgm:t>
    </dgm:pt>
    <dgm:pt modelId="{4173E121-3893-4B9F-996C-23B2BD2ED44C}">
      <dgm:prSet phldrT="[Text]" custT="1"/>
      <dgm:spPr>
        <a:solidFill>
          <a:schemeClr val="accent1">
            <a:lumMod val="20000"/>
            <a:lumOff val="80000"/>
          </a:schemeClr>
        </a:solidFill>
      </dgm:spPr>
      <dgm:t>
        <a:bodyPr/>
        <a:lstStyle/>
        <a:p>
          <a:r>
            <a:rPr lang="en-US" sz="2800" dirty="0" smtClean="0"/>
            <a:t>Select Host-Target Network Setup</a:t>
          </a:r>
          <a:endParaRPr lang="en-US" sz="2800" dirty="0"/>
        </a:p>
      </dgm:t>
    </dgm:pt>
    <dgm:pt modelId="{69B8709A-702F-4440-B105-EE4531062305}" type="parTrans" cxnId="{65F75154-E914-4731-96CE-503EAEE2FE92}">
      <dgm:prSet/>
      <dgm:spPr/>
      <dgm:t>
        <a:bodyPr/>
        <a:lstStyle/>
        <a:p>
          <a:endParaRPr lang="en-US"/>
        </a:p>
      </dgm:t>
    </dgm:pt>
    <dgm:pt modelId="{F572EB27-DB2A-4231-8171-5CAE10171959}" type="sibTrans" cxnId="{65F75154-E914-4731-96CE-503EAEE2FE92}">
      <dgm:prSet/>
      <dgm:spPr/>
      <dgm:t>
        <a:bodyPr/>
        <a:lstStyle/>
        <a:p>
          <a:endParaRPr lang="en-US" dirty="0"/>
        </a:p>
      </dgm:t>
    </dgm:pt>
    <dgm:pt modelId="{72C9841D-0CC9-4D50-B05A-EE41A1C14415}" type="pres">
      <dgm:prSet presAssocID="{A85F1FF4-C93A-4C6F-A931-47A2EB9AFCB4}" presName="linearFlow" presStyleCnt="0">
        <dgm:presLayoutVars>
          <dgm:resizeHandles val="exact"/>
        </dgm:presLayoutVars>
      </dgm:prSet>
      <dgm:spPr/>
    </dgm:pt>
    <dgm:pt modelId="{03C5D607-EED3-4464-9DDA-1D9F67E267D7}" type="pres">
      <dgm:prSet presAssocID="{4173E121-3893-4B9F-996C-23B2BD2ED44C}" presName="node" presStyleLbl="node1" presStyleIdx="0" presStyleCnt="5" custScaleX="241641">
        <dgm:presLayoutVars>
          <dgm:bulletEnabled val="1"/>
        </dgm:presLayoutVars>
      </dgm:prSet>
      <dgm:spPr/>
      <dgm:t>
        <a:bodyPr/>
        <a:lstStyle/>
        <a:p>
          <a:endParaRPr lang="en-US"/>
        </a:p>
      </dgm:t>
    </dgm:pt>
    <dgm:pt modelId="{7896F14A-D437-4C63-B420-35803DD20A69}" type="pres">
      <dgm:prSet presAssocID="{F572EB27-DB2A-4231-8171-5CAE10171959}" presName="sibTrans" presStyleLbl="sibTrans2D1" presStyleIdx="0" presStyleCnt="4"/>
      <dgm:spPr/>
      <dgm:t>
        <a:bodyPr/>
        <a:lstStyle/>
        <a:p>
          <a:endParaRPr lang="en-US"/>
        </a:p>
      </dgm:t>
    </dgm:pt>
    <dgm:pt modelId="{7A9D4908-4924-4CFB-9B3C-67BC5F4A525F}" type="pres">
      <dgm:prSet presAssocID="{F572EB27-DB2A-4231-8171-5CAE10171959}" presName="connectorText" presStyleLbl="sibTrans2D1" presStyleIdx="0" presStyleCnt="4"/>
      <dgm:spPr/>
      <dgm:t>
        <a:bodyPr/>
        <a:lstStyle/>
        <a:p>
          <a:endParaRPr lang="en-US"/>
        </a:p>
      </dgm:t>
    </dgm:pt>
    <dgm:pt modelId="{E49B7CBE-B731-4C12-A7E8-D1C65A5711A4}" type="pres">
      <dgm:prSet presAssocID="{F6D49D88-08DA-4D9A-8ECB-33B94537954A}" presName="node" presStyleLbl="node1" presStyleIdx="1" presStyleCnt="5" custScaleX="241641">
        <dgm:presLayoutVars>
          <dgm:bulletEnabled val="1"/>
        </dgm:presLayoutVars>
      </dgm:prSet>
      <dgm:spPr/>
      <dgm:t>
        <a:bodyPr/>
        <a:lstStyle/>
        <a:p>
          <a:endParaRPr lang="en-US"/>
        </a:p>
      </dgm:t>
    </dgm:pt>
    <dgm:pt modelId="{B75F322A-9184-4726-AE58-313427B76E38}" type="pres">
      <dgm:prSet presAssocID="{3EE78E8C-8C62-4A01-8379-91F5626993B1}" presName="sibTrans" presStyleLbl="sibTrans2D1" presStyleIdx="1" presStyleCnt="4"/>
      <dgm:spPr/>
      <dgm:t>
        <a:bodyPr/>
        <a:lstStyle/>
        <a:p>
          <a:endParaRPr lang="en-US"/>
        </a:p>
      </dgm:t>
    </dgm:pt>
    <dgm:pt modelId="{B0E5DCD1-49BF-456D-99ED-2DD2D2CB79F2}" type="pres">
      <dgm:prSet presAssocID="{3EE78E8C-8C62-4A01-8379-91F5626993B1}" presName="connectorText" presStyleLbl="sibTrans2D1" presStyleIdx="1" presStyleCnt="4"/>
      <dgm:spPr/>
      <dgm:t>
        <a:bodyPr/>
        <a:lstStyle/>
        <a:p>
          <a:endParaRPr lang="en-US"/>
        </a:p>
      </dgm:t>
    </dgm:pt>
    <dgm:pt modelId="{A3ECD57D-5A83-4664-9DE7-9B0156AEE4DA}" type="pres">
      <dgm:prSet presAssocID="{58A6C61E-3DA6-4E56-88A4-D31821773CA0}" presName="node" presStyleLbl="node1" presStyleIdx="2" presStyleCnt="5" custScaleX="241641">
        <dgm:presLayoutVars>
          <dgm:bulletEnabled val="1"/>
        </dgm:presLayoutVars>
      </dgm:prSet>
      <dgm:spPr/>
      <dgm:t>
        <a:bodyPr/>
        <a:lstStyle/>
        <a:p>
          <a:endParaRPr lang="en-US"/>
        </a:p>
      </dgm:t>
    </dgm:pt>
    <dgm:pt modelId="{2B130203-943D-4627-8A25-2314926FC32C}" type="pres">
      <dgm:prSet presAssocID="{33CF8D73-4588-440C-940A-EE9314840235}" presName="sibTrans" presStyleLbl="sibTrans2D1" presStyleIdx="2" presStyleCnt="4"/>
      <dgm:spPr/>
      <dgm:t>
        <a:bodyPr/>
        <a:lstStyle/>
        <a:p>
          <a:endParaRPr lang="en-US"/>
        </a:p>
      </dgm:t>
    </dgm:pt>
    <dgm:pt modelId="{85221C18-A8E9-492F-BD98-DA03AB5E7C52}" type="pres">
      <dgm:prSet presAssocID="{33CF8D73-4588-440C-940A-EE9314840235}" presName="connectorText" presStyleLbl="sibTrans2D1" presStyleIdx="2" presStyleCnt="4"/>
      <dgm:spPr/>
      <dgm:t>
        <a:bodyPr/>
        <a:lstStyle/>
        <a:p>
          <a:endParaRPr lang="en-US"/>
        </a:p>
      </dgm:t>
    </dgm:pt>
    <dgm:pt modelId="{982CB52F-7286-4180-BDF1-C925CA486D6B}" type="pres">
      <dgm:prSet presAssocID="{CBECBEEF-9AA7-4F53-BE9B-6E2C04314B34}" presName="node" presStyleLbl="node1" presStyleIdx="3" presStyleCnt="5" custScaleX="241641">
        <dgm:presLayoutVars>
          <dgm:bulletEnabled val="1"/>
        </dgm:presLayoutVars>
      </dgm:prSet>
      <dgm:spPr/>
      <dgm:t>
        <a:bodyPr/>
        <a:lstStyle/>
        <a:p>
          <a:endParaRPr lang="en-US"/>
        </a:p>
      </dgm:t>
    </dgm:pt>
    <dgm:pt modelId="{4E1F2039-AD2D-418A-B765-8F627BC8D872}" type="pres">
      <dgm:prSet presAssocID="{F6083C5E-5564-4683-8105-8F781CF80223}" presName="sibTrans" presStyleLbl="sibTrans2D1" presStyleIdx="3" presStyleCnt="4"/>
      <dgm:spPr/>
      <dgm:t>
        <a:bodyPr/>
        <a:lstStyle/>
        <a:p>
          <a:endParaRPr lang="en-US"/>
        </a:p>
      </dgm:t>
    </dgm:pt>
    <dgm:pt modelId="{C9BC1D0E-E80E-4987-92E7-9C920761CCC0}" type="pres">
      <dgm:prSet presAssocID="{F6083C5E-5564-4683-8105-8F781CF80223}" presName="connectorText" presStyleLbl="sibTrans2D1" presStyleIdx="3" presStyleCnt="4"/>
      <dgm:spPr/>
      <dgm:t>
        <a:bodyPr/>
        <a:lstStyle/>
        <a:p>
          <a:endParaRPr lang="en-US"/>
        </a:p>
      </dgm:t>
    </dgm:pt>
    <dgm:pt modelId="{58B94AD6-0BC3-45E4-86FA-652012799E8C}" type="pres">
      <dgm:prSet presAssocID="{50BDA245-0BD1-40AB-84FE-75828B3FF017}" presName="node" presStyleLbl="node1" presStyleIdx="4" presStyleCnt="5" custScaleX="241641">
        <dgm:presLayoutVars>
          <dgm:bulletEnabled val="1"/>
        </dgm:presLayoutVars>
      </dgm:prSet>
      <dgm:spPr/>
      <dgm:t>
        <a:bodyPr/>
        <a:lstStyle/>
        <a:p>
          <a:endParaRPr lang="en-US"/>
        </a:p>
      </dgm:t>
    </dgm:pt>
  </dgm:ptLst>
  <dgm:cxnLst>
    <dgm:cxn modelId="{F68A024F-7AC5-4954-BB00-4B3DABBA7E3F}" type="presOf" srcId="{33CF8D73-4588-440C-940A-EE9314840235}" destId="{85221C18-A8E9-492F-BD98-DA03AB5E7C52}" srcOrd="1" destOrd="0" presId="urn:microsoft.com/office/officeart/2005/8/layout/process2"/>
    <dgm:cxn modelId="{4AF28847-5C22-49C5-9AA7-E622ED16A55D}" type="presOf" srcId="{33CF8D73-4588-440C-940A-EE9314840235}" destId="{2B130203-943D-4627-8A25-2314926FC32C}" srcOrd="0" destOrd="0" presId="urn:microsoft.com/office/officeart/2005/8/layout/process2"/>
    <dgm:cxn modelId="{D615ABBE-E637-4CB5-B1B7-85F4D8D25E3D}" type="presOf" srcId="{58A6C61E-3DA6-4E56-88A4-D31821773CA0}" destId="{A3ECD57D-5A83-4664-9DE7-9B0156AEE4DA}" srcOrd="0" destOrd="0" presId="urn:microsoft.com/office/officeart/2005/8/layout/process2"/>
    <dgm:cxn modelId="{70EBBCDB-5F06-4DA3-A14E-B00547EC58FC}" type="presOf" srcId="{CBECBEEF-9AA7-4F53-BE9B-6E2C04314B34}" destId="{982CB52F-7286-4180-BDF1-C925CA486D6B}" srcOrd="0" destOrd="0" presId="urn:microsoft.com/office/officeart/2005/8/layout/process2"/>
    <dgm:cxn modelId="{080DE0C1-53DA-431B-8A3A-E20ABDD77FD5}" srcId="{A85F1FF4-C93A-4C6F-A931-47A2EB9AFCB4}" destId="{50BDA245-0BD1-40AB-84FE-75828B3FF017}" srcOrd="4" destOrd="0" parTransId="{B32B06D1-FAA3-4489-ACB0-C3544373D2C5}" sibTransId="{3091FF68-6550-445A-B87C-27CB62C52975}"/>
    <dgm:cxn modelId="{883A51A0-D5DD-4B93-B46B-82E6A17B44E9}" srcId="{A85F1FF4-C93A-4C6F-A931-47A2EB9AFCB4}" destId="{CBECBEEF-9AA7-4F53-BE9B-6E2C04314B34}" srcOrd="3" destOrd="0" parTransId="{C12DA752-F044-466F-BD59-3C3E1607EA66}" sibTransId="{F6083C5E-5564-4683-8105-8F781CF80223}"/>
    <dgm:cxn modelId="{5FCC1C9E-392E-4A23-99E8-0475C8754059}" type="presOf" srcId="{F6D49D88-08DA-4D9A-8ECB-33B94537954A}" destId="{E49B7CBE-B731-4C12-A7E8-D1C65A5711A4}" srcOrd="0" destOrd="0" presId="urn:microsoft.com/office/officeart/2005/8/layout/process2"/>
    <dgm:cxn modelId="{82756705-6BF0-480D-B1A8-52DFECF42F3F}" type="presOf" srcId="{3EE78E8C-8C62-4A01-8379-91F5626993B1}" destId="{B75F322A-9184-4726-AE58-313427B76E38}" srcOrd="0" destOrd="0" presId="urn:microsoft.com/office/officeart/2005/8/layout/process2"/>
    <dgm:cxn modelId="{F981C6D9-7538-47F8-82F4-D07EABEE62A4}" type="presOf" srcId="{F6083C5E-5564-4683-8105-8F781CF80223}" destId="{C9BC1D0E-E80E-4987-92E7-9C920761CCC0}" srcOrd="1" destOrd="0" presId="urn:microsoft.com/office/officeart/2005/8/layout/process2"/>
    <dgm:cxn modelId="{376945F6-26BC-4CB7-A4EB-C761635F2E42}" type="presOf" srcId="{A85F1FF4-C93A-4C6F-A931-47A2EB9AFCB4}" destId="{72C9841D-0CC9-4D50-B05A-EE41A1C14415}" srcOrd="0" destOrd="0" presId="urn:microsoft.com/office/officeart/2005/8/layout/process2"/>
    <dgm:cxn modelId="{755F21A9-4971-4CF2-AAC8-A4DFBA626D0B}" srcId="{A85F1FF4-C93A-4C6F-A931-47A2EB9AFCB4}" destId="{58A6C61E-3DA6-4E56-88A4-D31821773CA0}" srcOrd="2" destOrd="0" parTransId="{296FF5C5-BB72-4EF1-8054-E10DAB1B315E}" sibTransId="{33CF8D73-4588-440C-940A-EE9314840235}"/>
    <dgm:cxn modelId="{ABF79439-4F02-482F-83E0-D1D22BCDDCF1}" type="presOf" srcId="{3EE78E8C-8C62-4A01-8379-91F5626993B1}" destId="{B0E5DCD1-49BF-456D-99ED-2DD2D2CB79F2}" srcOrd="1" destOrd="0" presId="urn:microsoft.com/office/officeart/2005/8/layout/process2"/>
    <dgm:cxn modelId="{65F75154-E914-4731-96CE-503EAEE2FE92}" srcId="{A85F1FF4-C93A-4C6F-A931-47A2EB9AFCB4}" destId="{4173E121-3893-4B9F-996C-23B2BD2ED44C}" srcOrd="0" destOrd="0" parTransId="{69B8709A-702F-4440-B105-EE4531062305}" sibTransId="{F572EB27-DB2A-4231-8171-5CAE10171959}"/>
    <dgm:cxn modelId="{B25F773E-D8BC-431D-A74F-88899577991C}" type="presOf" srcId="{F572EB27-DB2A-4231-8171-5CAE10171959}" destId="{7A9D4908-4924-4CFB-9B3C-67BC5F4A525F}" srcOrd="1" destOrd="0" presId="urn:microsoft.com/office/officeart/2005/8/layout/process2"/>
    <dgm:cxn modelId="{AF4A1A1C-A5AE-4000-AEC4-F2209A1BBC52}" type="presOf" srcId="{F6083C5E-5564-4683-8105-8F781CF80223}" destId="{4E1F2039-AD2D-418A-B765-8F627BC8D872}" srcOrd="0" destOrd="0" presId="urn:microsoft.com/office/officeart/2005/8/layout/process2"/>
    <dgm:cxn modelId="{5C355578-0216-4EBA-B1A9-576F064F19E3}" srcId="{A85F1FF4-C93A-4C6F-A931-47A2EB9AFCB4}" destId="{F6D49D88-08DA-4D9A-8ECB-33B94537954A}" srcOrd="1" destOrd="0" parTransId="{2A11E99B-99CC-41C3-902B-C02858E7893A}" sibTransId="{3EE78E8C-8C62-4A01-8379-91F5626993B1}"/>
    <dgm:cxn modelId="{FF869628-05D2-491B-8417-663F449CA63B}" type="presOf" srcId="{4173E121-3893-4B9F-996C-23B2BD2ED44C}" destId="{03C5D607-EED3-4464-9DDA-1D9F67E267D7}" srcOrd="0" destOrd="0" presId="urn:microsoft.com/office/officeart/2005/8/layout/process2"/>
    <dgm:cxn modelId="{6EAAA17F-D6F3-4138-82B6-C628E34D3DC5}" type="presOf" srcId="{F572EB27-DB2A-4231-8171-5CAE10171959}" destId="{7896F14A-D437-4C63-B420-35803DD20A69}" srcOrd="0" destOrd="0" presId="urn:microsoft.com/office/officeart/2005/8/layout/process2"/>
    <dgm:cxn modelId="{F5453F98-F552-40E9-883D-C2921C4896F6}" type="presOf" srcId="{50BDA245-0BD1-40AB-84FE-75828B3FF017}" destId="{58B94AD6-0BC3-45E4-86FA-652012799E8C}" srcOrd="0" destOrd="0" presId="urn:microsoft.com/office/officeart/2005/8/layout/process2"/>
    <dgm:cxn modelId="{DD592146-33C1-444A-B1DE-11CB63DDA688}" type="presParOf" srcId="{72C9841D-0CC9-4D50-B05A-EE41A1C14415}" destId="{03C5D607-EED3-4464-9DDA-1D9F67E267D7}" srcOrd="0" destOrd="0" presId="urn:microsoft.com/office/officeart/2005/8/layout/process2"/>
    <dgm:cxn modelId="{D680176D-18C7-4951-AD4C-2A98FEB64DBA}" type="presParOf" srcId="{72C9841D-0CC9-4D50-B05A-EE41A1C14415}" destId="{7896F14A-D437-4C63-B420-35803DD20A69}" srcOrd="1" destOrd="0" presId="urn:microsoft.com/office/officeart/2005/8/layout/process2"/>
    <dgm:cxn modelId="{70709FCC-74CB-4AD3-843C-9DF67B623066}" type="presParOf" srcId="{7896F14A-D437-4C63-B420-35803DD20A69}" destId="{7A9D4908-4924-4CFB-9B3C-67BC5F4A525F}" srcOrd="0" destOrd="0" presId="urn:microsoft.com/office/officeart/2005/8/layout/process2"/>
    <dgm:cxn modelId="{CDD49C41-F405-4B94-8333-A52CF61733CD}" type="presParOf" srcId="{72C9841D-0CC9-4D50-B05A-EE41A1C14415}" destId="{E49B7CBE-B731-4C12-A7E8-D1C65A5711A4}" srcOrd="2" destOrd="0" presId="urn:microsoft.com/office/officeart/2005/8/layout/process2"/>
    <dgm:cxn modelId="{3D929250-D58B-4E46-BF83-441B8AE5CB0A}" type="presParOf" srcId="{72C9841D-0CC9-4D50-B05A-EE41A1C14415}" destId="{B75F322A-9184-4726-AE58-313427B76E38}" srcOrd="3" destOrd="0" presId="urn:microsoft.com/office/officeart/2005/8/layout/process2"/>
    <dgm:cxn modelId="{A8F0B225-AA6F-4FEC-8C5E-A20D36AF84E6}" type="presParOf" srcId="{B75F322A-9184-4726-AE58-313427B76E38}" destId="{B0E5DCD1-49BF-456D-99ED-2DD2D2CB79F2}" srcOrd="0" destOrd="0" presId="urn:microsoft.com/office/officeart/2005/8/layout/process2"/>
    <dgm:cxn modelId="{51B8DC55-B80E-4173-A9F3-3776772274E3}" type="presParOf" srcId="{72C9841D-0CC9-4D50-B05A-EE41A1C14415}" destId="{A3ECD57D-5A83-4664-9DE7-9B0156AEE4DA}" srcOrd="4" destOrd="0" presId="urn:microsoft.com/office/officeart/2005/8/layout/process2"/>
    <dgm:cxn modelId="{65C9CD6D-C0DF-4591-AEA2-2D569BA9CB07}" type="presParOf" srcId="{72C9841D-0CC9-4D50-B05A-EE41A1C14415}" destId="{2B130203-943D-4627-8A25-2314926FC32C}" srcOrd="5" destOrd="0" presId="urn:microsoft.com/office/officeart/2005/8/layout/process2"/>
    <dgm:cxn modelId="{E43B81AD-06C8-432A-A751-F3B37FA9C191}" type="presParOf" srcId="{2B130203-943D-4627-8A25-2314926FC32C}" destId="{85221C18-A8E9-492F-BD98-DA03AB5E7C52}" srcOrd="0" destOrd="0" presId="urn:microsoft.com/office/officeart/2005/8/layout/process2"/>
    <dgm:cxn modelId="{011EC2E8-9F55-41BA-A1D0-D56CE17F367B}" type="presParOf" srcId="{72C9841D-0CC9-4D50-B05A-EE41A1C14415}" destId="{982CB52F-7286-4180-BDF1-C925CA486D6B}" srcOrd="6" destOrd="0" presId="urn:microsoft.com/office/officeart/2005/8/layout/process2"/>
    <dgm:cxn modelId="{CF1E8DF6-7113-42E1-88D7-9BF16B20A791}" type="presParOf" srcId="{72C9841D-0CC9-4D50-B05A-EE41A1C14415}" destId="{4E1F2039-AD2D-418A-B765-8F627BC8D872}" srcOrd="7" destOrd="0" presId="urn:microsoft.com/office/officeart/2005/8/layout/process2"/>
    <dgm:cxn modelId="{AB8EE43E-FCB5-4233-8BA6-9D8774827212}" type="presParOf" srcId="{4E1F2039-AD2D-418A-B765-8F627BC8D872}" destId="{C9BC1D0E-E80E-4987-92E7-9C920761CCC0}" srcOrd="0" destOrd="0" presId="urn:microsoft.com/office/officeart/2005/8/layout/process2"/>
    <dgm:cxn modelId="{ACE5960C-BD47-45F7-AB1C-9439B5011674}" type="presParOf" srcId="{72C9841D-0CC9-4D50-B05A-EE41A1C14415}" destId="{58B94AD6-0BC3-45E4-86FA-652012799E8C}" srcOrd="8"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85F1FF4-C93A-4C6F-A931-47A2EB9AFCB4}" type="doc">
      <dgm:prSet loTypeId="urn:microsoft.com/office/officeart/2005/8/layout/process2" loCatId="process" qsTypeId="urn:microsoft.com/office/officeart/2005/8/quickstyle/simple1" qsCatId="simple" csTypeId="urn:microsoft.com/office/officeart/2005/8/colors/accent1_2" csCatId="accent1" phldr="1"/>
      <dgm:spPr/>
    </dgm:pt>
    <dgm:pt modelId="{F6D49D88-08DA-4D9A-8ECB-33B94537954A}">
      <dgm:prSet phldrT="[Text]" custT="1"/>
      <dgm:spPr>
        <a:solidFill>
          <a:schemeClr val="accent1">
            <a:lumMod val="20000"/>
            <a:lumOff val="80000"/>
          </a:schemeClr>
        </a:solidFill>
      </dgm:spPr>
      <dgm:t>
        <a:bodyPr/>
        <a:lstStyle/>
        <a:p>
          <a:r>
            <a:rPr lang="en-US" sz="2800" dirty="0" smtClean="0"/>
            <a:t>Detect the Remote Target</a:t>
          </a:r>
          <a:endParaRPr lang="en-US" sz="2800" dirty="0"/>
        </a:p>
      </dgm:t>
    </dgm:pt>
    <dgm:pt modelId="{2A11E99B-99CC-41C3-902B-C02858E7893A}" type="parTrans" cxnId="{5C355578-0216-4EBA-B1A9-576F064F19E3}">
      <dgm:prSet/>
      <dgm:spPr/>
      <dgm:t>
        <a:bodyPr/>
        <a:lstStyle/>
        <a:p>
          <a:endParaRPr lang="en-US"/>
        </a:p>
      </dgm:t>
    </dgm:pt>
    <dgm:pt modelId="{3EE78E8C-8C62-4A01-8379-91F5626993B1}" type="sibTrans" cxnId="{5C355578-0216-4EBA-B1A9-576F064F19E3}">
      <dgm:prSet/>
      <dgm:spPr/>
      <dgm:t>
        <a:bodyPr/>
        <a:lstStyle/>
        <a:p>
          <a:endParaRPr lang="en-US" dirty="0"/>
        </a:p>
      </dgm:t>
    </dgm:pt>
    <dgm:pt modelId="{CBECBEEF-9AA7-4F53-BE9B-6E2C04314B34}">
      <dgm:prSet phldrT="[Text]" custT="1"/>
      <dgm:spPr>
        <a:solidFill>
          <a:schemeClr val="accent1">
            <a:lumMod val="20000"/>
            <a:lumOff val="80000"/>
          </a:schemeClr>
        </a:solidFill>
      </dgm:spPr>
      <dgm:t>
        <a:bodyPr/>
        <a:lstStyle/>
        <a:p>
          <a:r>
            <a:rPr lang="en-US" sz="2800" dirty="0" smtClean="0"/>
            <a:t>View Devices and Interfaces</a:t>
          </a:r>
          <a:endParaRPr lang="en-US" sz="2800" dirty="0"/>
        </a:p>
      </dgm:t>
    </dgm:pt>
    <dgm:pt modelId="{C12DA752-F044-466F-BD59-3C3E1607EA66}" type="parTrans" cxnId="{883A51A0-D5DD-4B93-B46B-82E6A17B44E9}">
      <dgm:prSet/>
      <dgm:spPr/>
      <dgm:t>
        <a:bodyPr/>
        <a:lstStyle/>
        <a:p>
          <a:endParaRPr lang="en-US"/>
        </a:p>
      </dgm:t>
    </dgm:pt>
    <dgm:pt modelId="{F6083C5E-5564-4683-8105-8F781CF80223}" type="sibTrans" cxnId="{883A51A0-D5DD-4B93-B46B-82E6A17B44E9}">
      <dgm:prSet/>
      <dgm:spPr/>
      <dgm:t>
        <a:bodyPr/>
        <a:lstStyle/>
        <a:p>
          <a:endParaRPr lang="en-US" dirty="0"/>
        </a:p>
      </dgm:t>
    </dgm:pt>
    <dgm:pt modelId="{50BDA245-0BD1-40AB-84FE-75828B3FF017}">
      <dgm:prSet phldrT="[Text]" custT="1"/>
      <dgm:spPr>
        <a:solidFill>
          <a:schemeClr val="accent1">
            <a:lumMod val="20000"/>
            <a:lumOff val="80000"/>
          </a:schemeClr>
        </a:solidFill>
      </dgm:spPr>
      <dgm:t>
        <a:bodyPr/>
        <a:lstStyle/>
        <a:p>
          <a:r>
            <a:rPr lang="en-US" sz="2800" dirty="0" smtClean="0"/>
            <a:t>Add/Remove Software </a:t>
          </a:r>
          <a:endParaRPr lang="en-US" sz="2800" dirty="0"/>
        </a:p>
      </dgm:t>
    </dgm:pt>
    <dgm:pt modelId="{B32B06D1-FAA3-4489-ACB0-C3544373D2C5}" type="parTrans" cxnId="{080DE0C1-53DA-431B-8A3A-E20ABDD77FD5}">
      <dgm:prSet/>
      <dgm:spPr/>
      <dgm:t>
        <a:bodyPr/>
        <a:lstStyle/>
        <a:p>
          <a:endParaRPr lang="en-US"/>
        </a:p>
      </dgm:t>
    </dgm:pt>
    <dgm:pt modelId="{3091FF68-6550-445A-B87C-27CB62C52975}" type="sibTrans" cxnId="{080DE0C1-53DA-431B-8A3A-E20ABDD77FD5}">
      <dgm:prSet/>
      <dgm:spPr/>
      <dgm:t>
        <a:bodyPr/>
        <a:lstStyle/>
        <a:p>
          <a:endParaRPr lang="en-US"/>
        </a:p>
      </dgm:t>
    </dgm:pt>
    <dgm:pt modelId="{58A6C61E-3DA6-4E56-88A4-D31821773CA0}">
      <dgm:prSet phldrT="[Text]" custT="1"/>
      <dgm:spPr>
        <a:solidFill>
          <a:schemeClr val="accent1"/>
        </a:solidFill>
      </dgm:spPr>
      <dgm:t>
        <a:bodyPr/>
        <a:lstStyle/>
        <a:p>
          <a:r>
            <a:rPr lang="en-US" sz="2800" dirty="0" smtClean="0"/>
            <a:t>Configure Target Network Settings</a:t>
          </a:r>
          <a:endParaRPr lang="en-US" sz="2800" dirty="0"/>
        </a:p>
      </dgm:t>
    </dgm:pt>
    <dgm:pt modelId="{296FF5C5-BB72-4EF1-8054-E10DAB1B315E}" type="parTrans" cxnId="{755F21A9-4971-4CF2-AAC8-A4DFBA626D0B}">
      <dgm:prSet/>
      <dgm:spPr/>
      <dgm:t>
        <a:bodyPr/>
        <a:lstStyle/>
        <a:p>
          <a:endParaRPr lang="en-US"/>
        </a:p>
      </dgm:t>
    </dgm:pt>
    <dgm:pt modelId="{33CF8D73-4588-440C-940A-EE9314840235}" type="sibTrans" cxnId="{755F21A9-4971-4CF2-AAC8-A4DFBA626D0B}">
      <dgm:prSet/>
      <dgm:spPr/>
      <dgm:t>
        <a:bodyPr/>
        <a:lstStyle/>
        <a:p>
          <a:endParaRPr lang="en-US" dirty="0"/>
        </a:p>
      </dgm:t>
    </dgm:pt>
    <dgm:pt modelId="{4173E121-3893-4B9F-996C-23B2BD2ED44C}">
      <dgm:prSet phldrT="[Text]" custT="1"/>
      <dgm:spPr>
        <a:solidFill>
          <a:schemeClr val="accent1">
            <a:lumMod val="20000"/>
            <a:lumOff val="80000"/>
          </a:schemeClr>
        </a:solidFill>
      </dgm:spPr>
      <dgm:t>
        <a:bodyPr/>
        <a:lstStyle/>
        <a:p>
          <a:r>
            <a:rPr lang="en-US" sz="2800" dirty="0" smtClean="0"/>
            <a:t>Select Host-Target Network Setup</a:t>
          </a:r>
          <a:endParaRPr lang="en-US" sz="2800" dirty="0"/>
        </a:p>
      </dgm:t>
    </dgm:pt>
    <dgm:pt modelId="{69B8709A-702F-4440-B105-EE4531062305}" type="parTrans" cxnId="{65F75154-E914-4731-96CE-503EAEE2FE92}">
      <dgm:prSet/>
      <dgm:spPr/>
      <dgm:t>
        <a:bodyPr/>
        <a:lstStyle/>
        <a:p>
          <a:endParaRPr lang="en-US"/>
        </a:p>
      </dgm:t>
    </dgm:pt>
    <dgm:pt modelId="{F572EB27-DB2A-4231-8171-5CAE10171959}" type="sibTrans" cxnId="{65F75154-E914-4731-96CE-503EAEE2FE92}">
      <dgm:prSet/>
      <dgm:spPr/>
      <dgm:t>
        <a:bodyPr/>
        <a:lstStyle/>
        <a:p>
          <a:endParaRPr lang="en-US" dirty="0"/>
        </a:p>
      </dgm:t>
    </dgm:pt>
    <dgm:pt modelId="{72C9841D-0CC9-4D50-B05A-EE41A1C14415}" type="pres">
      <dgm:prSet presAssocID="{A85F1FF4-C93A-4C6F-A931-47A2EB9AFCB4}" presName="linearFlow" presStyleCnt="0">
        <dgm:presLayoutVars>
          <dgm:resizeHandles val="exact"/>
        </dgm:presLayoutVars>
      </dgm:prSet>
      <dgm:spPr/>
    </dgm:pt>
    <dgm:pt modelId="{03C5D607-EED3-4464-9DDA-1D9F67E267D7}" type="pres">
      <dgm:prSet presAssocID="{4173E121-3893-4B9F-996C-23B2BD2ED44C}" presName="node" presStyleLbl="node1" presStyleIdx="0" presStyleCnt="5" custScaleX="241641">
        <dgm:presLayoutVars>
          <dgm:bulletEnabled val="1"/>
        </dgm:presLayoutVars>
      </dgm:prSet>
      <dgm:spPr/>
      <dgm:t>
        <a:bodyPr/>
        <a:lstStyle/>
        <a:p>
          <a:endParaRPr lang="en-US"/>
        </a:p>
      </dgm:t>
    </dgm:pt>
    <dgm:pt modelId="{7896F14A-D437-4C63-B420-35803DD20A69}" type="pres">
      <dgm:prSet presAssocID="{F572EB27-DB2A-4231-8171-5CAE10171959}" presName="sibTrans" presStyleLbl="sibTrans2D1" presStyleIdx="0" presStyleCnt="4"/>
      <dgm:spPr/>
      <dgm:t>
        <a:bodyPr/>
        <a:lstStyle/>
        <a:p>
          <a:endParaRPr lang="en-US"/>
        </a:p>
      </dgm:t>
    </dgm:pt>
    <dgm:pt modelId="{7A9D4908-4924-4CFB-9B3C-67BC5F4A525F}" type="pres">
      <dgm:prSet presAssocID="{F572EB27-DB2A-4231-8171-5CAE10171959}" presName="connectorText" presStyleLbl="sibTrans2D1" presStyleIdx="0" presStyleCnt="4"/>
      <dgm:spPr/>
      <dgm:t>
        <a:bodyPr/>
        <a:lstStyle/>
        <a:p>
          <a:endParaRPr lang="en-US"/>
        </a:p>
      </dgm:t>
    </dgm:pt>
    <dgm:pt modelId="{E49B7CBE-B731-4C12-A7E8-D1C65A5711A4}" type="pres">
      <dgm:prSet presAssocID="{F6D49D88-08DA-4D9A-8ECB-33B94537954A}" presName="node" presStyleLbl="node1" presStyleIdx="1" presStyleCnt="5" custScaleX="241641">
        <dgm:presLayoutVars>
          <dgm:bulletEnabled val="1"/>
        </dgm:presLayoutVars>
      </dgm:prSet>
      <dgm:spPr/>
      <dgm:t>
        <a:bodyPr/>
        <a:lstStyle/>
        <a:p>
          <a:endParaRPr lang="en-US"/>
        </a:p>
      </dgm:t>
    </dgm:pt>
    <dgm:pt modelId="{B75F322A-9184-4726-AE58-313427B76E38}" type="pres">
      <dgm:prSet presAssocID="{3EE78E8C-8C62-4A01-8379-91F5626993B1}" presName="sibTrans" presStyleLbl="sibTrans2D1" presStyleIdx="1" presStyleCnt="4"/>
      <dgm:spPr/>
      <dgm:t>
        <a:bodyPr/>
        <a:lstStyle/>
        <a:p>
          <a:endParaRPr lang="en-US"/>
        </a:p>
      </dgm:t>
    </dgm:pt>
    <dgm:pt modelId="{B0E5DCD1-49BF-456D-99ED-2DD2D2CB79F2}" type="pres">
      <dgm:prSet presAssocID="{3EE78E8C-8C62-4A01-8379-91F5626993B1}" presName="connectorText" presStyleLbl="sibTrans2D1" presStyleIdx="1" presStyleCnt="4"/>
      <dgm:spPr/>
      <dgm:t>
        <a:bodyPr/>
        <a:lstStyle/>
        <a:p>
          <a:endParaRPr lang="en-US"/>
        </a:p>
      </dgm:t>
    </dgm:pt>
    <dgm:pt modelId="{A3ECD57D-5A83-4664-9DE7-9B0156AEE4DA}" type="pres">
      <dgm:prSet presAssocID="{58A6C61E-3DA6-4E56-88A4-D31821773CA0}" presName="node" presStyleLbl="node1" presStyleIdx="2" presStyleCnt="5" custScaleX="241641">
        <dgm:presLayoutVars>
          <dgm:bulletEnabled val="1"/>
        </dgm:presLayoutVars>
      </dgm:prSet>
      <dgm:spPr/>
      <dgm:t>
        <a:bodyPr/>
        <a:lstStyle/>
        <a:p>
          <a:endParaRPr lang="en-US"/>
        </a:p>
      </dgm:t>
    </dgm:pt>
    <dgm:pt modelId="{2B130203-943D-4627-8A25-2314926FC32C}" type="pres">
      <dgm:prSet presAssocID="{33CF8D73-4588-440C-940A-EE9314840235}" presName="sibTrans" presStyleLbl="sibTrans2D1" presStyleIdx="2" presStyleCnt="4"/>
      <dgm:spPr/>
      <dgm:t>
        <a:bodyPr/>
        <a:lstStyle/>
        <a:p>
          <a:endParaRPr lang="en-US"/>
        </a:p>
      </dgm:t>
    </dgm:pt>
    <dgm:pt modelId="{85221C18-A8E9-492F-BD98-DA03AB5E7C52}" type="pres">
      <dgm:prSet presAssocID="{33CF8D73-4588-440C-940A-EE9314840235}" presName="connectorText" presStyleLbl="sibTrans2D1" presStyleIdx="2" presStyleCnt="4"/>
      <dgm:spPr/>
      <dgm:t>
        <a:bodyPr/>
        <a:lstStyle/>
        <a:p>
          <a:endParaRPr lang="en-US"/>
        </a:p>
      </dgm:t>
    </dgm:pt>
    <dgm:pt modelId="{982CB52F-7286-4180-BDF1-C925CA486D6B}" type="pres">
      <dgm:prSet presAssocID="{CBECBEEF-9AA7-4F53-BE9B-6E2C04314B34}" presName="node" presStyleLbl="node1" presStyleIdx="3" presStyleCnt="5" custScaleX="241641">
        <dgm:presLayoutVars>
          <dgm:bulletEnabled val="1"/>
        </dgm:presLayoutVars>
      </dgm:prSet>
      <dgm:spPr/>
      <dgm:t>
        <a:bodyPr/>
        <a:lstStyle/>
        <a:p>
          <a:endParaRPr lang="en-US"/>
        </a:p>
      </dgm:t>
    </dgm:pt>
    <dgm:pt modelId="{4E1F2039-AD2D-418A-B765-8F627BC8D872}" type="pres">
      <dgm:prSet presAssocID="{F6083C5E-5564-4683-8105-8F781CF80223}" presName="sibTrans" presStyleLbl="sibTrans2D1" presStyleIdx="3" presStyleCnt="4"/>
      <dgm:spPr/>
      <dgm:t>
        <a:bodyPr/>
        <a:lstStyle/>
        <a:p>
          <a:endParaRPr lang="en-US"/>
        </a:p>
      </dgm:t>
    </dgm:pt>
    <dgm:pt modelId="{C9BC1D0E-E80E-4987-92E7-9C920761CCC0}" type="pres">
      <dgm:prSet presAssocID="{F6083C5E-5564-4683-8105-8F781CF80223}" presName="connectorText" presStyleLbl="sibTrans2D1" presStyleIdx="3" presStyleCnt="4"/>
      <dgm:spPr/>
      <dgm:t>
        <a:bodyPr/>
        <a:lstStyle/>
        <a:p>
          <a:endParaRPr lang="en-US"/>
        </a:p>
      </dgm:t>
    </dgm:pt>
    <dgm:pt modelId="{58B94AD6-0BC3-45E4-86FA-652012799E8C}" type="pres">
      <dgm:prSet presAssocID="{50BDA245-0BD1-40AB-84FE-75828B3FF017}" presName="node" presStyleLbl="node1" presStyleIdx="4" presStyleCnt="5" custScaleX="241641">
        <dgm:presLayoutVars>
          <dgm:bulletEnabled val="1"/>
        </dgm:presLayoutVars>
      </dgm:prSet>
      <dgm:spPr/>
      <dgm:t>
        <a:bodyPr/>
        <a:lstStyle/>
        <a:p>
          <a:endParaRPr lang="en-US"/>
        </a:p>
      </dgm:t>
    </dgm:pt>
  </dgm:ptLst>
  <dgm:cxnLst>
    <dgm:cxn modelId="{9D26ABDB-3F40-4A50-B0DF-2FDA40E328A7}" type="presOf" srcId="{33CF8D73-4588-440C-940A-EE9314840235}" destId="{85221C18-A8E9-492F-BD98-DA03AB5E7C52}" srcOrd="1" destOrd="0" presId="urn:microsoft.com/office/officeart/2005/8/layout/process2"/>
    <dgm:cxn modelId="{4CEA2193-6E9D-41B4-877E-EE6EDBCF6D01}" type="presOf" srcId="{F572EB27-DB2A-4231-8171-5CAE10171959}" destId="{7896F14A-D437-4C63-B420-35803DD20A69}" srcOrd="0" destOrd="0" presId="urn:microsoft.com/office/officeart/2005/8/layout/process2"/>
    <dgm:cxn modelId="{5ECFD6B2-65FC-4CFE-ACFF-0954418DA8F1}" type="presOf" srcId="{4173E121-3893-4B9F-996C-23B2BD2ED44C}" destId="{03C5D607-EED3-4464-9DDA-1D9F67E267D7}" srcOrd="0" destOrd="0" presId="urn:microsoft.com/office/officeart/2005/8/layout/process2"/>
    <dgm:cxn modelId="{080DE0C1-53DA-431B-8A3A-E20ABDD77FD5}" srcId="{A85F1FF4-C93A-4C6F-A931-47A2EB9AFCB4}" destId="{50BDA245-0BD1-40AB-84FE-75828B3FF017}" srcOrd="4" destOrd="0" parTransId="{B32B06D1-FAA3-4489-ACB0-C3544373D2C5}" sibTransId="{3091FF68-6550-445A-B87C-27CB62C52975}"/>
    <dgm:cxn modelId="{883A51A0-D5DD-4B93-B46B-82E6A17B44E9}" srcId="{A85F1FF4-C93A-4C6F-A931-47A2EB9AFCB4}" destId="{CBECBEEF-9AA7-4F53-BE9B-6E2C04314B34}" srcOrd="3" destOrd="0" parTransId="{C12DA752-F044-466F-BD59-3C3E1607EA66}" sibTransId="{F6083C5E-5564-4683-8105-8F781CF80223}"/>
    <dgm:cxn modelId="{23D81143-46C4-4CD0-B2A0-6FD618AB9720}" type="presOf" srcId="{F6D49D88-08DA-4D9A-8ECB-33B94537954A}" destId="{E49B7CBE-B731-4C12-A7E8-D1C65A5711A4}" srcOrd="0" destOrd="0" presId="urn:microsoft.com/office/officeart/2005/8/layout/process2"/>
    <dgm:cxn modelId="{727385C9-5AA0-4AEB-ADBD-64F407C60EE2}" type="presOf" srcId="{58A6C61E-3DA6-4E56-88A4-D31821773CA0}" destId="{A3ECD57D-5A83-4664-9DE7-9B0156AEE4DA}" srcOrd="0" destOrd="0" presId="urn:microsoft.com/office/officeart/2005/8/layout/process2"/>
    <dgm:cxn modelId="{E49AEC09-F244-4834-B5D3-6DB84AE920CE}" type="presOf" srcId="{CBECBEEF-9AA7-4F53-BE9B-6E2C04314B34}" destId="{982CB52F-7286-4180-BDF1-C925CA486D6B}" srcOrd="0" destOrd="0" presId="urn:microsoft.com/office/officeart/2005/8/layout/process2"/>
    <dgm:cxn modelId="{13402EBE-9A45-4A55-960E-D2E415CFDBF2}" type="presOf" srcId="{A85F1FF4-C93A-4C6F-A931-47A2EB9AFCB4}" destId="{72C9841D-0CC9-4D50-B05A-EE41A1C14415}" srcOrd="0" destOrd="0" presId="urn:microsoft.com/office/officeart/2005/8/layout/process2"/>
    <dgm:cxn modelId="{B3B3B2BA-102C-410D-B2F6-657748187A7A}" type="presOf" srcId="{33CF8D73-4588-440C-940A-EE9314840235}" destId="{2B130203-943D-4627-8A25-2314926FC32C}" srcOrd="0" destOrd="0" presId="urn:microsoft.com/office/officeart/2005/8/layout/process2"/>
    <dgm:cxn modelId="{78576F5E-11F9-4ECB-9577-BE216490D1C2}" type="presOf" srcId="{F572EB27-DB2A-4231-8171-5CAE10171959}" destId="{7A9D4908-4924-4CFB-9B3C-67BC5F4A525F}" srcOrd="1" destOrd="0" presId="urn:microsoft.com/office/officeart/2005/8/layout/process2"/>
    <dgm:cxn modelId="{5E2CD3CC-6700-4B20-9F20-F3967AA533B1}" type="presOf" srcId="{F6083C5E-5564-4683-8105-8F781CF80223}" destId="{4E1F2039-AD2D-418A-B765-8F627BC8D872}" srcOrd="0" destOrd="0" presId="urn:microsoft.com/office/officeart/2005/8/layout/process2"/>
    <dgm:cxn modelId="{755F21A9-4971-4CF2-AAC8-A4DFBA626D0B}" srcId="{A85F1FF4-C93A-4C6F-A931-47A2EB9AFCB4}" destId="{58A6C61E-3DA6-4E56-88A4-D31821773CA0}" srcOrd="2" destOrd="0" parTransId="{296FF5C5-BB72-4EF1-8054-E10DAB1B315E}" sibTransId="{33CF8D73-4588-440C-940A-EE9314840235}"/>
    <dgm:cxn modelId="{D9C58927-4213-43D5-95C2-A01C59CDB382}" type="presOf" srcId="{50BDA245-0BD1-40AB-84FE-75828B3FF017}" destId="{58B94AD6-0BC3-45E4-86FA-652012799E8C}" srcOrd="0" destOrd="0" presId="urn:microsoft.com/office/officeart/2005/8/layout/process2"/>
    <dgm:cxn modelId="{C83AE747-5331-4307-9DF1-4BD4C386CAD1}" type="presOf" srcId="{3EE78E8C-8C62-4A01-8379-91F5626993B1}" destId="{B75F322A-9184-4726-AE58-313427B76E38}" srcOrd="0" destOrd="0" presId="urn:microsoft.com/office/officeart/2005/8/layout/process2"/>
    <dgm:cxn modelId="{65F75154-E914-4731-96CE-503EAEE2FE92}" srcId="{A85F1FF4-C93A-4C6F-A931-47A2EB9AFCB4}" destId="{4173E121-3893-4B9F-996C-23B2BD2ED44C}" srcOrd="0" destOrd="0" parTransId="{69B8709A-702F-4440-B105-EE4531062305}" sibTransId="{F572EB27-DB2A-4231-8171-5CAE10171959}"/>
    <dgm:cxn modelId="{9C1205EE-DB2D-441A-B221-5DBB05D7C777}" type="presOf" srcId="{3EE78E8C-8C62-4A01-8379-91F5626993B1}" destId="{B0E5DCD1-49BF-456D-99ED-2DD2D2CB79F2}" srcOrd="1" destOrd="0" presId="urn:microsoft.com/office/officeart/2005/8/layout/process2"/>
    <dgm:cxn modelId="{5C355578-0216-4EBA-B1A9-576F064F19E3}" srcId="{A85F1FF4-C93A-4C6F-A931-47A2EB9AFCB4}" destId="{F6D49D88-08DA-4D9A-8ECB-33B94537954A}" srcOrd="1" destOrd="0" parTransId="{2A11E99B-99CC-41C3-902B-C02858E7893A}" sibTransId="{3EE78E8C-8C62-4A01-8379-91F5626993B1}"/>
    <dgm:cxn modelId="{1D3A70EC-30FD-472B-A9DE-FBB44A7916C0}" type="presOf" srcId="{F6083C5E-5564-4683-8105-8F781CF80223}" destId="{C9BC1D0E-E80E-4987-92E7-9C920761CCC0}" srcOrd="1" destOrd="0" presId="urn:microsoft.com/office/officeart/2005/8/layout/process2"/>
    <dgm:cxn modelId="{1341F7A6-26BD-44BE-BE9B-21916E87BF38}" type="presParOf" srcId="{72C9841D-0CC9-4D50-B05A-EE41A1C14415}" destId="{03C5D607-EED3-4464-9DDA-1D9F67E267D7}" srcOrd="0" destOrd="0" presId="urn:microsoft.com/office/officeart/2005/8/layout/process2"/>
    <dgm:cxn modelId="{10671762-DF9C-40D8-936C-EC90EF633BCF}" type="presParOf" srcId="{72C9841D-0CC9-4D50-B05A-EE41A1C14415}" destId="{7896F14A-D437-4C63-B420-35803DD20A69}" srcOrd="1" destOrd="0" presId="urn:microsoft.com/office/officeart/2005/8/layout/process2"/>
    <dgm:cxn modelId="{F13AECD5-F11A-42BA-A50F-22A3081DB1A0}" type="presParOf" srcId="{7896F14A-D437-4C63-B420-35803DD20A69}" destId="{7A9D4908-4924-4CFB-9B3C-67BC5F4A525F}" srcOrd="0" destOrd="0" presId="urn:microsoft.com/office/officeart/2005/8/layout/process2"/>
    <dgm:cxn modelId="{E7802A5C-0372-4D18-A2D4-F8265094C20E}" type="presParOf" srcId="{72C9841D-0CC9-4D50-B05A-EE41A1C14415}" destId="{E49B7CBE-B731-4C12-A7E8-D1C65A5711A4}" srcOrd="2" destOrd="0" presId="urn:microsoft.com/office/officeart/2005/8/layout/process2"/>
    <dgm:cxn modelId="{D6A3C91A-76E4-4B73-9C65-3545C1FC67CE}" type="presParOf" srcId="{72C9841D-0CC9-4D50-B05A-EE41A1C14415}" destId="{B75F322A-9184-4726-AE58-313427B76E38}" srcOrd="3" destOrd="0" presId="urn:microsoft.com/office/officeart/2005/8/layout/process2"/>
    <dgm:cxn modelId="{5FE8725C-FCAF-4292-B05A-0B7A564CCE8C}" type="presParOf" srcId="{B75F322A-9184-4726-AE58-313427B76E38}" destId="{B0E5DCD1-49BF-456D-99ED-2DD2D2CB79F2}" srcOrd="0" destOrd="0" presId="urn:microsoft.com/office/officeart/2005/8/layout/process2"/>
    <dgm:cxn modelId="{2AA6A1E5-4C99-45B1-ACB0-CF03E748D9D4}" type="presParOf" srcId="{72C9841D-0CC9-4D50-B05A-EE41A1C14415}" destId="{A3ECD57D-5A83-4664-9DE7-9B0156AEE4DA}" srcOrd="4" destOrd="0" presId="urn:microsoft.com/office/officeart/2005/8/layout/process2"/>
    <dgm:cxn modelId="{41A495BC-5332-4758-AA6C-20409EE3F90C}" type="presParOf" srcId="{72C9841D-0CC9-4D50-B05A-EE41A1C14415}" destId="{2B130203-943D-4627-8A25-2314926FC32C}" srcOrd="5" destOrd="0" presId="urn:microsoft.com/office/officeart/2005/8/layout/process2"/>
    <dgm:cxn modelId="{07BC1F19-034A-466D-8A98-6062A2633378}" type="presParOf" srcId="{2B130203-943D-4627-8A25-2314926FC32C}" destId="{85221C18-A8E9-492F-BD98-DA03AB5E7C52}" srcOrd="0" destOrd="0" presId="urn:microsoft.com/office/officeart/2005/8/layout/process2"/>
    <dgm:cxn modelId="{86F725AB-34F4-4CB4-9634-FEAFDB707066}" type="presParOf" srcId="{72C9841D-0CC9-4D50-B05A-EE41A1C14415}" destId="{982CB52F-7286-4180-BDF1-C925CA486D6B}" srcOrd="6" destOrd="0" presId="urn:microsoft.com/office/officeart/2005/8/layout/process2"/>
    <dgm:cxn modelId="{1541BCFA-3BB3-418F-AA55-54B388E4245B}" type="presParOf" srcId="{72C9841D-0CC9-4D50-B05A-EE41A1C14415}" destId="{4E1F2039-AD2D-418A-B765-8F627BC8D872}" srcOrd="7" destOrd="0" presId="urn:microsoft.com/office/officeart/2005/8/layout/process2"/>
    <dgm:cxn modelId="{A8DBB3AC-80F7-4CEF-9EF7-F4F447B8C74E}" type="presParOf" srcId="{4E1F2039-AD2D-418A-B765-8F627BC8D872}" destId="{C9BC1D0E-E80E-4987-92E7-9C920761CCC0}" srcOrd="0" destOrd="0" presId="urn:microsoft.com/office/officeart/2005/8/layout/process2"/>
    <dgm:cxn modelId="{DCEBB34E-053D-4D04-8064-F1268CAC7479}" type="presParOf" srcId="{72C9841D-0CC9-4D50-B05A-EE41A1C14415}" destId="{58B94AD6-0BC3-45E4-86FA-652012799E8C}" srcOrd="8"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85F1FF4-C93A-4C6F-A931-47A2EB9AFCB4}" type="doc">
      <dgm:prSet loTypeId="urn:microsoft.com/office/officeart/2005/8/layout/process2" loCatId="process" qsTypeId="urn:microsoft.com/office/officeart/2005/8/quickstyle/simple1" qsCatId="simple" csTypeId="urn:microsoft.com/office/officeart/2005/8/colors/accent1_2" csCatId="accent1" phldr="1"/>
      <dgm:spPr/>
    </dgm:pt>
    <dgm:pt modelId="{F6D49D88-08DA-4D9A-8ECB-33B94537954A}">
      <dgm:prSet phldrT="[Text]" custT="1"/>
      <dgm:spPr>
        <a:solidFill>
          <a:schemeClr val="accent1">
            <a:lumMod val="20000"/>
            <a:lumOff val="80000"/>
          </a:schemeClr>
        </a:solidFill>
      </dgm:spPr>
      <dgm:t>
        <a:bodyPr/>
        <a:lstStyle/>
        <a:p>
          <a:r>
            <a:rPr lang="en-US" sz="2800" dirty="0" smtClean="0"/>
            <a:t>Detect the Remote Target</a:t>
          </a:r>
          <a:endParaRPr lang="en-US" sz="2800" dirty="0"/>
        </a:p>
      </dgm:t>
    </dgm:pt>
    <dgm:pt modelId="{2A11E99B-99CC-41C3-902B-C02858E7893A}" type="parTrans" cxnId="{5C355578-0216-4EBA-B1A9-576F064F19E3}">
      <dgm:prSet/>
      <dgm:spPr/>
      <dgm:t>
        <a:bodyPr/>
        <a:lstStyle/>
        <a:p>
          <a:endParaRPr lang="en-US"/>
        </a:p>
      </dgm:t>
    </dgm:pt>
    <dgm:pt modelId="{3EE78E8C-8C62-4A01-8379-91F5626993B1}" type="sibTrans" cxnId="{5C355578-0216-4EBA-B1A9-576F064F19E3}">
      <dgm:prSet/>
      <dgm:spPr/>
      <dgm:t>
        <a:bodyPr/>
        <a:lstStyle/>
        <a:p>
          <a:endParaRPr lang="en-US" dirty="0"/>
        </a:p>
      </dgm:t>
    </dgm:pt>
    <dgm:pt modelId="{CBECBEEF-9AA7-4F53-BE9B-6E2C04314B34}">
      <dgm:prSet phldrT="[Text]" custT="1"/>
      <dgm:spPr>
        <a:solidFill>
          <a:schemeClr val="accent1"/>
        </a:solidFill>
      </dgm:spPr>
      <dgm:t>
        <a:bodyPr/>
        <a:lstStyle/>
        <a:p>
          <a:r>
            <a:rPr lang="en-US" sz="2800" dirty="0" smtClean="0"/>
            <a:t>View Devices and Interfaces</a:t>
          </a:r>
          <a:endParaRPr lang="en-US" sz="2800" dirty="0"/>
        </a:p>
      </dgm:t>
    </dgm:pt>
    <dgm:pt modelId="{C12DA752-F044-466F-BD59-3C3E1607EA66}" type="parTrans" cxnId="{883A51A0-D5DD-4B93-B46B-82E6A17B44E9}">
      <dgm:prSet/>
      <dgm:spPr/>
      <dgm:t>
        <a:bodyPr/>
        <a:lstStyle/>
        <a:p>
          <a:endParaRPr lang="en-US"/>
        </a:p>
      </dgm:t>
    </dgm:pt>
    <dgm:pt modelId="{F6083C5E-5564-4683-8105-8F781CF80223}" type="sibTrans" cxnId="{883A51A0-D5DD-4B93-B46B-82E6A17B44E9}">
      <dgm:prSet/>
      <dgm:spPr/>
      <dgm:t>
        <a:bodyPr/>
        <a:lstStyle/>
        <a:p>
          <a:endParaRPr lang="en-US" dirty="0"/>
        </a:p>
      </dgm:t>
    </dgm:pt>
    <dgm:pt modelId="{50BDA245-0BD1-40AB-84FE-75828B3FF017}">
      <dgm:prSet phldrT="[Text]" custT="1"/>
      <dgm:spPr>
        <a:solidFill>
          <a:schemeClr val="accent1">
            <a:lumMod val="20000"/>
            <a:lumOff val="80000"/>
          </a:schemeClr>
        </a:solidFill>
      </dgm:spPr>
      <dgm:t>
        <a:bodyPr/>
        <a:lstStyle/>
        <a:p>
          <a:r>
            <a:rPr lang="en-US" sz="2800" dirty="0" smtClean="0"/>
            <a:t>Add/Remove Software </a:t>
          </a:r>
          <a:endParaRPr lang="en-US" sz="2800" dirty="0"/>
        </a:p>
      </dgm:t>
    </dgm:pt>
    <dgm:pt modelId="{B32B06D1-FAA3-4489-ACB0-C3544373D2C5}" type="parTrans" cxnId="{080DE0C1-53DA-431B-8A3A-E20ABDD77FD5}">
      <dgm:prSet/>
      <dgm:spPr/>
      <dgm:t>
        <a:bodyPr/>
        <a:lstStyle/>
        <a:p>
          <a:endParaRPr lang="en-US"/>
        </a:p>
      </dgm:t>
    </dgm:pt>
    <dgm:pt modelId="{3091FF68-6550-445A-B87C-27CB62C52975}" type="sibTrans" cxnId="{080DE0C1-53DA-431B-8A3A-E20ABDD77FD5}">
      <dgm:prSet/>
      <dgm:spPr/>
      <dgm:t>
        <a:bodyPr/>
        <a:lstStyle/>
        <a:p>
          <a:endParaRPr lang="en-US"/>
        </a:p>
      </dgm:t>
    </dgm:pt>
    <dgm:pt modelId="{58A6C61E-3DA6-4E56-88A4-D31821773CA0}">
      <dgm:prSet phldrT="[Text]" custT="1"/>
      <dgm:spPr>
        <a:solidFill>
          <a:schemeClr val="accent1">
            <a:lumMod val="20000"/>
            <a:lumOff val="80000"/>
          </a:schemeClr>
        </a:solidFill>
      </dgm:spPr>
      <dgm:t>
        <a:bodyPr/>
        <a:lstStyle/>
        <a:p>
          <a:r>
            <a:rPr lang="en-US" sz="2800" dirty="0" smtClean="0"/>
            <a:t>Configure Target Network Settings</a:t>
          </a:r>
          <a:endParaRPr lang="en-US" sz="2800" dirty="0"/>
        </a:p>
      </dgm:t>
    </dgm:pt>
    <dgm:pt modelId="{296FF5C5-BB72-4EF1-8054-E10DAB1B315E}" type="parTrans" cxnId="{755F21A9-4971-4CF2-AAC8-A4DFBA626D0B}">
      <dgm:prSet/>
      <dgm:spPr/>
      <dgm:t>
        <a:bodyPr/>
        <a:lstStyle/>
        <a:p>
          <a:endParaRPr lang="en-US"/>
        </a:p>
      </dgm:t>
    </dgm:pt>
    <dgm:pt modelId="{33CF8D73-4588-440C-940A-EE9314840235}" type="sibTrans" cxnId="{755F21A9-4971-4CF2-AAC8-A4DFBA626D0B}">
      <dgm:prSet/>
      <dgm:spPr/>
      <dgm:t>
        <a:bodyPr/>
        <a:lstStyle/>
        <a:p>
          <a:endParaRPr lang="en-US" dirty="0"/>
        </a:p>
      </dgm:t>
    </dgm:pt>
    <dgm:pt modelId="{4173E121-3893-4B9F-996C-23B2BD2ED44C}">
      <dgm:prSet phldrT="[Text]" custT="1"/>
      <dgm:spPr>
        <a:solidFill>
          <a:schemeClr val="accent1">
            <a:lumMod val="20000"/>
            <a:lumOff val="80000"/>
          </a:schemeClr>
        </a:solidFill>
      </dgm:spPr>
      <dgm:t>
        <a:bodyPr/>
        <a:lstStyle/>
        <a:p>
          <a:r>
            <a:rPr lang="en-US" sz="2800" dirty="0" smtClean="0"/>
            <a:t>Select Host-Target Network Setup</a:t>
          </a:r>
          <a:endParaRPr lang="en-US" sz="2800" dirty="0"/>
        </a:p>
      </dgm:t>
    </dgm:pt>
    <dgm:pt modelId="{69B8709A-702F-4440-B105-EE4531062305}" type="parTrans" cxnId="{65F75154-E914-4731-96CE-503EAEE2FE92}">
      <dgm:prSet/>
      <dgm:spPr/>
      <dgm:t>
        <a:bodyPr/>
        <a:lstStyle/>
        <a:p>
          <a:endParaRPr lang="en-US"/>
        </a:p>
      </dgm:t>
    </dgm:pt>
    <dgm:pt modelId="{F572EB27-DB2A-4231-8171-5CAE10171959}" type="sibTrans" cxnId="{65F75154-E914-4731-96CE-503EAEE2FE92}">
      <dgm:prSet/>
      <dgm:spPr/>
      <dgm:t>
        <a:bodyPr/>
        <a:lstStyle/>
        <a:p>
          <a:endParaRPr lang="en-US" dirty="0"/>
        </a:p>
      </dgm:t>
    </dgm:pt>
    <dgm:pt modelId="{72C9841D-0CC9-4D50-B05A-EE41A1C14415}" type="pres">
      <dgm:prSet presAssocID="{A85F1FF4-C93A-4C6F-A931-47A2EB9AFCB4}" presName="linearFlow" presStyleCnt="0">
        <dgm:presLayoutVars>
          <dgm:resizeHandles val="exact"/>
        </dgm:presLayoutVars>
      </dgm:prSet>
      <dgm:spPr/>
    </dgm:pt>
    <dgm:pt modelId="{03C5D607-EED3-4464-9DDA-1D9F67E267D7}" type="pres">
      <dgm:prSet presAssocID="{4173E121-3893-4B9F-996C-23B2BD2ED44C}" presName="node" presStyleLbl="node1" presStyleIdx="0" presStyleCnt="5" custScaleX="241641">
        <dgm:presLayoutVars>
          <dgm:bulletEnabled val="1"/>
        </dgm:presLayoutVars>
      </dgm:prSet>
      <dgm:spPr/>
      <dgm:t>
        <a:bodyPr/>
        <a:lstStyle/>
        <a:p>
          <a:endParaRPr lang="en-US"/>
        </a:p>
      </dgm:t>
    </dgm:pt>
    <dgm:pt modelId="{7896F14A-D437-4C63-B420-35803DD20A69}" type="pres">
      <dgm:prSet presAssocID="{F572EB27-DB2A-4231-8171-5CAE10171959}" presName="sibTrans" presStyleLbl="sibTrans2D1" presStyleIdx="0" presStyleCnt="4"/>
      <dgm:spPr/>
      <dgm:t>
        <a:bodyPr/>
        <a:lstStyle/>
        <a:p>
          <a:endParaRPr lang="en-US"/>
        </a:p>
      </dgm:t>
    </dgm:pt>
    <dgm:pt modelId="{7A9D4908-4924-4CFB-9B3C-67BC5F4A525F}" type="pres">
      <dgm:prSet presAssocID="{F572EB27-DB2A-4231-8171-5CAE10171959}" presName="connectorText" presStyleLbl="sibTrans2D1" presStyleIdx="0" presStyleCnt="4"/>
      <dgm:spPr/>
      <dgm:t>
        <a:bodyPr/>
        <a:lstStyle/>
        <a:p>
          <a:endParaRPr lang="en-US"/>
        </a:p>
      </dgm:t>
    </dgm:pt>
    <dgm:pt modelId="{E49B7CBE-B731-4C12-A7E8-D1C65A5711A4}" type="pres">
      <dgm:prSet presAssocID="{F6D49D88-08DA-4D9A-8ECB-33B94537954A}" presName="node" presStyleLbl="node1" presStyleIdx="1" presStyleCnt="5" custScaleX="241641">
        <dgm:presLayoutVars>
          <dgm:bulletEnabled val="1"/>
        </dgm:presLayoutVars>
      </dgm:prSet>
      <dgm:spPr/>
      <dgm:t>
        <a:bodyPr/>
        <a:lstStyle/>
        <a:p>
          <a:endParaRPr lang="en-US"/>
        </a:p>
      </dgm:t>
    </dgm:pt>
    <dgm:pt modelId="{B75F322A-9184-4726-AE58-313427B76E38}" type="pres">
      <dgm:prSet presAssocID="{3EE78E8C-8C62-4A01-8379-91F5626993B1}" presName="sibTrans" presStyleLbl="sibTrans2D1" presStyleIdx="1" presStyleCnt="4"/>
      <dgm:spPr/>
      <dgm:t>
        <a:bodyPr/>
        <a:lstStyle/>
        <a:p>
          <a:endParaRPr lang="en-US"/>
        </a:p>
      </dgm:t>
    </dgm:pt>
    <dgm:pt modelId="{B0E5DCD1-49BF-456D-99ED-2DD2D2CB79F2}" type="pres">
      <dgm:prSet presAssocID="{3EE78E8C-8C62-4A01-8379-91F5626993B1}" presName="connectorText" presStyleLbl="sibTrans2D1" presStyleIdx="1" presStyleCnt="4"/>
      <dgm:spPr/>
      <dgm:t>
        <a:bodyPr/>
        <a:lstStyle/>
        <a:p>
          <a:endParaRPr lang="en-US"/>
        </a:p>
      </dgm:t>
    </dgm:pt>
    <dgm:pt modelId="{A3ECD57D-5A83-4664-9DE7-9B0156AEE4DA}" type="pres">
      <dgm:prSet presAssocID="{58A6C61E-3DA6-4E56-88A4-D31821773CA0}" presName="node" presStyleLbl="node1" presStyleIdx="2" presStyleCnt="5" custScaleX="241641">
        <dgm:presLayoutVars>
          <dgm:bulletEnabled val="1"/>
        </dgm:presLayoutVars>
      </dgm:prSet>
      <dgm:spPr/>
      <dgm:t>
        <a:bodyPr/>
        <a:lstStyle/>
        <a:p>
          <a:endParaRPr lang="en-US"/>
        </a:p>
      </dgm:t>
    </dgm:pt>
    <dgm:pt modelId="{2B130203-943D-4627-8A25-2314926FC32C}" type="pres">
      <dgm:prSet presAssocID="{33CF8D73-4588-440C-940A-EE9314840235}" presName="sibTrans" presStyleLbl="sibTrans2D1" presStyleIdx="2" presStyleCnt="4"/>
      <dgm:spPr/>
      <dgm:t>
        <a:bodyPr/>
        <a:lstStyle/>
        <a:p>
          <a:endParaRPr lang="en-US"/>
        </a:p>
      </dgm:t>
    </dgm:pt>
    <dgm:pt modelId="{85221C18-A8E9-492F-BD98-DA03AB5E7C52}" type="pres">
      <dgm:prSet presAssocID="{33CF8D73-4588-440C-940A-EE9314840235}" presName="connectorText" presStyleLbl="sibTrans2D1" presStyleIdx="2" presStyleCnt="4"/>
      <dgm:spPr/>
      <dgm:t>
        <a:bodyPr/>
        <a:lstStyle/>
        <a:p>
          <a:endParaRPr lang="en-US"/>
        </a:p>
      </dgm:t>
    </dgm:pt>
    <dgm:pt modelId="{982CB52F-7286-4180-BDF1-C925CA486D6B}" type="pres">
      <dgm:prSet presAssocID="{CBECBEEF-9AA7-4F53-BE9B-6E2C04314B34}" presName="node" presStyleLbl="node1" presStyleIdx="3" presStyleCnt="5" custScaleX="241641">
        <dgm:presLayoutVars>
          <dgm:bulletEnabled val="1"/>
        </dgm:presLayoutVars>
      </dgm:prSet>
      <dgm:spPr/>
      <dgm:t>
        <a:bodyPr/>
        <a:lstStyle/>
        <a:p>
          <a:endParaRPr lang="en-US"/>
        </a:p>
      </dgm:t>
    </dgm:pt>
    <dgm:pt modelId="{4E1F2039-AD2D-418A-B765-8F627BC8D872}" type="pres">
      <dgm:prSet presAssocID="{F6083C5E-5564-4683-8105-8F781CF80223}" presName="sibTrans" presStyleLbl="sibTrans2D1" presStyleIdx="3" presStyleCnt="4"/>
      <dgm:spPr/>
      <dgm:t>
        <a:bodyPr/>
        <a:lstStyle/>
        <a:p>
          <a:endParaRPr lang="en-US"/>
        </a:p>
      </dgm:t>
    </dgm:pt>
    <dgm:pt modelId="{C9BC1D0E-E80E-4987-92E7-9C920761CCC0}" type="pres">
      <dgm:prSet presAssocID="{F6083C5E-5564-4683-8105-8F781CF80223}" presName="connectorText" presStyleLbl="sibTrans2D1" presStyleIdx="3" presStyleCnt="4"/>
      <dgm:spPr/>
      <dgm:t>
        <a:bodyPr/>
        <a:lstStyle/>
        <a:p>
          <a:endParaRPr lang="en-US"/>
        </a:p>
      </dgm:t>
    </dgm:pt>
    <dgm:pt modelId="{58B94AD6-0BC3-45E4-86FA-652012799E8C}" type="pres">
      <dgm:prSet presAssocID="{50BDA245-0BD1-40AB-84FE-75828B3FF017}" presName="node" presStyleLbl="node1" presStyleIdx="4" presStyleCnt="5" custScaleX="241641">
        <dgm:presLayoutVars>
          <dgm:bulletEnabled val="1"/>
        </dgm:presLayoutVars>
      </dgm:prSet>
      <dgm:spPr/>
      <dgm:t>
        <a:bodyPr/>
        <a:lstStyle/>
        <a:p>
          <a:endParaRPr lang="en-US"/>
        </a:p>
      </dgm:t>
    </dgm:pt>
  </dgm:ptLst>
  <dgm:cxnLst>
    <dgm:cxn modelId="{967CCD2C-0A1A-4817-A9DD-6305AA24DBBE}" type="presOf" srcId="{3EE78E8C-8C62-4A01-8379-91F5626993B1}" destId="{B0E5DCD1-49BF-456D-99ED-2DD2D2CB79F2}" srcOrd="1" destOrd="0" presId="urn:microsoft.com/office/officeart/2005/8/layout/process2"/>
    <dgm:cxn modelId="{BF4C6070-7353-4AED-9760-24119B4E1E2D}" type="presOf" srcId="{3EE78E8C-8C62-4A01-8379-91F5626993B1}" destId="{B75F322A-9184-4726-AE58-313427B76E38}" srcOrd="0" destOrd="0" presId="urn:microsoft.com/office/officeart/2005/8/layout/process2"/>
    <dgm:cxn modelId="{080DE0C1-53DA-431B-8A3A-E20ABDD77FD5}" srcId="{A85F1FF4-C93A-4C6F-A931-47A2EB9AFCB4}" destId="{50BDA245-0BD1-40AB-84FE-75828B3FF017}" srcOrd="4" destOrd="0" parTransId="{B32B06D1-FAA3-4489-ACB0-C3544373D2C5}" sibTransId="{3091FF68-6550-445A-B87C-27CB62C52975}"/>
    <dgm:cxn modelId="{883A51A0-D5DD-4B93-B46B-82E6A17B44E9}" srcId="{A85F1FF4-C93A-4C6F-A931-47A2EB9AFCB4}" destId="{CBECBEEF-9AA7-4F53-BE9B-6E2C04314B34}" srcOrd="3" destOrd="0" parTransId="{C12DA752-F044-466F-BD59-3C3E1607EA66}" sibTransId="{F6083C5E-5564-4683-8105-8F781CF80223}"/>
    <dgm:cxn modelId="{E78A40CD-E11A-43EE-9C67-17CF63E0AB0E}" type="presOf" srcId="{F572EB27-DB2A-4231-8171-5CAE10171959}" destId="{7A9D4908-4924-4CFB-9B3C-67BC5F4A525F}" srcOrd="1" destOrd="0" presId="urn:microsoft.com/office/officeart/2005/8/layout/process2"/>
    <dgm:cxn modelId="{5A3613F6-618C-4D50-94C8-F0D894117934}" type="presOf" srcId="{50BDA245-0BD1-40AB-84FE-75828B3FF017}" destId="{58B94AD6-0BC3-45E4-86FA-652012799E8C}" srcOrd="0" destOrd="0" presId="urn:microsoft.com/office/officeart/2005/8/layout/process2"/>
    <dgm:cxn modelId="{8B8182A1-48B4-4BC6-9A5A-23F2ADA3D13F}" type="presOf" srcId="{A85F1FF4-C93A-4C6F-A931-47A2EB9AFCB4}" destId="{72C9841D-0CC9-4D50-B05A-EE41A1C14415}" srcOrd="0" destOrd="0" presId="urn:microsoft.com/office/officeart/2005/8/layout/process2"/>
    <dgm:cxn modelId="{A35C1659-E2FA-4B80-92A9-4F4DE0517E4F}" type="presOf" srcId="{33CF8D73-4588-440C-940A-EE9314840235}" destId="{2B130203-943D-4627-8A25-2314926FC32C}" srcOrd="0" destOrd="0" presId="urn:microsoft.com/office/officeart/2005/8/layout/process2"/>
    <dgm:cxn modelId="{755F21A9-4971-4CF2-AAC8-A4DFBA626D0B}" srcId="{A85F1FF4-C93A-4C6F-A931-47A2EB9AFCB4}" destId="{58A6C61E-3DA6-4E56-88A4-D31821773CA0}" srcOrd="2" destOrd="0" parTransId="{296FF5C5-BB72-4EF1-8054-E10DAB1B315E}" sibTransId="{33CF8D73-4588-440C-940A-EE9314840235}"/>
    <dgm:cxn modelId="{42864C12-F7C4-4EDD-96F2-DCFB882CFFA6}" type="presOf" srcId="{F572EB27-DB2A-4231-8171-5CAE10171959}" destId="{7896F14A-D437-4C63-B420-35803DD20A69}" srcOrd="0" destOrd="0" presId="urn:microsoft.com/office/officeart/2005/8/layout/process2"/>
    <dgm:cxn modelId="{2894D087-066B-4A33-BCD2-81EAFF17DF9D}" type="presOf" srcId="{4173E121-3893-4B9F-996C-23B2BD2ED44C}" destId="{03C5D607-EED3-4464-9DDA-1D9F67E267D7}" srcOrd="0" destOrd="0" presId="urn:microsoft.com/office/officeart/2005/8/layout/process2"/>
    <dgm:cxn modelId="{5CC6AD94-1B10-4A73-B9AD-97A97BBEFCC8}" type="presOf" srcId="{CBECBEEF-9AA7-4F53-BE9B-6E2C04314B34}" destId="{982CB52F-7286-4180-BDF1-C925CA486D6B}" srcOrd="0" destOrd="0" presId="urn:microsoft.com/office/officeart/2005/8/layout/process2"/>
    <dgm:cxn modelId="{65F75154-E914-4731-96CE-503EAEE2FE92}" srcId="{A85F1FF4-C93A-4C6F-A931-47A2EB9AFCB4}" destId="{4173E121-3893-4B9F-996C-23B2BD2ED44C}" srcOrd="0" destOrd="0" parTransId="{69B8709A-702F-4440-B105-EE4531062305}" sibTransId="{F572EB27-DB2A-4231-8171-5CAE10171959}"/>
    <dgm:cxn modelId="{62C7C5F7-F8DC-47EF-85FB-B400E84CCCFE}" type="presOf" srcId="{F6083C5E-5564-4683-8105-8F781CF80223}" destId="{4E1F2039-AD2D-418A-B765-8F627BC8D872}" srcOrd="0" destOrd="0" presId="urn:microsoft.com/office/officeart/2005/8/layout/process2"/>
    <dgm:cxn modelId="{A782CB53-1F50-4236-A1B4-BEC5542A826F}" type="presOf" srcId="{F6D49D88-08DA-4D9A-8ECB-33B94537954A}" destId="{E49B7CBE-B731-4C12-A7E8-D1C65A5711A4}" srcOrd="0" destOrd="0" presId="urn:microsoft.com/office/officeart/2005/8/layout/process2"/>
    <dgm:cxn modelId="{5C355578-0216-4EBA-B1A9-576F064F19E3}" srcId="{A85F1FF4-C93A-4C6F-A931-47A2EB9AFCB4}" destId="{F6D49D88-08DA-4D9A-8ECB-33B94537954A}" srcOrd="1" destOrd="0" parTransId="{2A11E99B-99CC-41C3-902B-C02858E7893A}" sibTransId="{3EE78E8C-8C62-4A01-8379-91F5626993B1}"/>
    <dgm:cxn modelId="{D525468B-4918-48FF-8315-6AC7A2D7A738}" type="presOf" srcId="{58A6C61E-3DA6-4E56-88A4-D31821773CA0}" destId="{A3ECD57D-5A83-4664-9DE7-9B0156AEE4DA}" srcOrd="0" destOrd="0" presId="urn:microsoft.com/office/officeart/2005/8/layout/process2"/>
    <dgm:cxn modelId="{F0E82D60-F117-4C9A-A0F0-F0981E6C0605}" type="presOf" srcId="{33CF8D73-4588-440C-940A-EE9314840235}" destId="{85221C18-A8E9-492F-BD98-DA03AB5E7C52}" srcOrd="1" destOrd="0" presId="urn:microsoft.com/office/officeart/2005/8/layout/process2"/>
    <dgm:cxn modelId="{95FE56FE-D9A9-459D-A67C-EADE1464F735}" type="presOf" srcId="{F6083C5E-5564-4683-8105-8F781CF80223}" destId="{C9BC1D0E-E80E-4987-92E7-9C920761CCC0}" srcOrd="1" destOrd="0" presId="urn:microsoft.com/office/officeart/2005/8/layout/process2"/>
    <dgm:cxn modelId="{FFA08D2A-4318-40F7-B9C4-04CA04173F7D}" type="presParOf" srcId="{72C9841D-0CC9-4D50-B05A-EE41A1C14415}" destId="{03C5D607-EED3-4464-9DDA-1D9F67E267D7}" srcOrd="0" destOrd="0" presId="urn:microsoft.com/office/officeart/2005/8/layout/process2"/>
    <dgm:cxn modelId="{40C183CA-3C26-42DC-B363-F467BE63A6B6}" type="presParOf" srcId="{72C9841D-0CC9-4D50-B05A-EE41A1C14415}" destId="{7896F14A-D437-4C63-B420-35803DD20A69}" srcOrd="1" destOrd="0" presId="urn:microsoft.com/office/officeart/2005/8/layout/process2"/>
    <dgm:cxn modelId="{0586408C-A1A1-4A82-890D-80D7A9331298}" type="presParOf" srcId="{7896F14A-D437-4C63-B420-35803DD20A69}" destId="{7A9D4908-4924-4CFB-9B3C-67BC5F4A525F}" srcOrd="0" destOrd="0" presId="urn:microsoft.com/office/officeart/2005/8/layout/process2"/>
    <dgm:cxn modelId="{E1AF8D6B-B94F-4793-A570-6FA8BBE5BB64}" type="presParOf" srcId="{72C9841D-0CC9-4D50-B05A-EE41A1C14415}" destId="{E49B7CBE-B731-4C12-A7E8-D1C65A5711A4}" srcOrd="2" destOrd="0" presId="urn:microsoft.com/office/officeart/2005/8/layout/process2"/>
    <dgm:cxn modelId="{5FC7129C-917F-46E8-904D-3603106CD9E1}" type="presParOf" srcId="{72C9841D-0CC9-4D50-B05A-EE41A1C14415}" destId="{B75F322A-9184-4726-AE58-313427B76E38}" srcOrd="3" destOrd="0" presId="urn:microsoft.com/office/officeart/2005/8/layout/process2"/>
    <dgm:cxn modelId="{1E9C92CE-C9D6-4725-A4BC-DAFE43BD435F}" type="presParOf" srcId="{B75F322A-9184-4726-AE58-313427B76E38}" destId="{B0E5DCD1-49BF-456D-99ED-2DD2D2CB79F2}" srcOrd="0" destOrd="0" presId="urn:microsoft.com/office/officeart/2005/8/layout/process2"/>
    <dgm:cxn modelId="{8D8A7C26-8AF7-47E5-BAC6-8DD2972315A1}" type="presParOf" srcId="{72C9841D-0CC9-4D50-B05A-EE41A1C14415}" destId="{A3ECD57D-5A83-4664-9DE7-9B0156AEE4DA}" srcOrd="4" destOrd="0" presId="urn:microsoft.com/office/officeart/2005/8/layout/process2"/>
    <dgm:cxn modelId="{003D3FBD-E059-4807-A364-944963217BF2}" type="presParOf" srcId="{72C9841D-0CC9-4D50-B05A-EE41A1C14415}" destId="{2B130203-943D-4627-8A25-2314926FC32C}" srcOrd="5" destOrd="0" presId="urn:microsoft.com/office/officeart/2005/8/layout/process2"/>
    <dgm:cxn modelId="{E7809F7E-8F73-4792-9579-C0B3098B8279}" type="presParOf" srcId="{2B130203-943D-4627-8A25-2314926FC32C}" destId="{85221C18-A8E9-492F-BD98-DA03AB5E7C52}" srcOrd="0" destOrd="0" presId="urn:microsoft.com/office/officeart/2005/8/layout/process2"/>
    <dgm:cxn modelId="{6ADFE260-088B-497F-867D-6715A668F848}" type="presParOf" srcId="{72C9841D-0CC9-4D50-B05A-EE41A1C14415}" destId="{982CB52F-7286-4180-BDF1-C925CA486D6B}" srcOrd="6" destOrd="0" presId="urn:microsoft.com/office/officeart/2005/8/layout/process2"/>
    <dgm:cxn modelId="{F67417AF-260A-44B5-9A55-AE350303EC75}" type="presParOf" srcId="{72C9841D-0CC9-4D50-B05A-EE41A1C14415}" destId="{4E1F2039-AD2D-418A-B765-8F627BC8D872}" srcOrd="7" destOrd="0" presId="urn:microsoft.com/office/officeart/2005/8/layout/process2"/>
    <dgm:cxn modelId="{08E8BDD6-8F6B-4ADA-A224-682BD586146B}" type="presParOf" srcId="{4E1F2039-AD2D-418A-B765-8F627BC8D872}" destId="{C9BC1D0E-E80E-4987-92E7-9C920761CCC0}" srcOrd="0" destOrd="0" presId="urn:microsoft.com/office/officeart/2005/8/layout/process2"/>
    <dgm:cxn modelId="{A5097FEA-B9D5-4ACE-B312-DAB9EEBC1BE2}" type="presParOf" srcId="{72C9841D-0CC9-4D50-B05A-EE41A1C14415}" destId="{58B94AD6-0BC3-45E4-86FA-652012799E8C}" srcOrd="8"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85F1FF4-C93A-4C6F-A931-47A2EB9AFCB4}" type="doc">
      <dgm:prSet loTypeId="urn:microsoft.com/office/officeart/2005/8/layout/process2" loCatId="process" qsTypeId="urn:microsoft.com/office/officeart/2005/8/quickstyle/simple1" qsCatId="simple" csTypeId="urn:microsoft.com/office/officeart/2005/8/colors/accent1_2" csCatId="accent1" phldr="1"/>
      <dgm:spPr/>
    </dgm:pt>
    <dgm:pt modelId="{F6D49D88-08DA-4D9A-8ECB-33B94537954A}">
      <dgm:prSet phldrT="[Text]" custT="1"/>
      <dgm:spPr>
        <a:solidFill>
          <a:schemeClr val="accent1">
            <a:lumMod val="20000"/>
            <a:lumOff val="80000"/>
          </a:schemeClr>
        </a:solidFill>
      </dgm:spPr>
      <dgm:t>
        <a:bodyPr/>
        <a:lstStyle/>
        <a:p>
          <a:r>
            <a:rPr lang="en-US" sz="2800" dirty="0" smtClean="0"/>
            <a:t>Detect the Remote Target</a:t>
          </a:r>
          <a:endParaRPr lang="en-US" sz="2800" dirty="0"/>
        </a:p>
      </dgm:t>
    </dgm:pt>
    <dgm:pt modelId="{2A11E99B-99CC-41C3-902B-C02858E7893A}" type="parTrans" cxnId="{5C355578-0216-4EBA-B1A9-576F064F19E3}">
      <dgm:prSet/>
      <dgm:spPr/>
      <dgm:t>
        <a:bodyPr/>
        <a:lstStyle/>
        <a:p>
          <a:endParaRPr lang="en-US"/>
        </a:p>
      </dgm:t>
    </dgm:pt>
    <dgm:pt modelId="{3EE78E8C-8C62-4A01-8379-91F5626993B1}" type="sibTrans" cxnId="{5C355578-0216-4EBA-B1A9-576F064F19E3}">
      <dgm:prSet/>
      <dgm:spPr/>
      <dgm:t>
        <a:bodyPr/>
        <a:lstStyle/>
        <a:p>
          <a:endParaRPr lang="en-US" dirty="0"/>
        </a:p>
      </dgm:t>
    </dgm:pt>
    <dgm:pt modelId="{CBECBEEF-9AA7-4F53-BE9B-6E2C04314B34}">
      <dgm:prSet phldrT="[Text]" custT="1"/>
      <dgm:spPr>
        <a:solidFill>
          <a:schemeClr val="accent1">
            <a:lumMod val="20000"/>
            <a:lumOff val="80000"/>
          </a:schemeClr>
        </a:solidFill>
      </dgm:spPr>
      <dgm:t>
        <a:bodyPr/>
        <a:lstStyle/>
        <a:p>
          <a:r>
            <a:rPr lang="en-US" sz="2800" dirty="0" smtClean="0"/>
            <a:t>View Devices and Interfaces</a:t>
          </a:r>
          <a:endParaRPr lang="en-US" sz="2800" dirty="0"/>
        </a:p>
      </dgm:t>
    </dgm:pt>
    <dgm:pt modelId="{C12DA752-F044-466F-BD59-3C3E1607EA66}" type="parTrans" cxnId="{883A51A0-D5DD-4B93-B46B-82E6A17B44E9}">
      <dgm:prSet/>
      <dgm:spPr/>
      <dgm:t>
        <a:bodyPr/>
        <a:lstStyle/>
        <a:p>
          <a:endParaRPr lang="en-US"/>
        </a:p>
      </dgm:t>
    </dgm:pt>
    <dgm:pt modelId="{F6083C5E-5564-4683-8105-8F781CF80223}" type="sibTrans" cxnId="{883A51A0-D5DD-4B93-B46B-82E6A17B44E9}">
      <dgm:prSet/>
      <dgm:spPr/>
      <dgm:t>
        <a:bodyPr/>
        <a:lstStyle/>
        <a:p>
          <a:endParaRPr lang="en-US" dirty="0"/>
        </a:p>
      </dgm:t>
    </dgm:pt>
    <dgm:pt modelId="{50BDA245-0BD1-40AB-84FE-75828B3FF017}">
      <dgm:prSet phldrT="[Text]" custT="1"/>
      <dgm:spPr>
        <a:solidFill>
          <a:schemeClr val="accent1"/>
        </a:solidFill>
      </dgm:spPr>
      <dgm:t>
        <a:bodyPr/>
        <a:lstStyle/>
        <a:p>
          <a:r>
            <a:rPr lang="en-US" sz="2800" dirty="0" smtClean="0"/>
            <a:t>Add/Remove Software </a:t>
          </a:r>
          <a:endParaRPr lang="en-US" sz="2800" dirty="0"/>
        </a:p>
      </dgm:t>
    </dgm:pt>
    <dgm:pt modelId="{B32B06D1-FAA3-4489-ACB0-C3544373D2C5}" type="parTrans" cxnId="{080DE0C1-53DA-431B-8A3A-E20ABDD77FD5}">
      <dgm:prSet/>
      <dgm:spPr/>
      <dgm:t>
        <a:bodyPr/>
        <a:lstStyle/>
        <a:p>
          <a:endParaRPr lang="en-US"/>
        </a:p>
      </dgm:t>
    </dgm:pt>
    <dgm:pt modelId="{3091FF68-6550-445A-B87C-27CB62C52975}" type="sibTrans" cxnId="{080DE0C1-53DA-431B-8A3A-E20ABDD77FD5}">
      <dgm:prSet/>
      <dgm:spPr/>
      <dgm:t>
        <a:bodyPr/>
        <a:lstStyle/>
        <a:p>
          <a:endParaRPr lang="en-US"/>
        </a:p>
      </dgm:t>
    </dgm:pt>
    <dgm:pt modelId="{58A6C61E-3DA6-4E56-88A4-D31821773CA0}">
      <dgm:prSet phldrT="[Text]" custT="1"/>
      <dgm:spPr>
        <a:solidFill>
          <a:schemeClr val="accent1">
            <a:lumMod val="20000"/>
            <a:lumOff val="80000"/>
          </a:schemeClr>
        </a:solidFill>
      </dgm:spPr>
      <dgm:t>
        <a:bodyPr/>
        <a:lstStyle/>
        <a:p>
          <a:r>
            <a:rPr lang="en-US" sz="2800" dirty="0" smtClean="0"/>
            <a:t>Configure Target Network Settings</a:t>
          </a:r>
          <a:endParaRPr lang="en-US" sz="2800" dirty="0"/>
        </a:p>
      </dgm:t>
    </dgm:pt>
    <dgm:pt modelId="{296FF5C5-BB72-4EF1-8054-E10DAB1B315E}" type="parTrans" cxnId="{755F21A9-4971-4CF2-AAC8-A4DFBA626D0B}">
      <dgm:prSet/>
      <dgm:spPr/>
      <dgm:t>
        <a:bodyPr/>
        <a:lstStyle/>
        <a:p>
          <a:endParaRPr lang="en-US"/>
        </a:p>
      </dgm:t>
    </dgm:pt>
    <dgm:pt modelId="{33CF8D73-4588-440C-940A-EE9314840235}" type="sibTrans" cxnId="{755F21A9-4971-4CF2-AAC8-A4DFBA626D0B}">
      <dgm:prSet/>
      <dgm:spPr/>
      <dgm:t>
        <a:bodyPr/>
        <a:lstStyle/>
        <a:p>
          <a:endParaRPr lang="en-US" dirty="0"/>
        </a:p>
      </dgm:t>
    </dgm:pt>
    <dgm:pt modelId="{4173E121-3893-4B9F-996C-23B2BD2ED44C}">
      <dgm:prSet phldrT="[Text]" custT="1"/>
      <dgm:spPr>
        <a:solidFill>
          <a:schemeClr val="accent1">
            <a:lumMod val="20000"/>
            <a:lumOff val="80000"/>
          </a:schemeClr>
        </a:solidFill>
      </dgm:spPr>
      <dgm:t>
        <a:bodyPr/>
        <a:lstStyle/>
        <a:p>
          <a:r>
            <a:rPr lang="en-US" sz="2800" dirty="0" smtClean="0"/>
            <a:t>Select Host-Target Network Setup</a:t>
          </a:r>
          <a:endParaRPr lang="en-US" sz="2800" dirty="0"/>
        </a:p>
      </dgm:t>
    </dgm:pt>
    <dgm:pt modelId="{69B8709A-702F-4440-B105-EE4531062305}" type="parTrans" cxnId="{65F75154-E914-4731-96CE-503EAEE2FE92}">
      <dgm:prSet/>
      <dgm:spPr/>
      <dgm:t>
        <a:bodyPr/>
        <a:lstStyle/>
        <a:p>
          <a:endParaRPr lang="en-US"/>
        </a:p>
      </dgm:t>
    </dgm:pt>
    <dgm:pt modelId="{F572EB27-DB2A-4231-8171-5CAE10171959}" type="sibTrans" cxnId="{65F75154-E914-4731-96CE-503EAEE2FE92}">
      <dgm:prSet/>
      <dgm:spPr/>
      <dgm:t>
        <a:bodyPr/>
        <a:lstStyle/>
        <a:p>
          <a:endParaRPr lang="en-US" dirty="0"/>
        </a:p>
      </dgm:t>
    </dgm:pt>
    <dgm:pt modelId="{72C9841D-0CC9-4D50-B05A-EE41A1C14415}" type="pres">
      <dgm:prSet presAssocID="{A85F1FF4-C93A-4C6F-A931-47A2EB9AFCB4}" presName="linearFlow" presStyleCnt="0">
        <dgm:presLayoutVars>
          <dgm:resizeHandles val="exact"/>
        </dgm:presLayoutVars>
      </dgm:prSet>
      <dgm:spPr/>
    </dgm:pt>
    <dgm:pt modelId="{03C5D607-EED3-4464-9DDA-1D9F67E267D7}" type="pres">
      <dgm:prSet presAssocID="{4173E121-3893-4B9F-996C-23B2BD2ED44C}" presName="node" presStyleLbl="node1" presStyleIdx="0" presStyleCnt="5" custScaleX="241641">
        <dgm:presLayoutVars>
          <dgm:bulletEnabled val="1"/>
        </dgm:presLayoutVars>
      </dgm:prSet>
      <dgm:spPr/>
      <dgm:t>
        <a:bodyPr/>
        <a:lstStyle/>
        <a:p>
          <a:endParaRPr lang="en-US"/>
        </a:p>
      </dgm:t>
    </dgm:pt>
    <dgm:pt modelId="{7896F14A-D437-4C63-B420-35803DD20A69}" type="pres">
      <dgm:prSet presAssocID="{F572EB27-DB2A-4231-8171-5CAE10171959}" presName="sibTrans" presStyleLbl="sibTrans2D1" presStyleIdx="0" presStyleCnt="4"/>
      <dgm:spPr/>
      <dgm:t>
        <a:bodyPr/>
        <a:lstStyle/>
        <a:p>
          <a:endParaRPr lang="en-US"/>
        </a:p>
      </dgm:t>
    </dgm:pt>
    <dgm:pt modelId="{7A9D4908-4924-4CFB-9B3C-67BC5F4A525F}" type="pres">
      <dgm:prSet presAssocID="{F572EB27-DB2A-4231-8171-5CAE10171959}" presName="connectorText" presStyleLbl="sibTrans2D1" presStyleIdx="0" presStyleCnt="4"/>
      <dgm:spPr/>
      <dgm:t>
        <a:bodyPr/>
        <a:lstStyle/>
        <a:p>
          <a:endParaRPr lang="en-US"/>
        </a:p>
      </dgm:t>
    </dgm:pt>
    <dgm:pt modelId="{E49B7CBE-B731-4C12-A7E8-D1C65A5711A4}" type="pres">
      <dgm:prSet presAssocID="{F6D49D88-08DA-4D9A-8ECB-33B94537954A}" presName="node" presStyleLbl="node1" presStyleIdx="1" presStyleCnt="5" custScaleX="241641">
        <dgm:presLayoutVars>
          <dgm:bulletEnabled val="1"/>
        </dgm:presLayoutVars>
      </dgm:prSet>
      <dgm:spPr/>
      <dgm:t>
        <a:bodyPr/>
        <a:lstStyle/>
        <a:p>
          <a:endParaRPr lang="en-US"/>
        </a:p>
      </dgm:t>
    </dgm:pt>
    <dgm:pt modelId="{B75F322A-9184-4726-AE58-313427B76E38}" type="pres">
      <dgm:prSet presAssocID="{3EE78E8C-8C62-4A01-8379-91F5626993B1}" presName="sibTrans" presStyleLbl="sibTrans2D1" presStyleIdx="1" presStyleCnt="4"/>
      <dgm:spPr/>
      <dgm:t>
        <a:bodyPr/>
        <a:lstStyle/>
        <a:p>
          <a:endParaRPr lang="en-US"/>
        </a:p>
      </dgm:t>
    </dgm:pt>
    <dgm:pt modelId="{B0E5DCD1-49BF-456D-99ED-2DD2D2CB79F2}" type="pres">
      <dgm:prSet presAssocID="{3EE78E8C-8C62-4A01-8379-91F5626993B1}" presName="connectorText" presStyleLbl="sibTrans2D1" presStyleIdx="1" presStyleCnt="4"/>
      <dgm:spPr/>
      <dgm:t>
        <a:bodyPr/>
        <a:lstStyle/>
        <a:p>
          <a:endParaRPr lang="en-US"/>
        </a:p>
      </dgm:t>
    </dgm:pt>
    <dgm:pt modelId="{A3ECD57D-5A83-4664-9DE7-9B0156AEE4DA}" type="pres">
      <dgm:prSet presAssocID="{58A6C61E-3DA6-4E56-88A4-D31821773CA0}" presName="node" presStyleLbl="node1" presStyleIdx="2" presStyleCnt="5" custScaleX="241641">
        <dgm:presLayoutVars>
          <dgm:bulletEnabled val="1"/>
        </dgm:presLayoutVars>
      </dgm:prSet>
      <dgm:spPr/>
      <dgm:t>
        <a:bodyPr/>
        <a:lstStyle/>
        <a:p>
          <a:endParaRPr lang="en-US"/>
        </a:p>
      </dgm:t>
    </dgm:pt>
    <dgm:pt modelId="{2B130203-943D-4627-8A25-2314926FC32C}" type="pres">
      <dgm:prSet presAssocID="{33CF8D73-4588-440C-940A-EE9314840235}" presName="sibTrans" presStyleLbl="sibTrans2D1" presStyleIdx="2" presStyleCnt="4"/>
      <dgm:spPr/>
      <dgm:t>
        <a:bodyPr/>
        <a:lstStyle/>
        <a:p>
          <a:endParaRPr lang="en-US"/>
        </a:p>
      </dgm:t>
    </dgm:pt>
    <dgm:pt modelId="{85221C18-A8E9-492F-BD98-DA03AB5E7C52}" type="pres">
      <dgm:prSet presAssocID="{33CF8D73-4588-440C-940A-EE9314840235}" presName="connectorText" presStyleLbl="sibTrans2D1" presStyleIdx="2" presStyleCnt="4"/>
      <dgm:spPr/>
      <dgm:t>
        <a:bodyPr/>
        <a:lstStyle/>
        <a:p>
          <a:endParaRPr lang="en-US"/>
        </a:p>
      </dgm:t>
    </dgm:pt>
    <dgm:pt modelId="{982CB52F-7286-4180-BDF1-C925CA486D6B}" type="pres">
      <dgm:prSet presAssocID="{CBECBEEF-9AA7-4F53-BE9B-6E2C04314B34}" presName="node" presStyleLbl="node1" presStyleIdx="3" presStyleCnt="5" custScaleX="241641">
        <dgm:presLayoutVars>
          <dgm:bulletEnabled val="1"/>
        </dgm:presLayoutVars>
      </dgm:prSet>
      <dgm:spPr/>
      <dgm:t>
        <a:bodyPr/>
        <a:lstStyle/>
        <a:p>
          <a:endParaRPr lang="en-US"/>
        </a:p>
      </dgm:t>
    </dgm:pt>
    <dgm:pt modelId="{4E1F2039-AD2D-418A-B765-8F627BC8D872}" type="pres">
      <dgm:prSet presAssocID="{F6083C5E-5564-4683-8105-8F781CF80223}" presName="sibTrans" presStyleLbl="sibTrans2D1" presStyleIdx="3" presStyleCnt="4"/>
      <dgm:spPr/>
      <dgm:t>
        <a:bodyPr/>
        <a:lstStyle/>
        <a:p>
          <a:endParaRPr lang="en-US"/>
        </a:p>
      </dgm:t>
    </dgm:pt>
    <dgm:pt modelId="{C9BC1D0E-E80E-4987-92E7-9C920761CCC0}" type="pres">
      <dgm:prSet presAssocID="{F6083C5E-5564-4683-8105-8F781CF80223}" presName="connectorText" presStyleLbl="sibTrans2D1" presStyleIdx="3" presStyleCnt="4"/>
      <dgm:spPr/>
      <dgm:t>
        <a:bodyPr/>
        <a:lstStyle/>
        <a:p>
          <a:endParaRPr lang="en-US"/>
        </a:p>
      </dgm:t>
    </dgm:pt>
    <dgm:pt modelId="{58B94AD6-0BC3-45E4-86FA-652012799E8C}" type="pres">
      <dgm:prSet presAssocID="{50BDA245-0BD1-40AB-84FE-75828B3FF017}" presName="node" presStyleLbl="node1" presStyleIdx="4" presStyleCnt="5" custScaleX="241641">
        <dgm:presLayoutVars>
          <dgm:bulletEnabled val="1"/>
        </dgm:presLayoutVars>
      </dgm:prSet>
      <dgm:spPr/>
      <dgm:t>
        <a:bodyPr/>
        <a:lstStyle/>
        <a:p>
          <a:endParaRPr lang="en-US"/>
        </a:p>
      </dgm:t>
    </dgm:pt>
  </dgm:ptLst>
  <dgm:cxnLst>
    <dgm:cxn modelId="{F8782917-077F-49E4-8829-73DDA53834F5}" type="presOf" srcId="{50BDA245-0BD1-40AB-84FE-75828B3FF017}" destId="{58B94AD6-0BC3-45E4-86FA-652012799E8C}" srcOrd="0" destOrd="0" presId="urn:microsoft.com/office/officeart/2005/8/layout/process2"/>
    <dgm:cxn modelId="{080DE0C1-53DA-431B-8A3A-E20ABDD77FD5}" srcId="{A85F1FF4-C93A-4C6F-A931-47A2EB9AFCB4}" destId="{50BDA245-0BD1-40AB-84FE-75828B3FF017}" srcOrd="4" destOrd="0" parTransId="{B32B06D1-FAA3-4489-ACB0-C3544373D2C5}" sibTransId="{3091FF68-6550-445A-B87C-27CB62C52975}"/>
    <dgm:cxn modelId="{D81084E9-B0E0-48A5-9343-6259A1988F89}" type="presOf" srcId="{3EE78E8C-8C62-4A01-8379-91F5626993B1}" destId="{B0E5DCD1-49BF-456D-99ED-2DD2D2CB79F2}" srcOrd="1" destOrd="0" presId="urn:microsoft.com/office/officeart/2005/8/layout/process2"/>
    <dgm:cxn modelId="{883A51A0-D5DD-4B93-B46B-82E6A17B44E9}" srcId="{A85F1FF4-C93A-4C6F-A931-47A2EB9AFCB4}" destId="{CBECBEEF-9AA7-4F53-BE9B-6E2C04314B34}" srcOrd="3" destOrd="0" parTransId="{C12DA752-F044-466F-BD59-3C3E1607EA66}" sibTransId="{F6083C5E-5564-4683-8105-8F781CF80223}"/>
    <dgm:cxn modelId="{1EAA5C68-95CA-4425-A2FF-7F82D3D23784}" type="presOf" srcId="{F572EB27-DB2A-4231-8171-5CAE10171959}" destId="{7A9D4908-4924-4CFB-9B3C-67BC5F4A525F}" srcOrd="1" destOrd="0" presId="urn:microsoft.com/office/officeart/2005/8/layout/process2"/>
    <dgm:cxn modelId="{C28DEEC1-8C2F-4A56-91B6-7A1E5C1637DD}" type="presOf" srcId="{F6083C5E-5564-4683-8105-8F781CF80223}" destId="{4E1F2039-AD2D-418A-B765-8F627BC8D872}" srcOrd="0" destOrd="0" presId="urn:microsoft.com/office/officeart/2005/8/layout/process2"/>
    <dgm:cxn modelId="{16A19735-E712-4F7B-A558-2A3AA6003905}" type="presOf" srcId="{F6D49D88-08DA-4D9A-8ECB-33B94537954A}" destId="{E49B7CBE-B731-4C12-A7E8-D1C65A5711A4}" srcOrd="0" destOrd="0" presId="urn:microsoft.com/office/officeart/2005/8/layout/process2"/>
    <dgm:cxn modelId="{20FBE3B6-1ABD-40CD-8251-370016EE2D9C}" type="presOf" srcId="{33CF8D73-4588-440C-940A-EE9314840235}" destId="{2B130203-943D-4627-8A25-2314926FC32C}" srcOrd="0" destOrd="0" presId="urn:microsoft.com/office/officeart/2005/8/layout/process2"/>
    <dgm:cxn modelId="{E7431455-80A0-4A12-A3CA-EB7422B1231F}" type="presOf" srcId="{58A6C61E-3DA6-4E56-88A4-D31821773CA0}" destId="{A3ECD57D-5A83-4664-9DE7-9B0156AEE4DA}" srcOrd="0" destOrd="0" presId="urn:microsoft.com/office/officeart/2005/8/layout/process2"/>
    <dgm:cxn modelId="{755F21A9-4971-4CF2-AAC8-A4DFBA626D0B}" srcId="{A85F1FF4-C93A-4C6F-A931-47A2EB9AFCB4}" destId="{58A6C61E-3DA6-4E56-88A4-D31821773CA0}" srcOrd="2" destOrd="0" parTransId="{296FF5C5-BB72-4EF1-8054-E10DAB1B315E}" sibTransId="{33CF8D73-4588-440C-940A-EE9314840235}"/>
    <dgm:cxn modelId="{2DC63BE9-D632-4689-BBA5-60B786D74C9C}" type="presOf" srcId="{F6083C5E-5564-4683-8105-8F781CF80223}" destId="{C9BC1D0E-E80E-4987-92E7-9C920761CCC0}" srcOrd="1" destOrd="0" presId="urn:microsoft.com/office/officeart/2005/8/layout/process2"/>
    <dgm:cxn modelId="{28983587-3C3D-41CC-AA52-C568DE7C35DF}" type="presOf" srcId="{3EE78E8C-8C62-4A01-8379-91F5626993B1}" destId="{B75F322A-9184-4726-AE58-313427B76E38}" srcOrd="0" destOrd="0" presId="urn:microsoft.com/office/officeart/2005/8/layout/process2"/>
    <dgm:cxn modelId="{10312171-164D-4B42-9A8C-84713012A243}" type="presOf" srcId="{4173E121-3893-4B9F-996C-23B2BD2ED44C}" destId="{03C5D607-EED3-4464-9DDA-1D9F67E267D7}" srcOrd="0" destOrd="0" presId="urn:microsoft.com/office/officeart/2005/8/layout/process2"/>
    <dgm:cxn modelId="{65F75154-E914-4731-96CE-503EAEE2FE92}" srcId="{A85F1FF4-C93A-4C6F-A931-47A2EB9AFCB4}" destId="{4173E121-3893-4B9F-996C-23B2BD2ED44C}" srcOrd="0" destOrd="0" parTransId="{69B8709A-702F-4440-B105-EE4531062305}" sibTransId="{F572EB27-DB2A-4231-8171-5CAE10171959}"/>
    <dgm:cxn modelId="{9CD4F245-3B8B-4D69-8ED0-46F658FF05D1}" type="presOf" srcId="{CBECBEEF-9AA7-4F53-BE9B-6E2C04314B34}" destId="{982CB52F-7286-4180-BDF1-C925CA486D6B}" srcOrd="0" destOrd="0" presId="urn:microsoft.com/office/officeart/2005/8/layout/process2"/>
    <dgm:cxn modelId="{5C355578-0216-4EBA-B1A9-576F064F19E3}" srcId="{A85F1FF4-C93A-4C6F-A931-47A2EB9AFCB4}" destId="{F6D49D88-08DA-4D9A-8ECB-33B94537954A}" srcOrd="1" destOrd="0" parTransId="{2A11E99B-99CC-41C3-902B-C02858E7893A}" sibTransId="{3EE78E8C-8C62-4A01-8379-91F5626993B1}"/>
    <dgm:cxn modelId="{247457E8-233F-49B5-B0FE-46A6A471516F}" type="presOf" srcId="{33CF8D73-4588-440C-940A-EE9314840235}" destId="{85221C18-A8E9-492F-BD98-DA03AB5E7C52}" srcOrd="1" destOrd="0" presId="urn:microsoft.com/office/officeart/2005/8/layout/process2"/>
    <dgm:cxn modelId="{25DE8B7E-A4A6-4929-B7EE-9A1D6BE51D77}" type="presOf" srcId="{F572EB27-DB2A-4231-8171-5CAE10171959}" destId="{7896F14A-D437-4C63-B420-35803DD20A69}" srcOrd="0" destOrd="0" presId="urn:microsoft.com/office/officeart/2005/8/layout/process2"/>
    <dgm:cxn modelId="{16711E62-DE47-4630-A4E0-68E4D8E0D6BC}" type="presOf" srcId="{A85F1FF4-C93A-4C6F-A931-47A2EB9AFCB4}" destId="{72C9841D-0CC9-4D50-B05A-EE41A1C14415}" srcOrd="0" destOrd="0" presId="urn:microsoft.com/office/officeart/2005/8/layout/process2"/>
    <dgm:cxn modelId="{451534EE-7E55-475F-BED7-BA47DFB81422}" type="presParOf" srcId="{72C9841D-0CC9-4D50-B05A-EE41A1C14415}" destId="{03C5D607-EED3-4464-9DDA-1D9F67E267D7}" srcOrd="0" destOrd="0" presId="urn:microsoft.com/office/officeart/2005/8/layout/process2"/>
    <dgm:cxn modelId="{D99DD9A3-A840-40B3-9F9C-34BA6CD967E8}" type="presParOf" srcId="{72C9841D-0CC9-4D50-B05A-EE41A1C14415}" destId="{7896F14A-D437-4C63-B420-35803DD20A69}" srcOrd="1" destOrd="0" presId="urn:microsoft.com/office/officeart/2005/8/layout/process2"/>
    <dgm:cxn modelId="{9A9F1CA7-B179-4B6B-A123-1F7026FA90D6}" type="presParOf" srcId="{7896F14A-D437-4C63-B420-35803DD20A69}" destId="{7A9D4908-4924-4CFB-9B3C-67BC5F4A525F}" srcOrd="0" destOrd="0" presId="urn:microsoft.com/office/officeart/2005/8/layout/process2"/>
    <dgm:cxn modelId="{CFF2A29C-903F-42BE-88D4-72EF38815C34}" type="presParOf" srcId="{72C9841D-0CC9-4D50-B05A-EE41A1C14415}" destId="{E49B7CBE-B731-4C12-A7E8-D1C65A5711A4}" srcOrd="2" destOrd="0" presId="urn:microsoft.com/office/officeart/2005/8/layout/process2"/>
    <dgm:cxn modelId="{489F7268-DE3A-4921-8ECE-C64EA67CC9DB}" type="presParOf" srcId="{72C9841D-0CC9-4D50-B05A-EE41A1C14415}" destId="{B75F322A-9184-4726-AE58-313427B76E38}" srcOrd="3" destOrd="0" presId="urn:microsoft.com/office/officeart/2005/8/layout/process2"/>
    <dgm:cxn modelId="{D5823B31-0553-402A-8956-84D02F283BA7}" type="presParOf" srcId="{B75F322A-9184-4726-AE58-313427B76E38}" destId="{B0E5DCD1-49BF-456D-99ED-2DD2D2CB79F2}" srcOrd="0" destOrd="0" presId="urn:microsoft.com/office/officeart/2005/8/layout/process2"/>
    <dgm:cxn modelId="{EC075088-F750-4504-8D97-2A1F96897887}" type="presParOf" srcId="{72C9841D-0CC9-4D50-B05A-EE41A1C14415}" destId="{A3ECD57D-5A83-4664-9DE7-9B0156AEE4DA}" srcOrd="4" destOrd="0" presId="urn:microsoft.com/office/officeart/2005/8/layout/process2"/>
    <dgm:cxn modelId="{A68AFC5D-4698-4559-8D09-691173DE8179}" type="presParOf" srcId="{72C9841D-0CC9-4D50-B05A-EE41A1C14415}" destId="{2B130203-943D-4627-8A25-2314926FC32C}" srcOrd="5" destOrd="0" presId="urn:microsoft.com/office/officeart/2005/8/layout/process2"/>
    <dgm:cxn modelId="{7C2DAB18-54D9-4364-86A5-3D06D1881115}" type="presParOf" srcId="{2B130203-943D-4627-8A25-2314926FC32C}" destId="{85221C18-A8E9-492F-BD98-DA03AB5E7C52}" srcOrd="0" destOrd="0" presId="urn:microsoft.com/office/officeart/2005/8/layout/process2"/>
    <dgm:cxn modelId="{725D3BB1-49AC-4D0E-A677-88F1A5B1B316}" type="presParOf" srcId="{72C9841D-0CC9-4D50-B05A-EE41A1C14415}" destId="{982CB52F-7286-4180-BDF1-C925CA486D6B}" srcOrd="6" destOrd="0" presId="urn:microsoft.com/office/officeart/2005/8/layout/process2"/>
    <dgm:cxn modelId="{75F13821-C5A2-4509-BCC7-C8A850B217BD}" type="presParOf" srcId="{72C9841D-0CC9-4D50-B05A-EE41A1C14415}" destId="{4E1F2039-AD2D-418A-B765-8F627BC8D872}" srcOrd="7" destOrd="0" presId="urn:microsoft.com/office/officeart/2005/8/layout/process2"/>
    <dgm:cxn modelId="{E7B595C1-F347-4BAF-8BE5-E5547FFAB4C5}" type="presParOf" srcId="{4E1F2039-AD2D-418A-B765-8F627BC8D872}" destId="{C9BC1D0E-E80E-4987-92E7-9C920761CCC0}" srcOrd="0" destOrd="0" presId="urn:microsoft.com/office/officeart/2005/8/layout/process2"/>
    <dgm:cxn modelId="{3676B55B-2CD4-4BA4-959D-476C46EC7D2B}" type="presParOf" srcId="{72C9841D-0CC9-4D50-B05A-EE41A1C14415}" destId="{58B94AD6-0BC3-45E4-86FA-652012799E8C}" srcOrd="8"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CFEE4AD-8200-412B-82C7-300416ACDAFA}" type="doc">
      <dgm:prSet loTypeId="urn:microsoft.com/office/officeart/2005/8/layout/vList3" loCatId="list" qsTypeId="urn:microsoft.com/office/officeart/2005/8/quickstyle/simple1" qsCatId="simple" csTypeId="urn:microsoft.com/office/officeart/2005/8/colors/accent1_2" csCatId="accent1" phldr="1"/>
      <dgm:spPr/>
    </dgm:pt>
    <dgm:pt modelId="{8D3D1B95-2D4A-4E38-92F0-B2C224B35FD6}">
      <dgm:prSet phldrT="[Text]" custT="1"/>
      <dgm:spPr/>
      <dgm:t>
        <a:bodyPr/>
        <a:lstStyle/>
        <a:p>
          <a:pPr algn="l"/>
          <a:r>
            <a:rPr lang="en-US" sz="3200" b="1" dirty="0" smtClean="0"/>
            <a:t>Terminal</a:t>
          </a:r>
          <a:r>
            <a:rPr lang="en-US" sz="3200" dirty="0" smtClean="0"/>
            <a:t> – a hardware connection, such as on a CompactRIO module </a:t>
          </a:r>
          <a:endParaRPr lang="en-US" sz="3200" dirty="0"/>
        </a:p>
      </dgm:t>
    </dgm:pt>
    <dgm:pt modelId="{73446C06-007B-4316-8622-8FFBD8E92AFD}" type="parTrans" cxnId="{0D0EE6EB-F0B1-4183-9204-A528368ADB46}">
      <dgm:prSet/>
      <dgm:spPr/>
      <dgm:t>
        <a:bodyPr/>
        <a:lstStyle/>
        <a:p>
          <a:endParaRPr lang="en-US"/>
        </a:p>
      </dgm:t>
    </dgm:pt>
    <dgm:pt modelId="{11BBE9B4-5AC7-49DD-AEB8-005559D9E329}" type="sibTrans" cxnId="{0D0EE6EB-F0B1-4183-9204-A528368ADB46}">
      <dgm:prSet/>
      <dgm:spPr/>
      <dgm:t>
        <a:bodyPr/>
        <a:lstStyle/>
        <a:p>
          <a:endParaRPr lang="en-US"/>
        </a:p>
      </dgm:t>
    </dgm:pt>
    <dgm:pt modelId="{2D92112A-6319-4047-BAAD-BDEA82DC189A}">
      <dgm:prSet phldrT="[Text]" custT="1"/>
      <dgm:spPr/>
      <dgm:t>
        <a:bodyPr/>
        <a:lstStyle/>
        <a:p>
          <a:pPr algn="l"/>
          <a:r>
            <a:rPr lang="en-US" sz="3200" b="1" dirty="0" smtClean="0"/>
            <a:t>I/O Resource </a:t>
          </a:r>
          <a:r>
            <a:rPr lang="en-US" sz="3200" dirty="0" smtClean="0"/>
            <a:t>– a logical representation in LabVIEW FPGA of a hardware terminal</a:t>
          </a:r>
          <a:endParaRPr lang="en-US" sz="3200" dirty="0"/>
        </a:p>
      </dgm:t>
    </dgm:pt>
    <dgm:pt modelId="{166B2EDF-F0B8-4924-9465-E506609D1486}" type="parTrans" cxnId="{A584FEC6-041D-4DA6-AA7A-C3D56C89C315}">
      <dgm:prSet/>
      <dgm:spPr/>
      <dgm:t>
        <a:bodyPr/>
        <a:lstStyle/>
        <a:p>
          <a:endParaRPr lang="en-US"/>
        </a:p>
      </dgm:t>
    </dgm:pt>
    <dgm:pt modelId="{7DF108A5-0DAD-478D-947A-EB4C8DDFF91B}" type="sibTrans" cxnId="{A584FEC6-041D-4DA6-AA7A-C3D56C89C315}">
      <dgm:prSet/>
      <dgm:spPr/>
      <dgm:t>
        <a:bodyPr/>
        <a:lstStyle/>
        <a:p>
          <a:endParaRPr lang="en-US"/>
        </a:p>
      </dgm:t>
    </dgm:pt>
    <dgm:pt modelId="{B191AFF2-7BEB-4462-9692-714C0A6EFC28}">
      <dgm:prSet phldrT="[Text]" custT="1"/>
      <dgm:spPr/>
      <dgm:t>
        <a:bodyPr/>
        <a:lstStyle/>
        <a:p>
          <a:pPr algn="l"/>
          <a:r>
            <a:rPr lang="en-US" sz="3200" b="1" dirty="0" smtClean="0"/>
            <a:t>I/O Name </a:t>
          </a:r>
          <a:r>
            <a:rPr lang="en-US" sz="3200" dirty="0" smtClean="0"/>
            <a:t>– a name assigned in the LabVIEW project to a particular I/O Resource</a:t>
          </a:r>
          <a:endParaRPr lang="en-US" sz="3200" dirty="0"/>
        </a:p>
      </dgm:t>
    </dgm:pt>
    <dgm:pt modelId="{5692A2A2-013A-4DCC-A3C4-68A3B76A8AE3}" type="parTrans" cxnId="{AC1E59EE-C427-46C2-AF3C-B6DB73C49443}">
      <dgm:prSet/>
      <dgm:spPr/>
      <dgm:t>
        <a:bodyPr/>
        <a:lstStyle/>
        <a:p>
          <a:endParaRPr lang="en-US"/>
        </a:p>
      </dgm:t>
    </dgm:pt>
    <dgm:pt modelId="{9B225884-1301-4193-9C14-EE2C7B5D9CB5}" type="sibTrans" cxnId="{AC1E59EE-C427-46C2-AF3C-B6DB73C49443}">
      <dgm:prSet/>
      <dgm:spPr/>
      <dgm:t>
        <a:bodyPr/>
        <a:lstStyle/>
        <a:p>
          <a:endParaRPr lang="en-US"/>
        </a:p>
      </dgm:t>
    </dgm:pt>
    <dgm:pt modelId="{9F7B0126-1F2D-4383-A6F7-3304F0E89230}" type="pres">
      <dgm:prSet presAssocID="{8CFEE4AD-8200-412B-82C7-300416ACDAFA}" presName="linearFlow" presStyleCnt="0">
        <dgm:presLayoutVars>
          <dgm:dir/>
          <dgm:resizeHandles val="exact"/>
        </dgm:presLayoutVars>
      </dgm:prSet>
      <dgm:spPr/>
    </dgm:pt>
    <dgm:pt modelId="{FB366307-876A-4AAE-8F38-68BE150B917B}" type="pres">
      <dgm:prSet presAssocID="{8D3D1B95-2D4A-4E38-92F0-B2C224B35FD6}" presName="composite" presStyleCnt="0"/>
      <dgm:spPr/>
    </dgm:pt>
    <dgm:pt modelId="{79880723-43F2-47C2-AA59-D7CFC0630D79}" type="pres">
      <dgm:prSet presAssocID="{8D3D1B95-2D4A-4E38-92F0-B2C224B35FD6}" presName="imgShp" presStyleLbl="fgImgPlace1" presStyleIdx="0" presStyleCnt="3" custLinFactNeighborX="-70053"/>
      <dgm:spPr/>
    </dgm:pt>
    <dgm:pt modelId="{D15027B1-B865-4ABE-AEE5-624E43086E3F}" type="pres">
      <dgm:prSet presAssocID="{8D3D1B95-2D4A-4E38-92F0-B2C224B35FD6}" presName="txShp" presStyleLbl="node1" presStyleIdx="0" presStyleCnt="3" custScaleX="136190" custLinFactNeighborX="4390">
        <dgm:presLayoutVars>
          <dgm:bulletEnabled val="1"/>
        </dgm:presLayoutVars>
      </dgm:prSet>
      <dgm:spPr/>
      <dgm:t>
        <a:bodyPr/>
        <a:lstStyle/>
        <a:p>
          <a:endParaRPr lang="en-US"/>
        </a:p>
      </dgm:t>
    </dgm:pt>
    <dgm:pt modelId="{5E9C2CE7-9624-4F34-BF19-442F2EE5C8F6}" type="pres">
      <dgm:prSet presAssocID="{11BBE9B4-5AC7-49DD-AEB8-005559D9E329}" presName="spacing" presStyleCnt="0"/>
      <dgm:spPr/>
    </dgm:pt>
    <dgm:pt modelId="{EA0288E8-22FD-450C-9665-6C6EF8B22861}" type="pres">
      <dgm:prSet presAssocID="{2D92112A-6319-4047-BAAD-BDEA82DC189A}" presName="composite" presStyleCnt="0"/>
      <dgm:spPr/>
    </dgm:pt>
    <dgm:pt modelId="{DDE5F0AB-1B15-49EA-A212-59522DA495AF}" type="pres">
      <dgm:prSet presAssocID="{2D92112A-6319-4047-BAAD-BDEA82DC189A}" presName="imgShp" presStyleLbl="fgImgPlace1" presStyleIdx="1" presStyleCnt="3" custLinFactNeighborX="-70053"/>
      <dgm:spPr/>
    </dgm:pt>
    <dgm:pt modelId="{8699C763-A1BD-4CB2-BB94-E35D3BACD944}" type="pres">
      <dgm:prSet presAssocID="{2D92112A-6319-4047-BAAD-BDEA82DC189A}" presName="txShp" presStyleLbl="node1" presStyleIdx="1" presStyleCnt="3" custScaleX="136457" custLinFactNeighborX="4390">
        <dgm:presLayoutVars>
          <dgm:bulletEnabled val="1"/>
        </dgm:presLayoutVars>
      </dgm:prSet>
      <dgm:spPr/>
      <dgm:t>
        <a:bodyPr/>
        <a:lstStyle/>
        <a:p>
          <a:endParaRPr lang="en-US"/>
        </a:p>
      </dgm:t>
    </dgm:pt>
    <dgm:pt modelId="{FD26AC86-C889-4ECA-AF2E-A8E3B0512E4D}" type="pres">
      <dgm:prSet presAssocID="{7DF108A5-0DAD-478D-947A-EB4C8DDFF91B}" presName="spacing" presStyleCnt="0"/>
      <dgm:spPr/>
    </dgm:pt>
    <dgm:pt modelId="{5EA59DCB-3E94-4E54-9029-4F39CFDBA507}" type="pres">
      <dgm:prSet presAssocID="{B191AFF2-7BEB-4462-9692-714C0A6EFC28}" presName="composite" presStyleCnt="0"/>
      <dgm:spPr/>
    </dgm:pt>
    <dgm:pt modelId="{41F9664B-4F1E-4A67-84D2-FF36AD63D6DC}" type="pres">
      <dgm:prSet presAssocID="{B191AFF2-7BEB-4462-9692-714C0A6EFC28}" presName="imgShp" presStyleLbl="fgImgPlace1" presStyleIdx="2" presStyleCnt="3" custLinFactNeighborX="-70053"/>
      <dgm:spPr/>
    </dgm:pt>
    <dgm:pt modelId="{703431CA-3697-46BC-A0F6-0C0B6A48308C}" type="pres">
      <dgm:prSet presAssocID="{B191AFF2-7BEB-4462-9692-714C0A6EFC28}" presName="txShp" presStyleLbl="node1" presStyleIdx="2" presStyleCnt="3" custScaleX="136190" custScaleY="142067" custLinFactNeighborX="4390">
        <dgm:presLayoutVars>
          <dgm:bulletEnabled val="1"/>
        </dgm:presLayoutVars>
      </dgm:prSet>
      <dgm:spPr/>
      <dgm:t>
        <a:bodyPr/>
        <a:lstStyle/>
        <a:p>
          <a:endParaRPr lang="en-US"/>
        </a:p>
      </dgm:t>
    </dgm:pt>
  </dgm:ptLst>
  <dgm:cxnLst>
    <dgm:cxn modelId="{A584FEC6-041D-4DA6-AA7A-C3D56C89C315}" srcId="{8CFEE4AD-8200-412B-82C7-300416ACDAFA}" destId="{2D92112A-6319-4047-BAAD-BDEA82DC189A}" srcOrd="1" destOrd="0" parTransId="{166B2EDF-F0B8-4924-9465-E506609D1486}" sibTransId="{7DF108A5-0DAD-478D-947A-EB4C8DDFF91B}"/>
    <dgm:cxn modelId="{63365BCD-293C-4A97-8D29-9D54E3754ECA}" type="presOf" srcId="{B191AFF2-7BEB-4462-9692-714C0A6EFC28}" destId="{703431CA-3697-46BC-A0F6-0C0B6A48308C}" srcOrd="0" destOrd="0" presId="urn:microsoft.com/office/officeart/2005/8/layout/vList3"/>
    <dgm:cxn modelId="{AC1E59EE-C427-46C2-AF3C-B6DB73C49443}" srcId="{8CFEE4AD-8200-412B-82C7-300416ACDAFA}" destId="{B191AFF2-7BEB-4462-9692-714C0A6EFC28}" srcOrd="2" destOrd="0" parTransId="{5692A2A2-013A-4DCC-A3C4-68A3B76A8AE3}" sibTransId="{9B225884-1301-4193-9C14-EE2C7B5D9CB5}"/>
    <dgm:cxn modelId="{7F46DAF9-8D5E-4221-AFAD-2830C7A3A076}" type="presOf" srcId="{2D92112A-6319-4047-BAAD-BDEA82DC189A}" destId="{8699C763-A1BD-4CB2-BB94-E35D3BACD944}" srcOrd="0" destOrd="0" presId="urn:microsoft.com/office/officeart/2005/8/layout/vList3"/>
    <dgm:cxn modelId="{6B1719FB-501F-441E-A9B5-BD19E97B7437}" type="presOf" srcId="{8D3D1B95-2D4A-4E38-92F0-B2C224B35FD6}" destId="{D15027B1-B865-4ABE-AEE5-624E43086E3F}" srcOrd="0" destOrd="0" presId="urn:microsoft.com/office/officeart/2005/8/layout/vList3"/>
    <dgm:cxn modelId="{8E354E63-03A2-49D6-B43F-F7B0B0032CE8}" type="presOf" srcId="{8CFEE4AD-8200-412B-82C7-300416ACDAFA}" destId="{9F7B0126-1F2D-4383-A6F7-3304F0E89230}" srcOrd="0" destOrd="0" presId="urn:microsoft.com/office/officeart/2005/8/layout/vList3"/>
    <dgm:cxn modelId="{0D0EE6EB-F0B1-4183-9204-A528368ADB46}" srcId="{8CFEE4AD-8200-412B-82C7-300416ACDAFA}" destId="{8D3D1B95-2D4A-4E38-92F0-B2C224B35FD6}" srcOrd="0" destOrd="0" parTransId="{73446C06-007B-4316-8622-8FFBD8E92AFD}" sibTransId="{11BBE9B4-5AC7-49DD-AEB8-005559D9E329}"/>
    <dgm:cxn modelId="{FFB7A4FF-15AA-4C3A-BDCD-89A5191D7D4B}" type="presParOf" srcId="{9F7B0126-1F2D-4383-A6F7-3304F0E89230}" destId="{FB366307-876A-4AAE-8F38-68BE150B917B}" srcOrd="0" destOrd="0" presId="urn:microsoft.com/office/officeart/2005/8/layout/vList3"/>
    <dgm:cxn modelId="{8871A297-1E29-4362-B021-C39D08D6059B}" type="presParOf" srcId="{FB366307-876A-4AAE-8F38-68BE150B917B}" destId="{79880723-43F2-47C2-AA59-D7CFC0630D79}" srcOrd="0" destOrd="0" presId="urn:microsoft.com/office/officeart/2005/8/layout/vList3"/>
    <dgm:cxn modelId="{F553B343-5B0E-43C6-8A82-B8EF8150DADF}" type="presParOf" srcId="{FB366307-876A-4AAE-8F38-68BE150B917B}" destId="{D15027B1-B865-4ABE-AEE5-624E43086E3F}" srcOrd="1" destOrd="0" presId="urn:microsoft.com/office/officeart/2005/8/layout/vList3"/>
    <dgm:cxn modelId="{62616C2F-C08E-495B-AE66-36A6D43DF168}" type="presParOf" srcId="{9F7B0126-1F2D-4383-A6F7-3304F0E89230}" destId="{5E9C2CE7-9624-4F34-BF19-442F2EE5C8F6}" srcOrd="1" destOrd="0" presId="urn:microsoft.com/office/officeart/2005/8/layout/vList3"/>
    <dgm:cxn modelId="{16609BC1-9729-4567-9FFC-AF88E0B11C2B}" type="presParOf" srcId="{9F7B0126-1F2D-4383-A6F7-3304F0E89230}" destId="{EA0288E8-22FD-450C-9665-6C6EF8B22861}" srcOrd="2" destOrd="0" presId="urn:microsoft.com/office/officeart/2005/8/layout/vList3"/>
    <dgm:cxn modelId="{FCDFEB8D-69CD-4741-85C4-B8C35ACFD8A5}" type="presParOf" srcId="{EA0288E8-22FD-450C-9665-6C6EF8B22861}" destId="{DDE5F0AB-1B15-49EA-A212-59522DA495AF}" srcOrd="0" destOrd="0" presId="urn:microsoft.com/office/officeart/2005/8/layout/vList3"/>
    <dgm:cxn modelId="{D41BC67A-C287-4616-913D-13EC304243B8}" type="presParOf" srcId="{EA0288E8-22FD-450C-9665-6C6EF8B22861}" destId="{8699C763-A1BD-4CB2-BB94-E35D3BACD944}" srcOrd="1" destOrd="0" presId="urn:microsoft.com/office/officeart/2005/8/layout/vList3"/>
    <dgm:cxn modelId="{780D8E2C-C2FB-44F1-A174-05D56A172342}" type="presParOf" srcId="{9F7B0126-1F2D-4383-A6F7-3304F0E89230}" destId="{FD26AC86-C889-4ECA-AF2E-A8E3B0512E4D}" srcOrd="3" destOrd="0" presId="urn:microsoft.com/office/officeart/2005/8/layout/vList3"/>
    <dgm:cxn modelId="{37EBB5F7-3BAE-45C7-80E5-F583E6C3755A}" type="presParOf" srcId="{9F7B0126-1F2D-4383-A6F7-3304F0E89230}" destId="{5EA59DCB-3E94-4E54-9029-4F39CFDBA507}" srcOrd="4" destOrd="0" presId="urn:microsoft.com/office/officeart/2005/8/layout/vList3"/>
    <dgm:cxn modelId="{4176DBFA-4080-402A-AA08-9B5717DFC3AA}" type="presParOf" srcId="{5EA59DCB-3E94-4E54-9029-4F39CFDBA507}" destId="{41F9664B-4F1E-4A67-84D2-FF36AD63D6DC}" srcOrd="0" destOrd="0" presId="urn:microsoft.com/office/officeart/2005/8/layout/vList3"/>
    <dgm:cxn modelId="{1E6CF227-428A-464A-9DCD-C594EC87FFD2}" type="presParOf" srcId="{5EA59DCB-3E94-4E54-9029-4F39CFDBA507}" destId="{703431CA-3697-46BC-A0F6-0C0B6A48308C}"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A5E666B-87E4-4A16-8943-59C3B03D77E3}" type="doc">
      <dgm:prSet loTypeId="urn:microsoft.com/office/officeart/2005/8/layout/vList3" loCatId="list" qsTypeId="urn:microsoft.com/office/officeart/2005/8/quickstyle/simple1" qsCatId="simple" csTypeId="urn:microsoft.com/office/officeart/2005/8/colors/accent1_2" csCatId="accent1" phldr="1"/>
      <dgm:spPr/>
    </dgm:pt>
    <dgm:pt modelId="{DAEC165D-BF4B-4CE8-87BB-E4576236F380}">
      <dgm:prSet phldrT="[Text]"/>
      <dgm:spPr/>
      <dgm:t>
        <a:bodyPr/>
        <a:lstStyle/>
        <a:p>
          <a:pPr algn="l"/>
          <a:r>
            <a:rPr lang="en-US" b="1" dirty="0" smtClean="0"/>
            <a:t>Sign Encoding </a:t>
          </a:r>
          <a:r>
            <a:rPr lang="en-US" dirty="0" smtClean="0"/>
            <a:t>– The option that determines whether the fixed-point data is signed (±) or unsigned (+)</a:t>
          </a:r>
          <a:endParaRPr lang="en-US" dirty="0"/>
        </a:p>
      </dgm:t>
    </dgm:pt>
    <dgm:pt modelId="{D150C5BC-A62B-4485-85F9-272538E7FEE8}" type="parTrans" cxnId="{956A0ABD-1052-42DE-B4AA-B66FAD5AF242}">
      <dgm:prSet/>
      <dgm:spPr/>
      <dgm:t>
        <a:bodyPr/>
        <a:lstStyle/>
        <a:p>
          <a:endParaRPr lang="en-US"/>
        </a:p>
      </dgm:t>
    </dgm:pt>
    <dgm:pt modelId="{F57D330C-A36E-46C3-AD4C-2E89A4398F9F}" type="sibTrans" cxnId="{956A0ABD-1052-42DE-B4AA-B66FAD5AF242}">
      <dgm:prSet/>
      <dgm:spPr/>
      <dgm:t>
        <a:bodyPr/>
        <a:lstStyle/>
        <a:p>
          <a:endParaRPr lang="en-US"/>
        </a:p>
      </dgm:t>
    </dgm:pt>
    <dgm:pt modelId="{AA9A5D52-DCDC-4482-A9EF-89484334A03C}">
      <dgm:prSet phldrT="[Text]"/>
      <dgm:spPr/>
      <dgm:t>
        <a:bodyPr/>
        <a:lstStyle/>
        <a:p>
          <a:pPr algn="l"/>
          <a:r>
            <a:rPr lang="en-US" b="1" dirty="0" smtClean="0"/>
            <a:t>Word Length </a:t>
          </a:r>
          <a:r>
            <a:rPr lang="en-US" dirty="0" smtClean="0"/>
            <a:t>– The total number of bits used for the Fixed-Point data</a:t>
          </a:r>
          <a:endParaRPr lang="en-US" dirty="0"/>
        </a:p>
      </dgm:t>
    </dgm:pt>
    <dgm:pt modelId="{ABDE01F6-6F63-45B5-8D7B-F502BC91CA96}" type="parTrans" cxnId="{8E41C7AB-C24D-4682-B7F7-E98A5731FC2C}">
      <dgm:prSet/>
      <dgm:spPr/>
      <dgm:t>
        <a:bodyPr/>
        <a:lstStyle/>
        <a:p>
          <a:endParaRPr lang="en-US"/>
        </a:p>
      </dgm:t>
    </dgm:pt>
    <dgm:pt modelId="{9D13C282-C7E8-4E65-9FE4-04AB2AE228AC}" type="sibTrans" cxnId="{8E41C7AB-C24D-4682-B7F7-E98A5731FC2C}">
      <dgm:prSet/>
      <dgm:spPr/>
      <dgm:t>
        <a:bodyPr/>
        <a:lstStyle/>
        <a:p>
          <a:endParaRPr lang="en-US"/>
        </a:p>
      </dgm:t>
    </dgm:pt>
    <dgm:pt modelId="{B1692098-3112-4CAE-B613-07582DDA3A97}">
      <dgm:prSet phldrT="[Text]"/>
      <dgm:spPr/>
      <dgm:t>
        <a:bodyPr/>
        <a:lstStyle/>
        <a:p>
          <a:pPr algn="l"/>
          <a:r>
            <a:rPr lang="en-US" b="1" dirty="0" smtClean="0"/>
            <a:t>Integer Word Length </a:t>
          </a:r>
          <a:r>
            <a:rPr lang="en-US" dirty="0" smtClean="0"/>
            <a:t>– The number of bits used in the integer portion  of the Fixed-Point data</a:t>
          </a:r>
          <a:endParaRPr lang="en-US" dirty="0"/>
        </a:p>
      </dgm:t>
    </dgm:pt>
    <dgm:pt modelId="{951963E5-EABD-4623-B3E9-9AE2C2B766F9}" type="parTrans" cxnId="{258DB5A2-FDD3-4295-92D1-14A129323B2F}">
      <dgm:prSet/>
      <dgm:spPr/>
      <dgm:t>
        <a:bodyPr/>
        <a:lstStyle/>
        <a:p>
          <a:endParaRPr lang="en-US"/>
        </a:p>
      </dgm:t>
    </dgm:pt>
    <dgm:pt modelId="{D63963B9-0CE9-4F91-834F-DB41BAFEBE5E}" type="sibTrans" cxnId="{258DB5A2-FDD3-4295-92D1-14A129323B2F}">
      <dgm:prSet/>
      <dgm:spPr/>
      <dgm:t>
        <a:bodyPr/>
        <a:lstStyle/>
        <a:p>
          <a:endParaRPr lang="en-US"/>
        </a:p>
      </dgm:t>
    </dgm:pt>
    <dgm:pt modelId="{2D75C893-D703-4D0D-9D35-130C70C4D621}" type="pres">
      <dgm:prSet presAssocID="{CA5E666B-87E4-4A16-8943-59C3B03D77E3}" presName="linearFlow" presStyleCnt="0">
        <dgm:presLayoutVars>
          <dgm:dir/>
          <dgm:resizeHandles val="exact"/>
        </dgm:presLayoutVars>
      </dgm:prSet>
      <dgm:spPr/>
    </dgm:pt>
    <dgm:pt modelId="{A4729BE2-DAD3-4C9B-AF60-3F98CEED7261}" type="pres">
      <dgm:prSet presAssocID="{DAEC165D-BF4B-4CE8-87BB-E4576236F380}" presName="composite" presStyleCnt="0"/>
      <dgm:spPr/>
    </dgm:pt>
    <dgm:pt modelId="{31E8C20E-F654-4C6B-AFEC-3D54FB5B1CFD}" type="pres">
      <dgm:prSet presAssocID="{DAEC165D-BF4B-4CE8-87BB-E4576236F380}" presName="imgShp" presStyleLbl="fgImgPlace1" presStyleIdx="0" presStyleCnt="3" custLinFactNeighborX="-51537"/>
      <dgm:spPr/>
    </dgm:pt>
    <dgm:pt modelId="{5059B934-1F3B-4960-9E5E-B819166416E8}" type="pres">
      <dgm:prSet presAssocID="{DAEC165D-BF4B-4CE8-87BB-E4576236F380}" presName="txShp" presStyleLbl="node1" presStyleIdx="0" presStyleCnt="3" custScaleX="133774" custLinFactNeighborX="2838">
        <dgm:presLayoutVars>
          <dgm:bulletEnabled val="1"/>
        </dgm:presLayoutVars>
      </dgm:prSet>
      <dgm:spPr/>
      <dgm:t>
        <a:bodyPr/>
        <a:lstStyle/>
        <a:p>
          <a:endParaRPr lang="en-US"/>
        </a:p>
      </dgm:t>
    </dgm:pt>
    <dgm:pt modelId="{DCCA06C1-8A7A-4726-A632-1002FF83D0A6}" type="pres">
      <dgm:prSet presAssocID="{F57D330C-A36E-46C3-AD4C-2E89A4398F9F}" presName="spacing" presStyleCnt="0"/>
      <dgm:spPr/>
    </dgm:pt>
    <dgm:pt modelId="{3F4CECE7-4D46-4207-8992-A8891362D384}" type="pres">
      <dgm:prSet presAssocID="{AA9A5D52-DCDC-4482-A9EF-89484334A03C}" presName="composite" presStyleCnt="0"/>
      <dgm:spPr/>
    </dgm:pt>
    <dgm:pt modelId="{1AFA63DE-96DF-4D10-BB3D-03F6A0CA3A97}" type="pres">
      <dgm:prSet presAssocID="{AA9A5D52-DCDC-4482-A9EF-89484334A03C}" presName="imgShp" presStyleLbl="fgImgPlace1" presStyleIdx="1" presStyleCnt="3" custLinFactNeighborX="-51537"/>
      <dgm:spPr/>
    </dgm:pt>
    <dgm:pt modelId="{FF89C7A7-F9AC-49C8-800A-1889415D0234}" type="pres">
      <dgm:prSet presAssocID="{AA9A5D52-DCDC-4482-A9EF-89484334A03C}" presName="txShp" presStyleLbl="node1" presStyleIdx="1" presStyleCnt="3" custScaleX="133774" custLinFactNeighborX="2838">
        <dgm:presLayoutVars>
          <dgm:bulletEnabled val="1"/>
        </dgm:presLayoutVars>
      </dgm:prSet>
      <dgm:spPr/>
      <dgm:t>
        <a:bodyPr/>
        <a:lstStyle/>
        <a:p>
          <a:endParaRPr lang="en-US"/>
        </a:p>
      </dgm:t>
    </dgm:pt>
    <dgm:pt modelId="{95B54F9E-664A-487F-9327-FB6ACA125A53}" type="pres">
      <dgm:prSet presAssocID="{9D13C282-C7E8-4E65-9FE4-04AB2AE228AC}" presName="spacing" presStyleCnt="0"/>
      <dgm:spPr/>
    </dgm:pt>
    <dgm:pt modelId="{73C5F196-BC91-4BAD-9672-3943003D9128}" type="pres">
      <dgm:prSet presAssocID="{B1692098-3112-4CAE-B613-07582DDA3A97}" presName="composite" presStyleCnt="0"/>
      <dgm:spPr/>
    </dgm:pt>
    <dgm:pt modelId="{A6DF8683-8AC5-48B5-9E71-4F088BB3EF69}" type="pres">
      <dgm:prSet presAssocID="{B1692098-3112-4CAE-B613-07582DDA3A97}" presName="imgShp" presStyleLbl="fgImgPlace1" presStyleIdx="2" presStyleCnt="3" custLinFactNeighborX="-51537"/>
      <dgm:spPr/>
    </dgm:pt>
    <dgm:pt modelId="{338768BC-FC67-4EE2-BEB7-9A75E52A1CFB}" type="pres">
      <dgm:prSet presAssocID="{B1692098-3112-4CAE-B613-07582DDA3A97}" presName="txShp" presStyleLbl="node1" presStyleIdx="2" presStyleCnt="3" custScaleX="133774" custLinFactNeighborX="2838">
        <dgm:presLayoutVars>
          <dgm:bulletEnabled val="1"/>
        </dgm:presLayoutVars>
      </dgm:prSet>
      <dgm:spPr/>
      <dgm:t>
        <a:bodyPr/>
        <a:lstStyle/>
        <a:p>
          <a:endParaRPr lang="en-US"/>
        </a:p>
      </dgm:t>
    </dgm:pt>
  </dgm:ptLst>
  <dgm:cxnLst>
    <dgm:cxn modelId="{DE7204A9-ED3F-4A63-B670-866423C1F4FC}" type="presOf" srcId="{AA9A5D52-DCDC-4482-A9EF-89484334A03C}" destId="{FF89C7A7-F9AC-49C8-800A-1889415D0234}" srcOrd="0" destOrd="0" presId="urn:microsoft.com/office/officeart/2005/8/layout/vList3"/>
    <dgm:cxn modelId="{258DB5A2-FDD3-4295-92D1-14A129323B2F}" srcId="{CA5E666B-87E4-4A16-8943-59C3B03D77E3}" destId="{B1692098-3112-4CAE-B613-07582DDA3A97}" srcOrd="2" destOrd="0" parTransId="{951963E5-EABD-4623-B3E9-9AE2C2B766F9}" sibTransId="{D63963B9-0CE9-4F91-834F-DB41BAFEBE5E}"/>
    <dgm:cxn modelId="{CBF304C1-CEB1-4346-B6E8-47DB94EA9792}" type="presOf" srcId="{DAEC165D-BF4B-4CE8-87BB-E4576236F380}" destId="{5059B934-1F3B-4960-9E5E-B819166416E8}" srcOrd="0" destOrd="0" presId="urn:microsoft.com/office/officeart/2005/8/layout/vList3"/>
    <dgm:cxn modelId="{8E41C7AB-C24D-4682-B7F7-E98A5731FC2C}" srcId="{CA5E666B-87E4-4A16-8943-59C3B03D77E3}" destId="{AA9A5D52-DCDC-4482-A9EF-89484334A03C}" srcOrd="1" destOrd="0" parTransId="{ABDE01F6-6F63-45B5-8D7B-F502BC91CA96}" sibTransId="{9D13C282-C7E8-4E65-9FE4-04AB2AE228AC}"/>
    <dgm:cxn modelId="{25D1B73A-1402-4C7D-9AFC-E68C8275383B}" type="presOf" srcId="{CA5E666B-87E4-4A16-8943-59C3B03D77E3}" destId="{2D75C893-D703-4D0D-9D35-130C70C4D621}" srcOrd="0" destOrd="0" presId="urn:microsoft.com/office/officeart/2005/8/layout/vList3"/>
    <dgm:cxn modelId="{956A0ABD-1052-42DE-B4AA-B66FAD5AF242}" srcId="{CA5E666B-87E4-4A16-8943-59C3B03D77E3}" destId="{DAEC165D-BF4B-4CE8-87BB-E4576236F380}" srcOrd="0" destOrd="0" parTransId="{D150C5BC-A62B-4485-85F9-272538E7FEE8}" sibTransId="{F57D330C-A36E-46C3-AD4C-2E89A4398F9F}"/>
    <dgm:cxn modelId="{7D27C533-86C9-436B-AABD-2C8827281892}" type="presOf" srcId="{B1692098-3112-4CAE-B613-07582DDA3A97}" destId="{338768BC-FC67-4EE2-BEB7-9A75E52A1CFB}" srcOrd="0" destOrd="0" presId="urn:microsoft.com/office/officeart/2005/8/layout/vList3"/>
    <dgm:cxn modelId="{80E10E28-DC29-41BB-B76D-8115635FC0E3}" type="presParOf" srcId="{2D75C893-D703-4D0D-9D35-130C70C4D621}" destId="{A4729BE2-DAD3-4C9B-AF60-3F98CEED7261}" srcOrd="0" destOrd="0" presId="urn:microsoft.com/office/officeart/2005/8/layout/vList3"/>
    <dgm:cxn modelId="{D4D91B46-9D6D-4402-A1B3-D989029F8DD2}" type="presParOf" srcId="{A4729BE2-DAD3-4C9B-AF60-3F98CEED7261}" destId="{31E8C20E-F654-4C6B-AFEC-3D54FB5B1CFD}" srcOrd="0" destOrd="0" presId="urn:microsoft.com/office/officeart/2005/8/layout/vList3"/>
    <dgm:cxn modelId="{81E0C8CF-B12D-4376-9D7C-A53693E22656}" type="presParOf" srcId="{A4729BE2-DAD3-4C9B-AF60-3F98CEED7261}" destId="{5059B934-1F3B-4960-9E5E-B819166416E8}" srcOrd="1" destOrd="0" presId="urn:microsoft.com/office/officeart/2005/8/layout/vList3"/>
    <dgm:cxn modelId="{4B7253BE-7A61-4904-84D2-C546412E331E}" type="presParOf" srcId="{2D75C893-D703-4D0D-9D35-130C70C4D621}" destId="{DCCA06C1-8A7A-4726-A632-1002FF83D0A6}" srcOrd="1" destOrd="0" presId="urn:microsoft.com/office/officeart/2005/8/layout/vList3"/>
    <dgm:cxn modelId="{7E160C5F-DBA5-47F0-8C6F-61E07324D05F}" type="presParOf" srcId="{2D75C893-D703-4D0D-9D35-130C70C4D621}" destId="{3F4CECE7-4D46-4207-8992-A8891362D384}" srcOrd="2" destOrd="0" presId="urn:microsoft.com/office/officeart/2005/8/layout/vList3"/>
    <dgm:cxn modelId="{10A5A647-6067-4E4C-80AB-B361028CB260}" type="presParOf" srcId="{3F4CECE7-4D46-4207-8992-A8891362D384}" destId="{1AFA63DE-96DF-4D10-BB3D-03F6A0CA3A97}" srcOrd="0" destOrd="0" presId="urn:microsoft.com/office/officeart/2005/8/layout/vList3"/>
    <dgm:cxn modelId="{72EFB429-80C4-4E5D-9C0E-DFF537F00C8B}" type="presParOf" srcId="{3F4CECE7-4D46-4207-8992-A8891362D384}" destId="{FF89C7A7-F9AC-49C8-800A-1889415D0234}" srcOrd="1" destOrd="0" presId="urn:microsoft.com/office/officeart/2005/8/layout/vList3"/>
    <dgm:cxn modelId="{82107995-DD3D-4926-80A4-7199ED6905BB}" type="presParOf" srcId="{2D75C893-D703-4D0D-9D35-130C70C4D621}" destId="{95B54F9E-664A-487F-9327-FB6ACA125A53}" srcOrd="3" destOrd="0" presId="urn:microsoft.com/office/officeart/2005/8/layout/vList3"/>
    <dgm:cxn modelId="{26F934F2-EE13-4153-AD61-87E573C3984C}" type="presParOf" srcId="{2D75C893-D703-4D0D-9D35-130C70C4D621}" destId="{73C5F196-BC91-4BAD-9672-3943003D9128}" srcOrd="4" destOrd="0" presId="urn:microsoft.com/office/officeart/2005/8/layout/vList3"/>
    <dgm:cxn modelId="{8751075F-B78B-4675-B9EB-F958C7C50299}" type="presParOf" srcId="{73C5F196-BC91-4BAD-9672-3943003D9128}" destId="{A6DF8683-8AC5-48B5-9E71-4F088BB3EF69}" srcOrd="0" destOrd="0" presId="urn:microsoft.com/office/officeart/2005/8/layout/vList3"/>
    <dgm:cxn modelId="{9D0D24F0-E223-4FAA-9577-1D407E821CC7}" type="presParOf" srcId="{73C5F196-BC91-4BAD-9672-3943003D9128}" destId="{338768BC-FC67-4EE2-BEB7-9A75E52A1CFB}"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7210767-9F80-407F-B7A4-9D0D4BCB74D3}" type="doc">
      <dgm:prSet loTypeId="urn:microsoft.com/office/officeart/2005/8/layout/vList3" loCatId="list" qsTypeId="urn:microsoft.com/office/officeart/2005/8/quickstyle/simple1" qsCatId="simple" csTypeId="urn:microsoft.com/office/officeart/2005/8/colors/accent1_2" csCatId="accent1" phldr="1"/>
      <dgm:spPr/>
    </dgm:pt>
    <dgm:pt modelId="{5B0541A1-8872-4980-9319-206F73540FAE}">
      <dgm:prSet phldrT="[Text]"/>
      <dgm:spPr/>
      <dgm:t>
        <a:bodyPr/>
        <a:lstStyle/>
        <a:p>
          <a:pPr algn="l"/>
          <a:r>
            <a:rPr lang="en-US" b="1" dirty="0" smtClean="0"/>
            <a:t>Rounding</a:t>
          </a:r>
          <a:r>
            <a:rPr lang="en-US" dirty="0" smtClean="0"/>
            <a:t> – occurs when the precision of the input value or the result of an operation is greater than the precision of the output type.</a:t>
          </a:r>
          <a:endParaRPr lang="en-US" dirty="0"/>
        </a:p>
      </dgm:t>
    </dgm:pt>
    <dgm:pt modelId="{B3F85459-DA57-4482-83CA-D0936C9F487E}" type="parTrans" cxnId="{56AFEC85-2361-4C1E-908F-36B6C3B7484E}">
      <dgm:prSet/>
      <dgm:spPr/>
      <dgm:t>
        <a:bodyPr/>
        <a:lstStyle/>
        <a:p>
          <a:endParaRPr lang="en-US"/>
        </a:p>
      </dgm:t>
    </dgm:pt>
    <dgm:pt modelId="{F978DA4E-A083-4554-BD65-5D06BD89E19A}" type="sibTrans" cxnId="{56AFEC85-2361-4C1E-908F-36B6C3B7484E}">
      <dgm:prSet/>
      <dgm:spPr/>
      <dgm:t>
        <a:bodyPr/>
        <a:lstStyle/>
        <a:p>
          <a:endParaRPr lang="en-US"/>
        </a:p>
      </dgm:t>
    </dgm:pt>
    <dgm:pt modelId="{A74374A4-6058-4756-843A-DE3D0905D5CE}" type="pres">
      <dgm:prSet presAssocID="{77210767-9F80-407F-B7A4-9D0D4BCB74D3}" presName="linearFlow" presStyleCnt="0">
        <dgm:presLayoutVars>
          <dgm:dir/>
          <dgm:resizeHandles val="exact"/>
        </dgm:presLayoutVars>
      </dgm:prSet>
      <dgm:spPr/>
    </dgm:pt>
    <dgm:pt modelId="{9D79AF58-CB1A-4A4A-90D6-65A7F3993B2F}" type="pres">
      <dgm:prSet presAssocID="{5B0541A1-8872-4980-9319-206F73540FAE}" presName="composite" presStyleCnt="0"/>
      <dgm:spPr/>
    </dgm:pt>
    <dgm:pt modelId="{1EE76BE8-A4E8-49D7-9B3E-8D5EB31E6A87}" type="pres">
      <dgm:prSet presAssocID="{5B0541A1-8872-4980-9319-206F73540FAE}" presName="imgShp" presStyleLbl="fgImgPlace1" presStyleIdx="0" presStyleCnt="1" custLinFactNeighborX="-48941"/>
      <dgm:spPr/>
    </dgm:pt>
    <dgm:pt modelId="{1A7C359F-95E2-44B3-BB29-3E13540CECFC}" type="pres">
      <dgm:prSet presAssocID="{5B0541A1-8872-4980-9319-206F73540FAE}" presName="txShp" presStyleLbl="node1" presStyleIdx="0" presStyleCnt="1" custScaleX="129789" custLinFactNeighborX="7000">
        <dgm:presLayoutVars>
          <dgm:bulletEnabled val="1"/>
        </dgm:presLayoutVars>
      </dgm:prSet>
      <dgm:spPr/>
      <dgm:t>
        <a:bodyPr/>
        <a:lstStyle/>
        <a:p>
          <a:endParaRPr lang="en-US"/>
        </a:p>
      </dgm:t>
    </dgm:pt>
  </dgm:ptLst>
  <dgm:cxnLst>
    <dgm:cxn modelId="{56AFEC85-2361-4C1E-908F-36B6C3B7484E}" srcId="{77210767-9F80-407F-B7A4-9D0D4BCB74D3}" destId="{5B0541A1-8872-4980-9319-206F73540FAE}" srcOrd="0" destOrd="0" parTransId="{B3F85459-DA57-4482-83CA-D0936C9F487E}" sibTransId="{F978DA4E-A083-4554-BD65-5D06BD89E19A}"/>
    <dgm:cxn modelId="{0B91F86C-DFFD-4FA9-83D9-3F1E84C7F766}" type="presOf" srcId="{5B0541A1-8872-4980-9319-206F73540FAE}" destId="{1A7C359F-95E2-44B3-BB29-3E13540CECFC}" srcOrd="0" destOrd="0" presId="urn:microsoft.com/office/officeart/2005/8/layout/vList3"/>
    <dgm:cxn modelId="{532B1E34-358C-46A0-90E8-3EA1C211A049}" type="presOf" srcId="{77210767-9F80-407F-B7A4-9D0D4BCB74D3}" destId="{A74374A4-6058-4756-843A-DE3D0905D5CE}" srcOrd="0" destOrd="0" presId="urn:microsoft.com/office/officeart/2005/8/layout/vList3"/>
    <dgm:cxn modelId="{A90EB162-F3B0-4E7F-86EE-86AD7C705688}" type="presParOf" srcId="{A74374A4-6058-4756-843A-DE3D0905D5CE}" destId="{9D79AF58-CB1A-4A4A-90D6-65A7F3993B2F}" srcOrd="0" destOrd="0" presId="urn:microsoft.com/office/officeart/2005/8/layout/vList3"/>
    <dgm:cxn modelId="{5554BE0F-4D64-4710-A3FD-A2840DBE34FB}" type="presParOf" srcId="{9D79AF58-CB1A-4A4A-90D6-65A7F3993B2F}" destId="{1EE76BE8-A4E8-49D7-9B3E-8D5EB31E6A87}" srcOrd="0" destOrd="0" presId="urn:microsoft.com/office/officeart/2005/8/layout/vList3"/>
    <dgm:cxn modelId="{335FD7B8-2559-4831-AA62-999673AAEA94}" type="presParOf" srcId="{9D79AF58-CB1A-4A4A-90D6-65A7F3993B2F}" destId="{1A7C359F-95E2-44B3-BB29-3E13540CECFC}"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7210767-9F80-407F-B7A4-9D0D4BCB74D3}" type="doc">
      <dgm:prSet loTypeId="urn:microsoft.com/office/officeart/2005/8/layout/vList3" loCatId="list" qsTypeId="urn:microsoft.com/office/officeart/2005/8/quickstyle/simple1" qsCatId="simple" csTypeId="urn:microsoft.com/office/officeart/2005/8/colors/accent1_2" csCatId="accent1" phldr="1"/>
      <dgm:spPr/>
    </dgm:pt>
    <dgm:pt modelId="{5B0541A1-8872-4980-9319-206F73540FAE}">
      <dgm:prSet phldrT="[Text]"/>
      <dgm:spPr/>
      <dgm:t>
        <a:bodyPr/>
        <a:lstStyle/>
        <a:p>
          <a:pPr algn="l"/>
          <a:r>
            <a:rPr lang="en-US" b="1" dirty="0" smtClean="0"/>
            <a:t>Overflow</a:t>
          </a:r>
          <a:r>
            <a:rPr lang="en-US" dirty="0" smtClean="0"/>
            <a:t> – occurs when the result of an operation is outside the range of values that the output type can represent</a:t>
          </a:r>
          <a:endParaRPr lang="en-US" dirty="0"/>
        </a:p>
      </dgm:t>
    </dgm:pt>
    <dgm:pt modelId="{B3F85459-DA57-4482-83CA-D0936C9F487E}" type="parTrans" cxnId="{56AFEC85-2361-4C1E-908F-36B6C3B7484E}">
      <dgm:prSet/>
      <dgm:spPr/>
      <dgm:t>
        <a:bodyPr/>
        <a:lstStyle/>
        <a:p>
          <a:endParaRPr lang="en-US"/>
        </a:p>
      </dgm:t>
    </dgm:pt>
    <dgm:pt modelId="{F978DA4E-A083-4554-BD65-5D06BD89E19A}" type="sibTrans" cxnId="{56AFEC85-2361-4C1E-908F-36B6C3B7484E}">
      <dgm:prSet/>
      <dgm:spPr/>
      <dgm:t>
        <a:bodyPr/>
        <a:lstStyle/>
        <a:p>
          <a:endParaRPr lang="en-US"/>
        </a:p>
      </dgm:t>
    </dgm:pt>
    <dgm:pt modelId="{A74374A4-6058-4756-843A-DE3D0905D5CE}" type="pres">
      <dgm:prSet presAssocID="{77210767-9F80-407F-B7A4-9D0D4BCB74D3}" presName="linearFlow" presStyleCnt="0">
        <dgm:presLayoutVars>
          <dgm:dir/>
          <dgm:resizeHandles val="exact"/>
        </dgm:presLayoutVars>
      </dgm:prSet>
      <dgm:spPr/>
    </dgm:pt>
    <dgm:pt modelId="{9D79AF58-CB1A-4A4A-90D6-65A7F3993B2F}" type="pres">
      <dgm:prSet presAssocID="{5B0541A1-8872-4980-9319-206F73540FAE}" presName="composite" presStyleCnt="0"/>
      <dgm:spPr/>
    </dgm:pt>
    <dgm:pt modelId="{1EE76BE8-A4E8-49D7-9B3E-8D5EB31E6A87}" type="pres">
      <dgm:prSet presAssocID="{5B0541A1-8872-4980-9319-206F73540FAE}" presName="imgShp" presStyleLbl="fgImgPlace1" presStyleIdx="0" presStyleCnt="1" custLinFactNeighborX="-48941"/>
      <dgm:spPr/>
    </dgm:pt>
    <dgm:pt modelId="{1A7C359F-95E2-44B3-BB29-3E13540CECFC}" type="pres">
      <dgm:prSet presAssocID="{5B0541A1-8872-4980-9319-206F73540FAE}" presName="txShp" presStyleLbl="node1" presStyleIdx="0" presStyleCnt="1" custScaleX="129789" custLinFactNeighborX="7000">
        <dgm:presLayoutVars>
          <dgm:bulletEnabled val="1"/>
        </dgm:presLayoutVars>
      </dgm:prSet>
      <dgm:spPr/>
      <dgm:t>
        <a:bodyPr/>
        <a:lstStyle/>
        <a:p>
          <a:endParaRPr lang="en-US"/>
        </a:p>
      </dgm:t>
    </dgm:pt>
  </dgm:ptLst>
  <dgm:cxnLst>
    <dgm:cxn modelId="{6CD20F31-577F-4F90-883F-625511C0295D}" type="presOf" srcId="{77210767-9F80-407F-B7A4-9D0D4BCB74D3}" destId="{A74374A4-6058-4756-843A-DE3D0905D5CE}" srcOrd="0" destOrd="0" presId="urn:microsoft.com/office/officeart/2005/8/layout/vList3"/>
    <dgm:cxn modelId="{56AFEC85-2361-4C1E-908F-36B6C3B7484E}" srcId="{77210767-9F80-407F-B7A4-9D0D4BCB74D3}" destId="{5B0541A1-8872-4980-9319-206F73540FAE}" srcOrd="0" destOrd="0" parTransId="{B3F85459-DA57-4482-83CA-D0936C9F487E}" sibTransId="{F978DA4E-A083-4554-BD65-5D06BD89E19A}"/>
    <dgm:cxn modelId="{EC73FD1D-B75D-40AC-8B4F-A33C7AAFC7E0}" type="presOf" srcId="{5B0541A1-8872-4980-9319-206F73540FAE}" destId="{1A7C359F-95E2-44B3-BB29-3E13540CECFC}" srcOrd="0" destOrd="0" presId="urn:microsoft.com/office/officeart/2005/8/layout/vList3"/>
    <dgm:cxn modelId="{B525FB92-F5AD-42AC-A929-4877850D0ECB}" type="presParOf" srcId="{A74374A4-6058-4756-843A-DE3D0905D5CE}" destId="{9D79AF58-CB1A-4A4A-90D6-65A7F3993B2F}" srcOrd="0" destOrd="0" presId="urn:microsoft.com/office/officeart/2005/8/layout/vList3"/>
    <dgm:cxn modelId="{43B9A3CD-D683-4034-864A-0345A141FBAD}" type="presParOf" srcId="{9D79AF58-CB1A-4A4A-90D6-65A7F3993B2F}" destId="{1EE76BE8-A4E8-49D7-9B3E-8D5EB31E6A87}" srcOrd="0" destOrd="0" presId="urn:microsoft.com/office/officeart/2005/8/layout/vList3"/>
    <dgm:cxn modelId="{3F5B90C5-F20C-4774-A183-EB384C4BD03F}" type="presParOf" srcId="{9D79AF58-CB1A-4A4A-90D6-65A7F3993B2F}" destId="{1A7C359F-95E2-44B3-BB29-3E13540CECFC}"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6D74BE1-ACB8-4A61-A33F-1CE175C06940}" type="doc">
      <dgm:prSet loTypeId="urn:microsoft.com/office/officeart/2005/8/layout/vList3" loCatId="list" qsTypeId="urn:microsoft.com/office/officeart/2005/8/quickstyle/simple1" qsCatId="simple" csTypeId="urn:microsoft.com/office/officeart/2005/8/colors/accent1_2" csCatId="accent1" phldr="1"/>
      <dgm:spPr/>
    </dgm:pt>
    <dgm:pt modelId="{7E279294-9B8B-4DEE-8C60-E2D04FDD4BA0}">
      <dgm:prSet phldrT="[Text]"/>
      <dgm:spPr/>
      <dgm:t>
        <a:bodyPr/>
        <a:lstStyle/>
        <a:p>
          <a:pPr algn="l"/>
          <a:r>
            <a:rPr lang="en-US" b="1" dirty="0" smtClean="0"/>
            <a:t>Shared Resource </a:t>
          </a:r>
          <a:r>
            <a:rPr lang="en-US" dirty="0" smtClean="0"/>
            <a:t>– Any resource that is accessed by multiple objects in an FPGA VI.</a:t>
          </a:r>
          <a:endParaRPr lang="en-US" dirty="0"/>
        </a:p>
      </dgm:t>
    </dgm:pt>
    <dgm:pt modelId="{5E110304-266A-44A7-B2C0-78472031C4DE}" type="parTrans" cxnId="{FD7BFA24-7923-46F9-BCD9-0C541EF0B413}">
      <dgm:prSet/>
      <dgm:spPr/>
      <dgm:t>
        <a:bodyPr/>
        <a:lstStyle/>
        <a:p>
          <a:endParaRPr lang="en-US"/>
        </a:p>
      </dgm:t>
    </dgm:pt>
    <dgm:pt modelId="{B4E07FB7-3020-4A00-817C-368010B72E68}" type="sibTrans" cxnId="{FD7BFA24-7923-46F9-BCD9-0C541EF0B413}">
      <dgm:prSet/>
      <dgm:spPr/>
      <dgm:t>
        <a:bodyPr/>
        <a:lstStyle/>
        <a:p>
          <a:endParaRPr lang="en-US"/>
        </a:p>
      </dgm:t>
    </dgm:pt>
    <dgm:pt modelId="{45987A0C-DFEC-4EF3-A40A-3572C8E73C20}" type="pres">
      <dgm:prSet presAssocID="{06D74BE1-ACB8-4A61-A33F-1CE175C06940}" presName="linearFlow" presStyleCnt="0">
        <dgm:presLayoutVars>
          <dgm:dir/>
          <dgm:resizeHandles val="exact"/>
        </dgm:presLayoutVars>
      </dgm:prSet>
      <dgm:spPr/>
    </dgm:pt>
    <dgm:pt modelId="{E2B925BC-C255-41F4-833D-E9433DD34519}" type="pres">
      <dgm:prSet presAssocID="{7E279294-9B8B-4DEE-8C60-E2D04FDD4BA0}" presName="composite" presStyleCnt="0"/>
      <dgm:spPr/>
    </dgm:pt>
    <dgm:pt modelId="{9C3E741C-4FF4-4357-AC14-3016CCA7BF36}" type="pres">
      <dgm:prSet presAssocID="{7E279294-9B8B-4DEE-8C60-E2D04FDD4BA0}" presName="imgShp" presStyleLbl="fgImgPlace1" presStyleIdx="0" presStyleCnt="1" custLinFactNeighborX="-40450"/>
      <dgm:spPr/>
    </dgm:pt>
    <dgm:pt modelId="{7AA4CE6E-8171-4212-A6BA-44845E727DDD}" type="pres">
      <dgm:prSet presAssocID="{7E279294-9B8B-4DEE-8C60-E2D04FDD4BA0}" presName="txShp" presStyleLbl="node1" presStyleIdx="0" presStyleCnt="1" custScaleX="130883" custLinFactNeighborX="4177">
        <dgm:presLayoutVars>
          <dgm:bulletEnabled val="1"/>
        </dgm:presLayoutVars>
      </dgm:prSet>
      <dgm:spPr/>
      <dgm:t>
        <a:bodyPr/>
        <a:lstStyle/>
        <a:p>
          <a:endParaRPr lang="en-US"/>
        </a:p>
      </dgm:t>
    </dgm:pt>
  </dgm:ptLst>
  <dgm:cxnLst>
    <dgm:cxn modelId="{E29BD95F-C944-468A-A1F8-B6DE69485D10}" type="presOf" srcId="{7E279294-9B8B-4DEE-8C60-E2D04FDD4BA0}" destId="{7AA4CE6E-8171-4212-A6BA-44845E727DDD}" srcOrd="0" destOrd="0" presId="urn:microsoft.com/office/officeart/2005/8/layout/vList3"/>
    <dgm:cxn modelId="{AF914CDB-4919-4DD8-BFF8-EF38718E8E2F}" type="presOf" srcId="{06D74BE1-ACB8-4A61-A33F-1CE175C06940}" destId="{45987A0C-DFEC-4EF3-A40A-3572C8E73C20}" srcOrd="0" destOrd="0" presId="urn:microsoft.com/office/officeart/2005/8/layout/vList3"/>
    <dgm:cxn modelId="{FD7BFA24-7923-46F9-BCD9-0C541EF0B413}" srcId="{06D74BE1-ACB8-4A61-A33F-1CE175C06940}" destId="{7E279294-9B8B-4DEE-8C60-E2D04FDD4BA0}" srcOrd="0" destOrd="0" parTransId="{5E110304-266A-44A7-B2C0-78472031C4DE}" sibTransId="{B4E07FB7-3020-4A00-817C-368010B72E68}"/>
    <dgm:cxn modelId="{CE922B84-43D2-4923-BA93-B223CC79A632}" type="presParOf" srcId="{45987A0C-DFEC-4EF3-A40A-3572C8E73C20}" destId="{E2B925BC-C255-41F4-833D-E9433DD34519}" srcOrd="0" destOrd="0" presId="urn:microsoft.com/office/officeart/2005/8/layout/vList3"/>
    <dgm:cxn modelId="{2C6F7532-57C4-4FC4-8025-76B59F2B0714}" type="presParOf" srcId="{E2B925BC-C255-41F4-833D-E9433DD34519}" destId="{9C3E741C-4FF4-4357-AC14-3016CCA7BF36}" srcOrd="0" destOrd="0" presId="urn:microsoft.com/office/officeart/2005/8/layout/vList3"/>
    <dgm:cxn modelId="{BED26092-E9DD-41F7-B6FE-96EC77C241F2}" type="presParOf" srcId="{E2B925BC-C255-41F4-833D-E9433DD34519}" destId="{7AA4CE6E-8171-4212-A6BA-44845E727DDD}"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7C1B6BE-8FA0-4DE5-8F8A-C5226D8FC871}" type="doc">
      <dgm:prSet loTypeId="urn:microsoft.com/office/officeart/2005/8/layout/vList3" loCatId="list" qsTypeId="urn:microsoft.com/office/officeart/2005/8/quickstyle/simple1" qsCatId="simple" csTypeId="urn:microsoft.com/office/officeart/2005/8/colors/accent1_2" csCatId="accent1" phldr="1"/>
      <dgm:spPr/>
    </dgm:pt>
    <dgm:pt modelId="{DD5DADC8-057E-4ED0-B7BD-541A43552FDE}">
      <dgm:prSet phldrT="[Text]"/>
      <dgm:spPr/>
      <dgm:t>
        <a:bodyPr/>
        <a:lstStyle/>
        <a:p>
          <a:pPr algn="l"/>
          <a:r>
            <a:rPr lang="en-US" b="1" dirty="0" smtClean="0"/>
            <a:t>FIFO</a:t>
          </a:r>
          <a:r>
            <a:rPr lang="en-US" dirty="0" smtClean="0"/>
            <a:t> – First-in first-out buffer. The first data item written to memory is the first item read and removed from memory.</a:t>
          </a:r>
          <a:endParaRPr lang="en-US" dirty="0"/>
        </a:p>
      </dgm:t>
    </dgm:pt>
    <dgm:pt modelId="{50CAFF54-E521-4B79-AFC7-5A6AD09CD541}" type="parTrans" cxnId="{CEEA4456-AA85-4A18-BE69-6CD5CFA0B822}">
      <dgm:prSet/>
      <dgm:spPr/>
      <dgm:t>
        <a:bodyPr/>
        <a:lstStyle/>
        <a:p>
          <a:endParaRPr lang="en-US"/>
        </a:p>
      </dgm:t>
    </dgm:pt>
    <dgm:pt modelId="{7CB12A3B-2A85-47A5-8ED9-0CB9FB3A65BF}" type="sibTrans" cxnId="{CEEA4456-AA85-4A18-BE69-6CD5CFA0B822}">
      <dgm:prSet/>
      <dgm:spPr/>
      <dgm:t>
        <a:bodyPr/>
        <a:lstStyle/>
        <a:p>
          <a:endParaRPr lang="en-US"/>
        </a:p>
      </dgm:t>
    </dgm:pt>
    <dgm:pt modelId="{A6D2E80D-6F4F-466E-9117-C731AF13AEFA}" type="pres">
      <dgm:prSet presAssocID="{F7C1B6BE-8FA0-4DE5-8F8A-C5226D8FC871}" presName="linearFlow" presStyleCnt="0">
        <dgm:presLayoutVars>
          <dgm:dir/>
          <dgm:resizeHandles val="exact"/>
        </dgm:presLayoutVars>
      </dgm:prSet>
      <dgm:spPr/>
    </dgm:pt>
    <dgm:pt modelId="{0B4ADA14-A5D8-4086-9622-AF9526F0FCCD}" type="pres">
      <dgm:prSet presAssocID="{DD5DADC8-057E-4ED0-B7BD-541A43552FDE}" presName="composite" presStyleCnt="0"/>
      <dgm:spPr/>
    </dgm:pt>
    <dgm:pt modelId="{477119AC-1B9B-4A4A-8F20-CAFF1C725AD3}" type="pres">
      <dgm:prSet presAssocID="{DD5DADC8-057E-4ED0-B7BD-541A43552FDE}" presName="imgShp" presStyleLbl="fgImgPlace1" presStyleIdx="0" presStyleCnt="1" custLinFactNeighborX="-76547"/>
      <dgm:spPr/>
    </dgm:pt>
    <dgm:pt modelId="{976B7E68-86E5-49D8-B5B7-76B4CC9C4B78}" type="pres">
      <dgm:prSet presAssocID="{DD5DADC8-057E-4ED0-B7BD-541A43552FDE}" presName="txShp" presStyleLbl="node1" presStyleIdx="0" presStyleCnt="1" custScaleX="137549" custLinFactNeighborX="3380">
        <dgm:presLayoutVars>
          <dgm:bulletEnabled val="1"/>
        </dgm:presLayoutVars>
      </dgm:prSet>
      <dgm:spPr/>
      <dgm:t>
        <a:bodyPr/>
        <a:lstStyle/>
        <a:p>
          <a:endParaRPr lang="en-US"/>
        </a:p>
      </dgm:t>
    </dgm:pt>
  </dgm:ptLst>
  <dgm:cxnLst>
    <dgm:cxn modelId="{FD62B454-1B2C-43C8-B126-6EB665E330DD}" type="presOf" srcId="{F7C1B6BE-8FA0-4DE5-8F8A-C5226D8FC871}" destId="{A6D2E80D-6F4F-466E-9117-C731AF13AEFA}" srcOrd="0" destOrd="0" presId="urn:microsoft.com/office/officeart/2005/8/layout/vList3"/>
    <dgm:cxn modelId="{CEEA4456-AA85-4A18-BE69-6CD5CFA0B822}" srcId="{F7C1B6BE-8FA0-4DE5-8F8A-C5226D8FC871}" destId="{DD5DADC8-057E-4ED0-B7BD-541A43552FDE}" srcOrd="0" destOrd="0" parTransId="{50CAFF54-E521-4B79-AFC7-5A6AD09CD541}" sibTransId="{7CB12A3B-2A85-47A5-8ED9-0CB9FB3A65BF}"/>
    <dgm:cxn modelId="{911409C5-BE35-4F4A-A099-EFEB4CCCDA48}" type="presOf" srcId="{DD5DADC8-057E-4ED0-B7BD-541A43552FDE}" destId="{976B7E68-86E5-49D8-B5B7-76B4CC9C4B78}" srcOrd="0" destOrd="0" presId="urn:microsoft.com/office/officeart/2005/8/layout/vList3"/>
    <dgm:cxn modelId="{1D09C0F8-D877-4765-B2D5-E056F15C3A2E}" type="presParOf" srcId="{A6D2E80D-6F4F-466E-9117-C731AF13AEFA}" destId="{0B4ADA14-A5D8-4086-9622-AF9526F0FCCD}" srcOrd="0" destOrd="0" presId="urn:microsoft.com/office/officeart/2005/8/layout/vList3"/>
    <dgm:cxn modelId="{1DBF2B8B-0E1F-421C-BC08-395D120DF2C4}" type="presParOf" srcId="{0B4ADA14-A5D8-4086-9622-AF9526F0FCCD}" destId="{477119AC-1B9B-4A4A-8F20-CAFF1C725AD3}" srcOrd="0" destOrd="0" presId="urn:microsoft.com/office/officeart/2005/8/layout/vList3"/>
    <dgm:cxn modelId="{575AB7C5-B14E-4929-ACA3-621BF482ADBE}" type="presParOf" srcId="{0B4ADA14-A5D8-4086-9622-AF9526F0FCCD}" destId="{976B7E68-86E5-49D8-B5B7-76B4CC9C4B78}"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7C236B-243F-467E-8124-ED4A1A02C54E}" type="doc">
      <dgm:prSet loTypeId="urn:microsoft.com/office/officeart/2005/8/layout/radial4" loCatId="relationship" qsTypeId="urn:microsoft.com/office/officeart/2005/8/quickstyle/simple1" qsCatId="simple" csTypeId="urn:microsoft.com/office/officeart/2005/8/colors/accent2_2" csCatId="accent2" phldr="1"/>
      <dgm:spPr/>
      <dgm:t>
        <a:bodyPr/>
        <a:lstStyle/>
        <a:p>
          <a:endParaRPr lang="en-US"/>
        </a:p>
      </dgm:t>
    </dgm:pt>
    <dgm:pt modelId="{B53B78C0-F3DE-4283-860D-27EBB91639A4}">
      <dgm:prSet phldrT="[Text]"/>
      <dgm:spPr>
        <a:solidFill>
          <a:schemeClr val="accent1"/>
        </a:solidFill>
      </dgm:spPr>
      <dgm:t>
        <a:bodyPr/>
        <a:lstStyle/>
        <a:p>
          <a:r>
            <a:rPr lang="en-US" dirty="0" smtClean="0"/>
            <a:t>Lecture</a:t>
          </a:r>
          <a:endParaRPr lang="en-US" dirty="0"/>
        </a:p>
      </dgm:t>
    </dgm:pt>
    <dgm:pt modelId="{714F805D-AD97-41AF-9E39-E0B6F6154237}" type="parTrans" cxnId="{90DD6864-8230-4297-B439-3A0DA5AB23E3}">
      <dgm:prSet/>
      <dgm:spPr/>
      <dgm:t>
        <a:bodyPr/>
        <a:lstStyle/>
        <a:p>
          <a:endParaRPr lang="en-US" dirty="0"/>
        </a:p>
      </dgm:t>
    </dgm:pt>
    <dgm:pt modelId="{41B7B235-E412-4194-BEE4-7E0972F54D0A}" type="sibTrans" cxnId="{90DD6864-8230-4297-B439-3A0DA5AB23E3}">
      <dgm:prSet/>
      <dgm:spPr/>
      <dgm:t>
        <a:bodyPr/>
        <a:lstStyle/>
        <a:p>
          <a:endParaRPr lang="en-US"/>
        </a:p>
      </dgm:t>
    </dgm:pt>
    <dgm:pt modelId="{C816E01F-97C5-4D07-A224-389F7C73601B}">
      <dgm:prSet phldrT="[Text]" custT="1"/>
      <dgm:spPr>
        <a:solidFill>
          <a:schemeClr val="accent1">
            <a:lumMod val="75000"/>
          </a:schemeClr>
        </a:solidFill>
      </dgm:spPr>
      <dgm:t>
        <a:bodyPr/>
        <a:lstStyle/>
        <a:p>
          <a:r>
            <a:rPr lang="en-US" sz="2800" b="1" dirty="0" smtClean="0"/>
            <a:t>Topic</a:t>
          </a:r>
          <a:endParaRPr lang="en-US" sz="2800" b="1" dirty="0"/>
        </a:p>
      </dgm:t>
    </dgm:pt>
    <dgm:pt modelId="{8CE76D1A-EE31-442E-8F1B-9DB80E92EB72}" type="parTrans" cxnId="{6F2F9EA2-57A7-4E18-A46D-BD508732A2DE}">
      <dgm:prSet/>
      <dgm:spPr/>
      <dgm:t>
        <a:bodyPr/>
        <a:lstStyle/>
        <a:p>
          <a:endParaRPr lang="en-US"/>
        </a:p>
      </dgm:t>
    </dgm:pt>
    <dgm:pt modelId="{9FDC4355-99A0-42E2-885C-7EE4E5386B79}" type="sibTrans" cxnId="{6F2F9EA2-57A7-4E18-A46D-BD508732A2DE}">
      <dgm:prSet/>
      <dgm:spPr/>
      <dgm:t>
        <a:bodyPr/>
        <a:lstStyle/>
        <a:p>
          <a:endParaRPr lang="en-US"/>
        </a:p>
      </dgm:t>
    </dgm:pt>
    <dgm:pt modelId="{2B10C4E0-58AB-4165-8BC1-D0A01E0A0929}">
      <dgm:prSet phldrT="[Text]"/>
      <dgm:spPr>
        <a:solidFill>
          <a:schemeClr val="accent1"/>
        </a:solidFill>
      </dgm:spPr>
      <dgm:t>
        <a:bodyPr/>
        <a:lstStyle/>
        <a:p>
          <a:r>
            <a:rPr lang="en-US" dirty="0" smtClean="0"/>
            <a:t>Quizzes</a:t>
          </a:r>
          <a:endParaRPr lang="en-US" dirty="0"/>
        </a:p>
      </dgm:t>
    </dgm:pt>
    <dgm:pt modelId="{EF09339A-4C45-4563-99C2-204755C9FB4C}" type="parTrans" cxnId="{81E8497B-4751-4769-A3AA-DECAC136F467}">
      <dgm:prSet/>
      <dgm:spPr/>
      <dgm:t>
        <a:bodyPr/>
        <a:lstStyle/>
        <a:p>
          <a:endParaRPr lang="en-US" dirty="0"/>
        </a:p>
      </dgm:t>
    </dgm:pt>
    <dgm:pt modelId="{140C5970-C617-4609-9FA7-8F56404CBD18}" type="sibTrans" cxnId="{81E8497B-4751-4769-A3AA-DECAC136F467}">
      <dgm:prSet/>
      <dgm:spPr/>
      <dgm:t>
        <a:bodyPr/>
        <a:lstStyle/>
        <a:p>
          <a:endParaRPr lang="en-US"/>
        </a:p>
      </dgm:t>
    </dgm:pt>
    <dgm:pt modelId="{7EF7BF9D-0B8E-473C-92BC-79ACCFCA393D}">
      <dgm:prSet phldrT="[Text]"/>
      <dgm:spPr>
        <a:solidFill>
          <a:schemeClr val="accent1"/>
        </a:solidFill>
      </dgm:spPr>
      <dgm:t>
        <a:bodyPr/>
        <a:lstStyle/>
        <a:p>
          <a:r>
            <a:rPr lang="en-US" dirty="0" smtClean="0"/>
            <a:t>Demonstrations</a:t>
          </a:r>
          <a:endParaRPr lang="en-US" dirty="0"/>
        </a:p>
      </dgm:t>
    </dgm:pt>
    <dgm:pt modelId="{5AA1BE5B-5C43-4231-90C7-E6F1F2FC7DD6}" type="parTrans" cxnId="{9CBCE4F1-366E-4FCA-9C84-DB2C320FEB5C}">
      <dgm:prSet/>
      <dgm:spPr/>
      <dgm:t>
        <a:bodyPr/>
        <a:lstStyle/>
        <a:p>
          <a:endParaRPr lang="en-US" dirty="0"/>
        </a:p>
      </dgm:t>
    </dgm:pt>
    <dgm:pt modelId="{F7D2E029-6EF8-4BDE-B172-7DE4F8D9B7CD}" type="sibTrans" cxnId="{9CBCE4F1-366E-4FCA-9C84-DB2C320FEB5C}">
      <dgm:prSet/>
      <dgm:spPr/>
      <dgm:t>
        <a:bodyPr/>
        <a:lstStyle/>
        <a:p>
          <a:endParaRPr lang="en-US"/>
        </a:p>
      </dgm:t>
    </dgm:pt>
    <dgm:pt modelId="{AF35E3AD-0313-418D-AD80-24410F7441F3}">
      <dgm:prSet phldrT="[Text]"/>
      <dgm:spPr>
        <a:solidFill>
          <a:schemeClr val="accent1"/>
        </a:solidFill>
      </dgm:spPr>
      <dgm:t>
        <a:bodyPr/>
        <a:lstStyle/>
        <a:p>
          <a:r>
            <a:rPr lang="en-US" dirty="0" smtClean="0"/>
            <a:t>Concept Exercise</a:t>
          </a:r>
          <a:endParaRPr lang="en-US" dirty="0"/>
        </a:p>
      </dgm:t>
    </dgm:pt>
    <dgm:pt modelId="{2E1A2F9E-7CE6-4266-980D-2819652C9498}" type="parTrans" cxnId="{E6BF8456-09B6-47D0-A6A5-307CAA89D868}">
      <dgm:prSet/>
      <dgm:spPr/>
      <dgm:t>
        <a:bodyPr/>
        <a:lstStyle/>
        <a:p>
          <a:endParaRPr lang="en-US" dirty="0"/>
        </a:p>
      </dgm:t>
    </dgm:pt>
    <dgm:pt modelId="{DDD0780D-8CDF-4CCF-A855-C7CDD4CD18E7}" type="sibTrans" cxnId="{E6BF8456-09B6-47D0-A6A5-307CAA89D868}">
      <dgm:prSet/>
      <dgm:spPr/>
      <dgm:t>
        <a:bodyPr/>
        <a:lstStyle/>
        <a:p>
          <a:endParaRPr lang="en-US"/>
        </a:p>
      </dgm:t>
    </dgm:pt>
    <dgm:pt modelId="{A83C545A-A47D-4081-B764-2197F21AB6A5}">
      <dgm:prSet phldrT="[Text]"/>
      <dgm:spPr>
        <a:solidFill>
          <a:schemeClr val="accent1"/>
        </a:solidFill>
      </dgm:spPr>
      <dgm:t>
        <a:bodyPr/>
        <a:lstStyle/>
        <a:p>
          <a:r>
            <a:rPr lang="en-US" dirty="0" smtClean="0"/>
            <a:t>Development Exercise</a:t>
          </a:r>
          <a:endParaRPr lang="en-US" dirty="0"/>
        </a:p>
      </dgm:t>
    </dgm:pt>
    <dgm:pt modelId="{94788038-2432-4C3B-818C-54C810F22A9F}" type="parTrans" cxnId="{8E5DB9E1-51F8-4FAE-9A3A-684778E4CFE0}">
      <dgm:prSet/>
      <dgm:spPr/>
      <dgm:t>
        <a:bodyPr/>
        <a:lstStyle/>
        <a:p>
          <a:endParaRPr lang="en-US" dirty="0"/>
        </a:p>
      </dgm:t>
    </dgm:pt>
    <dgm:pt modelId="{D95DC34E-A022-4D41-A74B-0DE29994A0DD}" type="sibTrans" cxnId="{8E5DB9E1-51F8-4FAE-9A3A-684778E4CFE0}">
      <dgm:prSet/>
      <dgm:spPr/>
      <dgm:t>
        <a:bodyPr/>
        <a:lstStyle/>
        <a:p>
          <a:endParaRPr lang="en-US"/>
        </a:p>
      </dgm:t>
    </dgm:pt>
    <dgm:pt modelId="{56750655-9128-4516-8FA7-650C03DF257D}" type="pres">
      <dgm:prSet presAssocID="{3E7C236B-243F-467E-8124-ED4A1A02C54E}" presName="cycle" presStyleCnt="0">
        <dgm:presLayoutVars>
          <dgm:chMax val="1"/>
          <dgm:dir/>
          <dgm:animLvl val="ctr"/>
          <dgm:resizeHandles val="exact"/>
        </dgm:presLayoutVars>
      </dgm:prSet>
      <dgm:spPr/>
      <dgm:t>
        <a:bodyPr/>
        <a:lstStyle/>
        <a:p>
          <a:endParaRPr lang="en-US"/>
        </a:p>
      </dgm:t>
    </dgm:pt>
    <dgm:pt modelId="{501F51B6-1717-445B-9C79-4C13E7BEB746}" type="pres">
      <dgm:prSet presAssocID="{C816E01F-97C5-4D07-A224-389F7C73601B}" presName="centerShape" presStyleLbl="node0" presStyleIdx="0" presStyleCnt="1"/>
      <dgm:spPr/>
      <dgm:t>
        <a:bodyPr/>
        <a:lstStyle/>
        <a:p>
          <a:endParaRPr lang="en-US"/>
        </a:p>
      </dgm:t>
    </dgm:pt>
    <dgm:pt modelId="{BC0EB632-B777-4169-B159-559029B30BEC}" type="pres">
      <dgm:prSet presAssocID="{714F805D-AD97-41AF-9E39-E0B6F6154237}" presName="parTrans" presStyleLbl="bgSibTrans2D1" presStyleIdx="0" presStyleCnt="5"/>
      <dgm:spPr/>
      <dgm:t>
        <a:bodyPr/>
        <a:lstStyle/>
        <a:p>
          <a:endParaRPr lang="en-US"/>
        </a:p>
      </dgm:t>
    </dgm:pt>
    <dgm:pt modelId="{55735ADE-9C3A-4832-A063-F6B7574DA65B}" type="pres">
      <dgm:prSet presAssocID="{B53B78C0-F3DE-4283-860D-27EBB91639A4}" presName="node" presStyleLbl="node1" presStyleIdx="0" presStyleCnt="5">
        <dgm:presLayoutVars>
          <dgm:bulletEnabled val="1"/>
        </dgm:presLayoutVars>
      </dgm:prSet>
      <dgm:spPr/>
      <dgm:t>
        <a:bodyPr/>
        <a:lstStyle/>
        <a:p>
          <a:endParaRPr lang="en-US"/>
        </a:p>
      </dgm:t>
    </dgm:pt>
    <dgm:pt modelId="{0195D111-B249-4AED-BE61-F697F8F045AA}" type="pres">
      <dgm:prSet presAssocID="{EF09339A-4C45-4563-99C2-204755C9FB4C}" presName="parTrans" presStyleLbl="bgSibTrans2D1" presStyleIdx="1" presStyleCnt="5"/>
      <dgm:spPr/>
      <dgm:t>
        <a:bodyPr/>
        <a:lstStyle/>
        <a:p>
          <a:endParaRPr lang="en-US"/>
        </a:p>
      </dgm:t>
    </dgm:pt>
    <dgm:pt modelId="{AA426F43-0667-4CC8-B746-2BA65A85717B}" type="pres">
      <dgm:prSet presAssocID="{2B10C4E0-58AB-4165-8BC1-D0A01E0A0929}" presName="node" presStyleLbl="node1" presStyleIdx="1" presStyleCnt="5">
        <dgm:presLayoutVars>
          <dgm:bulletEnabled val="1"/>
        </dgm:presLayoutVars>
      </dgm:prSet>
      <dgm:spPr/>
      <dgm:t>
        <a:bodyPr/>
        <a:lstStyle/>
        <a:p>
          <a:endParaRPr lang="en-US"/>
        </a:p>
      </dgm:t>
    </dgm:pt>
    <dgm:pt modelId="{D3E51FFA-3818-43D1-AF5F-F30C39EA281C}" type="pres">
      <dgm:prSet presAssocID="{5AA1BE5B-5C43-4231-90C7-E6F1F2FC7DD6}" presName="parTrans" presStyleLbl="bgSibTrans2D1" presStyleIdx="2" presStyleCnt="5"/>
      <dgm:spPr/>
      <dgm:t>
        <a:bodyPr/>
        <a:lstStyle/>
        <a:p>
          <a:endParaRPr lang="en-US"/>
        </a:p>
      </dgm:t>
    </dgm:pt>
    <dgm:pt modelId="{01751BF6-300D-4748-BF7F-61BCECF9003B}" type="pres">
      <dgm:prSet presAssocID="{7EF7BF9D-0B8E-473C-92BC-79ACCFCA393D}" presName="node" presStyleLbl="node1" presStyleIdx="2" presStyleCnt="5">
        <dgm:presLayoutVars>
          <dgm:bulletEnabled val="1"/>
        </dgm:presLayoutVars>
      </dgm:prSet>
      <dgm:spPr/>
      <dgm:t>
        <a:bodyPr/>
        <a:lstStyle/>
        <a:p>
          <a:endParaRPr lang="en-US"/>
        </a:p>
      </dgm:t>
    </dgm:pt>
    <dgm:pt modelId="{1983FF5D-11F0-4D97-866B-E9DB885D8850}" type="pres">
      <dgm:prSet presAssocID="{2E1A2F9E-7CE6-4266-980D-2819652C9498}" presName="parTrans" presStyleLbl="bgSibTrans2D1" presStyleIdx="3" presStyleCnt="5"/>
      <dgm:spPr/>
      <dgm:t>
        <a:bodyPr/>
        <a:lstStyle/>
        <a:p>
          <a:endParaRPr lang="en-US"/>
        </a:p>
      </dgm:t>
    </dgm:pt>
    <dgm:pt modelId="{09D8E7DE-FEF3-4CF6-8352-588578481156}" type="pres">
      <dgm:prSet presAssocID="{AF35E3AD-0313-418D-AD80-24410F7441F3}" presName="node" presStyleLbl="node1" presStyleIdx="3" presStyleCnt="5">
        <dgm:presLayoutVars>
          <dgm:bulletEnabled val="1"/>
        </dgm:presLayoutVars>
      </dgm:prSet>
      <dgm:spPr/>
      <dgm:t>
        <a:bodyPr/>
        <a:lstStyle/>
        <a:p>
          <a:endParaRPr lang="en-US"/>
        </a:p>
      </dgm:t>
    </dgm:pt>
    <dgm:pt modelId="{A8790A3F-5729-413F-B9C4-CF9DB961DEB2}" type="pres">
      <dgm:prSet presAssocID="{94788038-2432-4C3B-818C-54C810F22A9F}" presName="parTrans" presStyleLbl="bgSibTrans2D1" presStyleIdx="4" presStyleCnt="5"/>
      <dgm:spPr/>
      <dgm:t>
        <a:bodyPr/>
        <a:lstStyle/>
        <a:p>
          <a:endParaRPr lang="en-US"/>
        </a:p>
      </dgm:t>
    </dgm:pt>
    <dgm:pt modelId="{8945B71A-2E09-44C9-A149-D765FD22A4F4}" type="pres">
      <dgm:prSet presAssocID="{A83C545A-A47D-4081-B764-2197F21AB6A5}" presName="node" presStyleLbl="node1" presStyleIdx="4" presStyleCnt="5">
        <dgm:presLayoutVars>
          <dgm:bulletEnabled val="1"/>
        </dgm:presLayoutVars>
      </dgm:prSet>
      <dgm:spPr/>
      <dgm:t>
        <a:bodyPr/>
        <a:lstStyle/>
        <a:p>
          <a:endParaRPr lang="en-US"/>
        </a:p>
      </dgm:t>
    </dgm:pt>
  </dgm:ptLst>
  <dgm:cxnLst>
    <dgm:cxn modelId="{81E8497B-4751-4769-A3AA-DECAC136F467}" srcId="{C816E01F-97C5-4D07-A224-389F7C73601B}" destId="{2B10C4E0-58AB-4165-8BC1-D0A01E0A0929}" srcOrd="1" destOrd="0" parTransId="{EF09339A-4C45-4563-99C2-204755C9FB4C}" sibTransId="{140C5970-C617-4609-9FA7-8F56404CBD18}"/>
    <dgm:cxn modelId="{36C8C8DC-4095-4355-9C8B-A050D00C80A9}" type="presOf" srcId="{B53B78C0-F3DE-4283-860D-27EBB91639A4}" destId="{55735ADE-9C3A-4832-A063-F6B7574DA65B}" srcOrd="0" destOrd="0" presId="urn:microsoft.com/office/officeart/2005/8/layout/radial4"/>
    <dgm:cxn modelId="{90DD6864-8230-4297-B439-3A0DA5AB23E3}" srcId="{C816E01F-97C5-4D07-A224-389F7C73601B}" destId="{B53B78C0-F3DE-4283-860D-27EBB91639A4}" srcOrd="0" destOrd="0" parTransId="{714F805D-AD97-41AF-9E39-E0B6F6154237}" sibTransId="{41B7B235-E412-4194-BEE4-7E0972F54D0A}"/>
    <dgm:cxn modelId="{CE32C30A-92B6-455F-B070-88AE730228EF}" type="presOf" srcId="{7EF7BF9D-0B8E-473C-92BC-79ACCFCA393D}" destId="{01751BF6-300D-4748-BF7F-61BCECF9003B}" srcOrd="0" destOrd="0" presId="urn:microsoft.com/office/officeart/2005/8/layout/radial4"/>
    <dgm:cxn modelId="{151D99F7-C681-4077-943E-6004DBE185C7}" type="presOf" srcId="{3E7C236B-243F-467E-8124-ED4A1A02C54E}" destId="{56750655-9128-4516-8FA7-650C03DF257D}" srcOrd="0" destOrd="0" presId="urn:microsoft.com/office/officeart/2005/8/layout/radial4"/>
    <dgm:cxn modelId="{45768E7A-EADD-4C34-9CE0-EB7881D81BAF}" type="presOf" srcId="{A83C545A-A47D-4081-B764-2197F21AB6A5}" destId="{8945B71A-2E09-44C9-A149-D765FD22A4F4}" srcOrd="0" destOrd="0" presId="urn:microsoft.com/office/officeart/2005/8/layout/radial4"/>
    <dgm:cxn modelId="{6F2F9EA2-57A7-4E18-A46D-BD508732A2DE}" srcId="{3E7C236B-243F-467E-8124-ED4A1A02C54E}" destId="{C816E01F-97C5-4D07-A224-389F7C73601B}" srcOrd="0" destOrd="0" parTransId="{8CE76D1A-EE31-442E-8F1B-9DB80E92EB72}" sibTransId="{9FDC4355-99A0-42E2-885C-7EE4E5386B79}"/>
    <dgm:cxn modelId="{B5F05CF8-C8D4-4E37-A43D-15696013A98E}" type="presOf" srcId="{AF35E3AD-0313-418D-AD80-24410F7441F3}" destId="{09D8E7DE-FEF3-4CF6-8352-588578481156}" srcOrd="0" destOrd="0" presId="urn:microsoft.com/office/officeart/2005/8/layout/radial4"/>
    <dgm:cxn modelId="{74A9789A-1FAA-467E-B9FF-7D5F072E6F76}" type="presOf" srcId="{714F805D-AD97-41AF-9E39-E0B6F6154237}" destId="{BC0EB632-B777-4169-B159-559029B30BEC}" srcOrd="0" destOrd="0" presId="urn:microsoft.com/office/officeart/2005/8/layout/radial4"/>
    <dgm:cxn modelId="{AAB7B16D-2491-4095-81C7-2A3143B18208}" type="presOf" srcId="{5AA1BE5B-5C43-4231-90C7-E6F1F2FC7DD6}" destId="{D3E51FFA-3818-43D1-AF5F-F30C39EA281C}" srcOrd="0" destOrd="0" presId="urn:microsoft.com/office/officeart/2005/8/layout/radial4"/>
    <dgm:cxn modelId="{0D09BBF5-3766-4F0D-B121-8D75B0D3E550}" type="presOf" srcId="{2B10C4E0-58AB-4165-8BC1-D0A01E0A0929}" destId="{AA426F43-0667-4CC8-B746-2BA65A85717B}" srcOrd="0" destOrd="0" presId="urn:microsoft.com/office/officeart/2005/8/layout/radial4"/>
    <dgm:cxn modelId="{5F1CB5FC-EC11-4349-86B4-DF4C73EA7053}" type="presOf" srcId="{C816E01F-97C5-4D07-A224-389F7C73601B}" destId="{501F51B6-1717-445B-9C79-4C13E7BEB746}" srcOrd="0" destOrd="0" presId="urn:microsoft.com/office/officeart/2005/8/layout/radial4"/>
    <dgm:cxn modelId="{45A66ECF-6641-4E4F-8FC5-57FEB4E9CEB3}" type="presOf" srcId="{94788038-2432-4C3B-818C-54C810F22A9F}" destId="{A8790A3F-5729-413F-B9C4-CF9DB961DEB2}" srcOrd="0" destOrd="0" presId="urn:microsoft.com/office/officeart/2005/8/layout/radial4"/>
    <dgm:cxn modelId="{09B31B53-9F89-4E7D-B72D-4FAAE38F5B7D}" type="presOf" srcId="{EF09339A-4C45-4563-99C2-204755C9FB4C}" destId="{0195D111-B249-4AED-BE61-F697F8F045AA}" srcOrd="0" destOrd="0" presId="urn:microsoft.com/office/officeart/2005/8/layout/radial4"/>
    <dgm:cxn modelId="{04706ED4-EDB1-406D-B69A-A552C3AED7C0}" type="presOf" srcId="{2E1A2F9E-7CE6-4266-980D-2819652C9498}" destId="{1983FF5D-11F0-4D97-866B-E9DB885D8850}" srcOrd="0" destOrd="0" presId="urn:microsoft.com/office/officeart/2005/8/layout/radial4"/>
    <dgm:cxn modelId="{8E5DB9E1-51F8-4FAE-9A3A-684778E4CFE0}" srcId="{C816E01F-97C5-4D07-A224-389F7C73601B}" destId="{A83C545A-A47D-4081-B764-2197F21AB6A5}" srcOrd="4" destOrd="0" parTransId="{94788038-2432-4C3B-818C-54C810F22A9F}" sibTransId="{D95DC34E-A022-4D41-A74B-0DE29994A0DD}"/>
    <dgm:cxn modelId="{E6BF8456-09B6-47D0-A6A5-307CAA89D868}" srcId="{C816E01F-97C5-4D07-A224-389F7C73601B}" destId="{AF35E3AD-0313-418D-AD80-24410F7441F3}" srcOrd="3" destOrd="0" parTransId="{2E1A2F9E-7CE6-4266-980D-2819652C9498}" sibTransId="{DDD0780D-8CDF-4CCF-A855-C7CDD4CD18E7}"/>
    <dgm:cxn modelId="{9CBCE4F1-366E-4FCA-9C84-DB2C320FEB5C}" srcId="{C816E01F-97C5-4D07-A224-389F7C73601B}" destId="{7EF7BF9D-0B8E-473C-92BC-79ACCFCA393D}" srcOrd="2" destOrd="0" parTransId="{5AA1BE5B-5C43-4231-90C7-E6F1F2FC7DD6}" sibTransId="{F7D2E029-6EF8-4BDE-B172-7DE4F8D9B7CD}"/>
    <dgm:cxn modelId="{FAF6D9E3-9F38-4B75-A376-587B58D58626}" type="presParOf" srcId="{56750655-9128-4516-8FA7-650C03DF257D}" destId="{501F51B6-1717-445B-9C79-4C13E7BEB746}" srcOrd="0" destOrd="0" presId="urn:microsoft.com/office/officeart/2005/8/layout/radial4"/>
    <dgm:cxn modelId="{0061CB03-76CD-4F27-8824-7F710674534A}" type="presParOf" srcId="{56750655-9128-4516-8FA7-650C03DF257D}" destId="{BC0EB632-B777-4169-B159-559029B30BEC}" srcOrd="1" destOrd="0" presId="urn:microsoft.com/office/officeart/2005/8/layout/radial4"/>
    <dgm:cxn modelId="{D201D17E-9201-4996-97A1-DEF2EA8B9794}" type="presParOf" srcId="{56750655-9128-4516-8FA7-650C03DF257D}" destId="{55735ADE-9C3A-4832-A063-F6B7574DA65B}" srcOrd="2" destOrd="0" presId="urn:microsoft.com/office/officeart/2005/8/layout/radial4"/>
    <dgm:cxn modelId="{D7468886-4448-4E6E-AC4C-9EA5CD609A97}" type="presParOf" srcId="{56750655-9128-4516-8FA7-650C03DF257D}" destId="{0195D111-B249-4AED-BE61-F697F8F045AA}" srcOrd="3" destOrd="0" presId="urn:microsoft.com/office/officeart/2005/8/layout/radial4"/>
    <dgm:cxn modelId="{6FCAB535-E208-4389-957C-5ADB0C4329E5}" type="presParOf" srcId="{56750655-9128-4516-8FA7-650C03DF257D}" destId="{AA426F43-0667-4CC8-B746-2BA65A85717B}" srcOrd="4" destOrd="0" presId="urn:microsoft.com/office/officeart/2005/8/layout/radial4"/>
    <dgm:cxn modelId="{60D9FF83-D7E5-453A-8AE4-A6F4CA8409CA}" type="presParOf" srcId="{56750655-9128-4516-8FA7-650C03DF257D}" destId="{D3E51FFA-3818-43D1-AF5F-F30C39EA281C}" srcOrd="5" destOrd="0" presId="urn:microsoft.com/office/officeart/2005/8/layout/radial4"/>
    <dgm:cxn modelId="{277AC7E7-378C-4C24-B52B-EDA16BA516B5}" type="presParOf" srcId="{56750655-9128-4516-8FA7-650C03DF257D}" destId="{01751BF6-300D-4748-BF7F-61BCECF9003B}" srcOrd="6" destOrd="0" presId="urn:microsoft.com/office/officeart/2005/8/layout/radial4"/>
    <dgm:cxn modelId="{DE07139D-BBEF-435B-9ABB-D0DFEA7D50C3}" type="presParOf" srcId="{56750655-9128-4516-8FA7-650C03DF257D}" destId="{1983FF5D-11F0-4D97-866B-E9DB885D8850}" srcOrd="7" destOrd="0" presId="urn:microsoft.com/office/officeart/2005/8/layout/radial4"/>
    <dgm:cxn modelId="{A5F204B7-C760-4DD6-A3AA-73F39AF895E7}" type="presParOf" srcId="{56750655-9128-4516-8FA7-650C03DF257D}" destId="{09D8E7DE-FEF3-4CF6-8352-588578481156}" srcOrd="8" destOrd="0" presId="urn:microsoft.com/office/officeart/2005/8/layout/radial4"/>
    <dgm:cxn modelId="{8D7E651C-1DC0-4E1D-A24A-71C1B1283BC1}" type="presParOf" srcId="{56750655-9128-4516-8FA7-650C03DF257D}" destId="{A8790A3F-5729-413F-B9C4-CF9DB961DEB2}" srcOrd="9" destOrd="0" presId="urn:microsoft.com/office/officeart/2005/8/layout/radial4"/>
    <dgm:cxn modelId="{564F052F-F558-414A-958E-0274B3A150B7}" type="presParOf" srcId="{56750655-9128-4516-8FA7-650C03DF257D}" destId="{8945B71A-2E09-44C9-A149-D765FD22A4F4}" srcOrd="10" destOrd="0" presId="urn:microsoft.com/office/officeart/2005/8/layout/radial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7C1B6BE-8FA0-4DE5-8F8A-C5226D8FC871}" type="doc">
      <dgm:prSet loTypeId="urn:microsoft.com/office/officeart/2005/8/layout/vList3" loCatId="list" qsTypeId="urn:microsoft.com/office/officeart/2005/8/quickstyle/simple1" qsCatId="simple" csTypeId="urn:microsoft.com/office/officeart/2005/8/colors/accent1_2" csCatId="accent1" phldr="1"/>
      <dgm:spPr/>
    </dgm:pt>
    <dgm:pt modelId="{DD5DADC8-057E-4ED0-B7BD-541A43552FDE}">
      <dgm:prSet phldrT="[Text]"/>
      <dgm:spPr/>
      <dgm:t>
        <a:bodyPr/>
        <a:lstStyle/>
        <a:p>
          <a:pPr algn="l"/>
          <a:r>
            <a:rPr lang="en-US" b="1" dirty="0" smtClean="0"/>
            <a:t>Buffer</a:t>
          </a:r>
          <a:r>
            <a:rPr lang="en-US" dirty="0" smtClean="0"/>
            <a:t> – An area of computer memory that stores multiple data items</a:t>
          </a:r>
          <a:endParaRPr lang="en-US" dirty="0"/>
        </a:p>
      </dgm:t>
    </dgm:pt>
    <dgm:pt modelId="{50CAFF54-E521-4B79-AFC7-5A6AD09CD541}" type="parTrans" cxnId="{CEEA4456-AA85-4A18-BE69-6CD5CFA0B822}">
      <dgm:prSet/>
      <dgm:spPr/>
      <dgm:t>
        <a:bodyPr/>
        <a:lstStyle/>
        <a:p>
          <a:endParaRPr lang="en-US"/>
        </a:p>
      </dgm:t>
    </dgm:pt>
    <dgm:pt modelId="{7CB12A3B-2A85-47A5-8ED9-0CB9FB3A65BF}" type="sibTrans" cxnId="{CEEA4456-AA85-4A18-BE69-6CD5CFA0B822}">
      <dgm:prSet/>
      <dgm:spPr/>
      <dgm:t>
        <a:bodyPr/>
        <a:lstStyle/>
        <a:p>
          <a:endParaRPr lang="en-US"/>
        </a:p>
      </dgm:t>
    </dgm:pt>
    <dgm:pt modelId="{A6D2E80D-6F4F-466E-9117-C731AF13AEFA}" type="pres">
      <dgm:prSet presAssocID="{F7C1B6BE-8FA0-4DE5-8F8A-C5226D8FC871}" presName="linearFlow" presStyleCnt="0">
        <dgm:presLayoutVars>
          <dgm:dir/>
          <dgm:resizeHandles val="exact"/>
        </dgm:presLayoutVars>
      </dgm:prSet>
      <dgm:spPr/>
    </dgm:pt>
    <dgm:pt modelId="{0B4ADA14-A5D8-4086-9622-AF9526F0FCCD}" type="pres">
      <dgm:prSet presAssocID="{DD5DADC8-057E-4ED0-B7BD-541A43552FDE}" presName="composite" presStyleCnt="0"/>
      <dgm:spPr/>
    </dgm:pt>
    <dgm:pt modelId="{477119AC-1B9B-4A4A-8F20-CAFF1C725AD3}" type="pres">
      <dgm:prSet presAssocID="{DD5DADC8-057E-4ED0-B7BD-541A43552FDE}" presName="imgShp" presStyleLbl="fgImgPlace1" presStyleIdx="0" presStyleCnt="1" custLinFactNeighborX="-76547"/>
      <dgm:spPr/>
    </dgm:pt>
    <dgm:pt modelId="{976B7E68-86E5-49D8-B5B7-76B4CC9C4B78}" type="pres">
      <dgm:prSet presAssocID="{DD5DADC8-057E-4ED0-B7BD-541A43552FDE}" presName="txShp" presStyleLbl="node1" presStyleIdx="0" presStyleCnt="1" custScaleX="137549" custLinFactNeighborX="3380">
        <dgm:presLayoutVars>
          <dgm:bulletEnabled val="1"/>
        </dgm:presLayoutVars>
      </dgm:prSet>
      <dgm:spPr/>
      <dgm:t>
        <a:bodyPr/>
        <a:lstStyle/>
        <a:p>
          <a:endParaRPr lang="en-US"/>
        </a:p>
      </dgm:t>
    </dgm:pt>
  </dgm:ptLst>
  <dgm:cxnLst>
    <dgm:cxn modelId="{CEEA4456-AA85-4A18-BE69-6CD5CFA0B822}" srcId="{F7C1B6BE-8FA0-4DE5-8F8A-C5226D8FC871}" destId="{DD5DADC8-057E-4ED0-B7BD-541A43552FDE}" srcOrd="0" destOrd="0" parTransId="{50CAFF54-E521-4B79-AFC7-5A6AD09CD541}" sibTransId="{7CB12A3B-2A85-47A5-8ED9-0CB9FB3A65BF}"/>
    <dgm:cxn modelId="{CF1FED21-7F40-4367-A962-1886D6B8A148}" type="presOf" srcId="{DD5DADC8-057E-4ED0-B7BD-541A43552FDE}" destId="{976B7E68-86E5-49D8-B5B7-76B4CC9C4B78}" srcOrd="0" destOrd="0" presId="urn:microsoft.com/office/officeart/2005/8/layout/vList3"/>
    <dgm:cxn modelId="{A7719F4C-D6B8-49D5-B80B-CAB1E9636720}" type="presOf" srcId="{F7C1B6BE-8FA0-4DE5-8F8A-C5226D8FC871}" destId="{A6D2E80D-6F4F-466E-9117-C731AF13AEFA}" srcOrd="0" destOrd="0" presId="urn:microsoft.com/office/officeart/2005/8/layout/vList3"/>
    <dgm:cxn modelId="{A99AE0D3-D017-4E64-A270-400D704DD0B5}" type="presParOf" srcId="{A6D2E80D-6F4F-466E-9117-C731AF13AEFA}" destId="{0B4ADA14-A5D8-4086-9622-AF9526F0FCCD}" srcOrd="0" destOrd="0" presId="urn:microsoft.com/office/officeart/2005/8/layout/vList3"/>
    <dgm:cxn modelId="{73090F46-6576-44BE-8C47-3FEFEB683F18}" type="presParOf" srcId="{0B4ADA14-A5D8-4086-9622-AF9526F0FCCD}" destId="{477119AC-1B9B-4A4A-8F20-CAFF1C725AD3}" srcOrd="0" destOrd="0" presId="urn:microsoft.com/office/officeart/2005/8/layout/vList3"/>
    <dgm:cxn modelId="{5C91018C-33BA-4938-A478-C41FB45A5F4C}" type="presParOf" srcId="{0B4ADA14-A5D8-4086-9622-AF9526F0FCCD}" destId="{976B7E68-86E5-49D8-B5B7-76B4CC9C4B78}"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7C1B6BE-8FA0-4DE5-8F8A-C5226D8FC871}" type="doc">
      <dgm:prSet loTypeId="urn:microsoft.com/office/officeart/2005/8/layout/vList3" loCatId="list" qsTypeId="urn:microsoft.com/office/officeart/2005/8/quickstyle/simple1" qsCatId="simple" csTypeId="urn:microsoft.com/office/officeart/2005/8/colors/accent1_2" csCatId="accent1" phldr="1"/>
      <dgm:spPr/>
    </dgm:pt>
    <dgm:pt modelId="{DD5DADC8-057E-4ED0-B7BD-541A43552FDE}">
      <dgm:prSet phldrT="[Text]"/>
      <dgm:spPr/>
      <dgm:t>
        <a:bodyPr/>
        <a:lstStyle/>
        <a:p>
          <a:pPr algn="l"/>
          <a:r>
            <a:rPr lang="en-US" b="1" dirty="0" smtClean="0"/>
            <a:t>DMA</a:t>
          </a:r>
          <a:r>
            <a:rPr lang="en-US" dirty="0" smtClean="0"/>
            <a:t> – A single FIFO transfers data to or from Host VIs by directly accessing memory. </a:t>
          </a:r>
          <a:endParaRPr lang="en-US" dirty="0"/>
        </a:p>
      </dgm:t>
    </dgm:pt>
    <dgm:pt modelId="{50CAFF54-E521-4B79-AFC7-5A6AD09CD541}" type="parTrans" cxnId="{CEEA4456-AA85-4A18-BE69-6CD5CFA0B822}">
      <dgm:prSet/>
      <dgm:spPr/>
      <dgm:t>
        <a:bodyPr/>
        <a:lstStyle/>
        <a:p>
          <a:endParaRPr lang="en-US"/>
        </a:p>
      </dgm:t>
    </dgm:pt>
    <dgm:pt modelId="{7CB12A3B-2A85-47A5-8ED9-0CB9FB3A65BF}" type="sibTrans" cxnId="{CEEA4456-AA85-4A18-BE69-6CD5CFA0B822}">
      <dgm:prSet/>
      <dgm:spPr/>
      <dgm:t>
        <a:bodyPr/>
        <a:lstStyle/>
        <a:p>
          <a:endParaRPr lang="en-US"/>
        </a:p>
      </dgm:t>
    </dgm:pt>
    <dgm:pt modelId="{A6D2E80D-6F4F-466E-9117-C731AF13AEFA}" type="pres">
      <dgm:prSet presAssocID="{F7C1B6BE-8FA0-4DE5-8F8A-C5226D8FC871}" presName="linearFlow" presStyleCnt="0">
        <dgm:presLayoutVars>
          <dgm:dir/>
          <dgm:resizeHandles val="exact"/>
        </dgm:presLayoutVars>
      </dgm:prSet>
      <dgm:spPr/>
    </dgm:pt>
    <dgm:pt modelId="{0B4ADA14-A5D8-4086-9622-AF9526F0FCCD}" type="pres">
      <dgm:prSet presAssocID="{DD5DADC8-057E-4ED0-B7BD-541A43552FDE}" presName="composite" presStyleCnt="0"/>
      <dgm:spPr/>
    </dgm:pt>
    <dgm:pt modelId="{477119AC-1B9B-4A4A-8F20-CAFF1C725AD3}" type="pres">
      <dgm:prSet presAssocID="{DD5DADC8-057E-4ED0-B7BD-541A43552FDE}" presName="imgShp" presStyleLbl="fgImgPlace1" presStyleIdx="0" presStyleCnt="1" custLinFactNeighborX="-76547"/>
      <dgm:spPr/>
    </dgm:pt>
    <dgm:pt modelId="{976B7E68-86E5-49D8-B5B7-76B4CC9C4B78}" type="pres">
      <dgm:prSet presAssocID="{DD5DADC8-057E-4ED0-B7BD-541A43552FDE}" presName="txShp" presStyleLbl="node1" presStyleIdx="0" presStyleCnt="1" custScaleX="137549" custLinFactNeighborX="3380">
        <dgm:presLayoutVars>
          <dgm:bulletEnabled val="1"/>
        </dgm:presLayoutVars>
      </dgm:prSet>
      <dgm:spPr/>
      <dgm:t>
        <a:bodyPr/>
        <a:lstStyle/>
        <a:p>
          <a:endParaRPr lang="en-US"/>
        </a:p>
      </dgm:t>
    </dgm:pt>
  </dgm:ptLst>
  <dgm:cxnLst>
    <dgm:cxn modelId="{CEEA4456-AA85-4A18-BE69-6CD5CFA0B822}" srcId="{F7C1B6BE-8FA0-4DE5-8F8A-C5226D8FC871}" destId="{DD5DADC8-057E-4ED0-B7BD-541A43552FDE}" srcOrd="0" destOrd="0" parTransId="{50CAFF54-E521-4B79-AFC7-5A6AD09CD541}" sibTransId="{7CB12A3B-2A85-47A5-8ED9-0CB9FB3A65BF}"/>
    <dgm:cxn modelId="{3949F247-1CEB-4427-81C0-AC28ADA305AB}" type="presOf" srcId="{DD5DADC8-057E-4ED0-B7BD-541A43552FDE}" destId="{976B7E68-86E5-49D8-B5B7-76B4CC9C4B78}" srcOrd="0" destOrd="0" presId="urn:microsoft.com/office/officeart/2005/8/layout/vList3"/>
    <dgm:cxn modelId="{4AF3B1C1-59FF-45EA-B4F3-C19F2D06C2DB}" type="presOf" srcId="{F7C1B6BE-8FA0-4DE5-8F8A-C5226D8FC871}" destId="{A6D2E80D-6F4F-466E-9117-C731AF13AEFA}" srcOrd="0" destOrd="0" presId="urn:microsoft.com/office/officeart/2005/8/layout/vList3"/>
    <dgm:cxn modelId="{D31681A4-1BB8-4D0A-825D-3361888A3BC4}" type="presParOf" srcId="{A6D2E80D-6F4F-466E-9117-C731AF13AEFA}" destId="{0B4ADA14-A5D8-4086-9622-AF9526F0FCCD}" srcOrd="0" destOrd="0" presId="urn:microsoft.com/office/officeart/2005/8/layout/vList3"/>
    <dgm:cxn modelId="{1E7A5E12-5EBB-47DD-B15D-E092C8729C2C}" type="presParOf" srcId="{0B4ADA14-A5D8-4086-9622-AF9526F0FCCD}" destId="{477119AC-1B9B-4A4A-8F20-CAFF1C725AD3}" srcOrd="0" destOrd="0" presId="urn:microsoft.com/office/officeart/2005/8/layout/vList3"/>
    <dgm:cxn modelId="{156B30EF-D277-4AB9-AD83-61B2077F8D9C}" type="presParOf" srcId="{0B4ADA14-A5D8-4086-9622-AF9526F0FCCD}" destId="{976B7E68-86E5-49D8-B5B7-76B4CC9C4B78}"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27CB4B4-EE03-4A9F-A943-C7E0198CFD0E}" type="doc">
      <dgm:prSet loTypeId="urn:microsoft.com/office/officeart/2005/8/layout/vList3" loCatId="list" qsTypeId="urn:microsoft.com/office/officeart/2005/8/quickstyle/simple1" qsCatId="simple" csTypeId="urn:microsoft.com/office/officeart/2005/8/colors/accent1_2" csCatId="accent1" phldr="1"/>
      <dgm:spPr/>
    </dgm:pt>
    <dgm:pt modelId="{31FFCA47-F350-442E-8F6C-C42AA2BC6432}">
      <dgm:prSet phldrT="[Text]"/>
      <dgm:spPr/>
      <dgm:t>
        <a:bodyPr/>
        <a:lstStyle/>
        <a:p>
          <a:pPr algn="l"/>
          <a:r>
            <a:rPr lang="en-US" b="1" dirty="0" smtClean="0"/>
            <a:t>Blocking</a:t>
          </a:r>
          <a:r>
            <a:rPr lang="en-US" dirty="0" smtClean="0"/>
            <a:t> – Host DMA FIFO Read waits indefinitely to read a fixed number of elements from the FIFO</a:t>
          </a:r>
          <a:endParaRPr lang="en-US" dirty="0"/>
        </a:p>
      </dgm:t>
    </dgm:pt>
    <dgm:pt modelId="{3C393CD0-99C9-4384-A10F-32AFBECFDFA6}" type="parTrans" cxnId="{8D5695CF-F75E-45BF-A48D-44FE17F8A4A6}">
      <dgm:prSet/>
      <dgm:spPr/>
      <dgm:t>
        <a:bodyPr/>
        <a:lstStyle/>
        <a:p>
          <a:endParaRPr lang="en-US"/>
        </a:p>
      </dgm:t>
    </dgm:pt>
    <dgm:pt modelId="{B7D73437-6E3A-4576-B6E9-82F668878A6C}" type="sibTrans" cxnId="{8D5695CF-F75E-45BF-A48D-44FE17F8A4A6}">
      <dgm:prSet/>
      <dgm:spPr/>
      <dgm:t>
        <a:bodyPr/>
        <a:lstStyle/>
        <a:p>
          <a:endParaRPr lang="en-US"/>
        </a:p>
      </dgm:t>
    </dgm:pt>
    <dgm:pt modelId="{A41D93E5-9A34-4C25-8BE7-ADB758E8BDFB}">
      <dgm:prSet phldrT="[Text]"/>
      <dgm:spPr/>
      <dgm:t>
        <a:bodyPr/>
        <a:lstStyle/>
        <a:p>
          <a:pPr algn="l"/>
          <a:r>
            <a:rPr lang="en-US" b="1" dirty="0" smtClean="0"/>
            <a:t>Polling</a:t>
          </a:r>
          <a:r>
            <a:rPr lang="en-US" dirty="0" smtClean="0"/>
            <a:t> – Host DMA FIFO Read reads all of the available elements in the FIFO at a user-defined rate.</a:t>
          </a:r>
        </a:p>
      </dgm:t>
    </dgm:pt>
    <dgm:pt modelId="{7AAF8773-C9D1-4E6E-87D6-B4315BE3807B}" type="parTrans" cxnId="{C29C62F1-29ED-4FF7-BF8D-7D273E3A3786}">
      <dgm:prSet/>
      <dgm:spPr/>
      <dgm:t>
        <a:bodyPr/>
        <a:lstStyle/>
        <a:p>
          <a:endParaRPr lang="en-US"/>
        </a:p>
      </dgm:t>
    </dgm:pt>
    <dgm:pt modelId="{B859EE10-8A23-498C-9A31-1738C086BF9D}" type="sibTrans" cxnId="{C29C62F1-29ED-4FF7-BF8D-7D273E3A3786}">
      <dgm:prSet/>
      <dgm:spPr/>
      <dgm:t>
        <a:bodyPr/>
        <a:lstStyle/>
        <a:p>
          <a:endParaRPr lang="en-US"/>
        </a:p>
      </dgm:t>
    </dgm:pt>
    <dgm:pt modelId="{39BA14EE-A04B-478C-A183-8B7BC2D2ACA2}">
      <dgm:prSet phldrT="[Text]"/>
      <dgm:spPr/>
      <dgm:t>
        <a:bodyPr/>
        <a:lstStyle/>
        <a:p>
          <a:pPr algn="l"/>
          <a:r>
            <a:rPr lang="en-US" b="1" dirty="0" smtClean="0"/>
            <a:t>Polling with a Fixed Number of Elements </a:t>
          </a:r>
          <a:r>
            <a:rPr lang="en-US" dirty="0" smtClean="0"/>
            <a:t>– Host DMA FIFO Read reads a fixed number of elements at a user-defined rate.</a:t>
          </a:r>
          <a:endParaRPr lang="en-US" dirty="0"/>
        </a:p>
      </dgm:t>
    </dgm:pt>
    <dgm:pt modelId="{0E209E10-BEFB-49BF-BB31-84E0E5A4538A}" type="parTrans" cxnId="{4DF88ED9-7E6C-41D5-9191-BB7E056CAADA}">
      <dgm:prSet/>
      <dgm:spPr/>
      <dgm:t>
        <a:bodyPr/>
        <a:lstStyle/>
        <a:p>
          <a:endParaRPr lang="en-US"/>
        </a:p>
      </dgm:t>
    </dgm:pt>
    <dgm:pt modelId="{CCE38FF0-7F4F-487E-AAED-6F2324BA19B0}" type="sibTrans" cxnId="{4DF88ED9-7E6C-41D5-9191-BB7E056CAADA}">
      <dgm:prSet/>
      <dgm:spPr/>
      <dgm:t>
        <a:bodyPr/>
        <a:lstStyle/>
        <a:p>
          <a:endParaRPr lang="en-US"/>
        </a:p>
      </dgm:t>
    </dgm:pt>
    <dgm:pt modelId="{9D4C34BA-DB41-44CC-AF27-EBB81C0AD761}" type="pres">
      <dgm:prSet presAssocID="{B27CB4B4-EE03-4A9F-A943-C7E0198CFD0E}" presName="linearFlow" presStyleCnt="0">
        <dgm:presLayoutVars>
          <dgm:dir/>
          <dgm:resizeHandles val="exact"/>
        </dgm:presLayoutVars>
      </dgm:prSet>
      <dgm:spPr/>
    </dgm:pt>
    <dgm:pt modelId="{DD561F1D-642B-4788-AB70-CCA37CF798DE}" type="pres">
      <dgm:prSet presAssocID="{31FFCA47-F350-442E-8F6C-C42AA2BC6432}" presName="composite" presStyleCnt="0"/>
      <dgm:spPr/>
    </dgm:pt>
    <dgm:pt modelId="{F2701F27-913B-4B5C-9CFD-009335BF26E9}" type="pres">
      <dgm:prSet presAssocID="{31FFCA47-F350-442E-8F6C-C42AA2BC6432}" presName="imgShp" presStyleLbl="fgImgPlace1" presStyleIdx="0" presStyleCnt="3" custLinFactNeighborX="-26295"/>
      <dgm:spPr/>
    </dgm:pt>
    <dgm:pt modelId="{6E8A34AD-2A86-4DC5-8606-FE49D7EEE575}" type="pres">
      <dgm:prSet presAssocID="{31FFCA47-F350-442E-8F6C-C42AA2BC6432}" presName="txShp" presStyleLbl="node1" presStyleIdx="0" presStyleCnt="3" custScaleX="122635" custLinFactNeighborX="4196">
        <dgm:presLayoutVars>
          <dgm:bulletEnabled val="1"/>
        </dgm:presLayoutVars>
      </dgm:prSet>
      <dgm:spPr/>
      <dgm:t>
        <a:bodyPr/>
        <a:lstStyle/>
        <a:p>
          <a:endParaRPr lang="en-US"/>
        </a:p>
      </dgm:t>
    </dgm:pt>
    <dgm:pt modelId="{7D60B619-C788-47B5-ABA4-83ABCEE9E86C}" type="pres">
      <dgm:prSet presAssocID="{B7D73437-6E3A-4576-B6E9-82F668878A6C}" presName="spacing" presStyleCnt="0"/>
      <dgm:spPr/>
    </dgm:pt>
    <dgm:pt modelId="{F8EAD7B5-106C-4C47-BC10-66561DDBC64A}" type="pres">
      <dgm:prSet presAssocID="{A41D93E5-9A34-4C25-8BE7-ADB758E8BDFB}" presName="composite" presStyleCnt="0"/>
      <dgm:spPr/>
    </dgm:pt>
    <dgm:pt modelId="{EB1CF72B-2C6F-423F-9B65-F6B33D7796DE}" type="pres">
      <dgm:prSet presAssocID="{A41D93E5-9A34-4C25-8BE7-ADB758E8BDFB}" presName="imgShp" presStyleLbl="fgImgPlace1" presStyleIdx="1" presStyleCnt="3" custLinFactNeighborX="-26295"/>
      <dgm:spPr/>
    </dgm:pt>
    <dgm:pt modelId="{D36D2F3F-9BAC-48B6-A517-870C6BA1E98D}" type="pres">
      <dgm:prSet presAssocID="{A41D93E5-9A34-4C25-8BE7-ADB758E8BDFB}" presName="txShp" presStyleLbl="node1" presStyleIdx="1" presStyleCnt="3" custScaleX="122635" custLinFactNeighborX="4196">
        <dgm:presLayoutVars>
          <dgm:bulletEnabled val="1"/>
        </dgm:presLayoutVars>
      </dgm:prSet>
      <dgm:spPr/>
      <dgm:t>
        <a:bodyPr/>
        <a:lstStyle/>
        <a:p>
          <a:endParaRPr lang="en-US"/>
        </a:p>
      </dgm:t>
    </dgm:pt>
    <dgm:pt modelId="{46FFACF5-2C24-4C0F-8CF4-635F295B84DF}" type="pres">
      <dgm:prSet presAssocID="{B859EE10-8A23-498C-9A31-1738C086BF9D}" presName="spacing" presStyleCnt="0"/>
      <dgm:spPr/>
    </dgm:pt>
    <dgm:pt modelId="{4F173163-08A3-4888-AF64-0098CABC5D34}" type="pres">
      <dgm:prSet presAssocID="{39BA14EE-A04B-478C-A183-8B7BC2D2ACA2}" presName="composite" presStyleCnt="0"/>
      <dgm:spPr/>
    </dgm:pt>
    <dgm:pt modelId="{B110E7BE-D164-4712-9951-F022CDEB59AA}" type="pres">
      <dgm:prSet presAssocID="{39BA14EE-A04B-478C-A183-8B7BC2D2ACA2}" presName="imgShp" presStyleLbl="fgImgPlace1" presStyleIdx="2" presStyleCnt="3" custLinFactNeighborX="-26295"/>
      <dgm:spPr/>
    </dgm:pt>
    <dgm:pt modelId="{958430E1-D1D5-4EF4-81A7-CFC509D68DD6}" type="pres">
      <dgm:prSet presAssocID="{39BA14EE-A04B-478C-A183-8B7BC2D2ACA2}" presName="txShp" presStyleLbl="node1" presStyleIdx="2" presStyleCnt="3" custScaleX="122635" custLinFactNeighborX="5517" custLinFactNeighborY="-969">
        <dgm:presLayoutVars>
          <dgm:bulletEnabled val="1"/>
        </dgm:presLayoutVars>
      </dgm:prSet>
      <dgm:spPr/>
      <dgm:t>
        <a:bodyPr/>
        <a:lstStyle/>
        <a:p>
          <a:endParaRPr lang="en-US"/>
        </a:p>
      </dgm:t>
    </dgm:pt>
  </dgm:ptLst>
  <dgm:cxnLst>
    <dgm:cxn modelId="{BFB81712-D065-4BD3-B45C-29B39C3F7CD8}" type="presOf" srcId="{39BA14EE-A04B-478C-A183-8B7BC2D2ACA2}" destId="{958430E1-D1D5-4EF4-81A7-CFC509D68DD6}" srcOrd="0" destOrd="0" presId="urn:microsoft.com/office/officeart/2005/8/layout/vList3"/>
    <dgm:cxn modelId="{60CCFD96-26FE-4E9D-B1A3-5343FE60FC8C}" type="presOf" srcId="{31FFCA47-F350-442E-8F6C-C42AA2BC6432}" destId="{6E8A34AD-2A86-4DC5-8606-FE49D7EEE575}" srcOrd="0" destOrd="0" presId="urn:microsoft.com/office/officeart/2005/8/layout/vList3"/>
    <dgm:cxn modelId="{C29C62F1-29ED-4FF7-BF8D-7D273E3A3786}" srcId="{B27CB4B4-EE03-4A9F-A943-C7E0198CFD0E}" destId="{A41D93E5-9A34-4C25-8BE7-ADB758E8BDFB}" srcOrd="1" destOrd="0" parTransId="{7AAF8773-C9D1-4E6E-87D6-B4315BE3807B}" sibTransId="{B859EE10-8A23-498C-9A31-1738C086BF9D}"/>
    <dgm:cxn modelId="{023E5005-0ADD-42F6-B73B-75B7B2DB8DC7}" type="presOf" srcId="{B27CB4B4-EE03-4A9F-A943-C7E0198CFD0E}" destId="{9D4C34BA-DB41-44CC-AF27-EBB81C0AD761}" srcOrd="0" destOrd="0" presId="urn:microsoft.com/office/officeart/2005/8/layout/vList3"/>
    <dgm:cxn modelId="{4DF88ED9-7E6C-41D5-9191-BB7E056CAADA}" srcId="{B27CB4B4-EE03-4A9F-A943-C7E0198CFD0E}" destId="{39BA14EE-A04B-478C-A183-8B7BC2D2ACA2}" srcOrd="2" destOrd="0" parTransId="{0E209E10-BEFB-49BF-BB31-84E0E5A4538A}" sibTransId="{CCE38FF0-7F4F-487E-AAED-6F2324BA19B0}"/>
    <dgm:cxn modelId="{8D5695CF-F75E-45BF-A48D-44FE17F8A4A6}" srcId="{B27CB4B4-EE03-4A9F-A943-C7E0198CFD0E}" destId="{31FFCA47-F350-442E-8F6C-C42AA2BC6432}" srcOrd="0" destOrd="0" parTransId="{3C393CD0-99C9-4384-A10F-32AFBECFDFA6}" sibTransId="{B7D73437-6E3A-4576-B6E9-82F668878A6C}"/>
    <dgm:cxn modelId="{2EE63794-E577-4340-99A9-226C6FC34CB4}" type="presOf" srcId="{A41D93E5-9A34-4C25-8BE7-ADB758E8BDFB}" destId="{D36D2F3F-9BAC-48B6-A517-870C6BA1E98D}" srcOrd="0" destOrd="0" presId="urn:microsoft.com/office/officeart/2005/8/layout/vList3"/>
    <dgm:cxn modelId="{7F9B2AA2-B438-472B-BE6B-1E3D91C01464}" type="presParOf" srcId="{9D4C34BA-DB41-44CC-AF27-EBB81C0AD761}" destId="{DD561F1D-642B-4788-AB70-CCA37CF798DE}" srcOrd="0" destOrd="0" presId="urn:microsoft.com/office/officeart/2005/8/layout/vList3"/>
    <dgm:cxn modelId="{D9DD27B7-D537-4EF8-96CC-FDF7132F9CAC}" type="presParOf" srcId="{DD561F1D-642B-4788-AB70-CCA37CF798DE}" destId="{F2701F27-913B-4B5C-9CFD-009335BF26E9}" srcOrd="0" destOrd="0" presId="urn:microsoft.com/office/officeart/2005/8/layout/vList3"/>
    <dgm:cxn modelId="{7A395F3E-5A7C-4BF3-9651-1127B4D08238}" type="presParOf" srcId="{DD561F1D-642B-4788-AB70-CCA37CF798DE}" destId="{6E8A34AD-2A86-4DC5-8606-FE49D7EEE575}" srcOrd="1" destOrd="0" presId="urn:microsoft.com/office/officeart/2005/8/layout/vList3"/>
    <dgm:cxn modelId="{DD34B3B2-ECA9-41AB-9BC4-4937DA666F52}" type="presParOf" srcId="{9D4C34BA-DB41-44CC-AF27-EBB81C0AD761}" destId="{7D60B619-C788-47B5-ABA4-83ABCEE9E86C}" srcOrd="1" destOrd="0" presId="urn:microsoft.com/office/officeart/2005/8/layout/vList3"/>
    <dgm:cxn modelId="{F03250DC-4702-4811-8694-A91685215130}" type="presParOf" srcId="{9D4C34BA-DB41-44CC-AF27-EBB81C0AD761}" destId="{F8EAD7B5-106C-4C47-BC10-66561DDBC64A}" srcOrd="2" destOrd="0" presId="urn:microsoft.com/office/officeart/2005/8/layout/vList3"/>
    <dgm:cxn modelId="{44CFB9AC-EF17-464D-9B39-63E5411EC9CA}" type="presParOf" srcId="{F8EAD7B5-106C-4C47-BC10-66561DDBC64A}" destId="{EB1CF72B-2C6F-423F-9B65-F6B33D7796DE}" srcOrd="0" destOrd="0" presId="urn:microsoft.com/office/officeart/2005/8/layout/vList3"/>
    <dgm:cxn modelId="{85F4F897-BB62-453C-AA2E-3560BCDE4226}" type="presParOf" srcId="{F8EAD7B5-106C-4C47-BC10-66561DDBC64A}" destId="{D36D2F3F-9BAC-48B6-A517-870C6BA1E98D}" srcOrd="1" destOrd="0" presId="urn:microsoft.com/office/officeart/2005/8/layout/vList3"/>
    <dgm:cxn modelId="{5F83B6E3-1F9C-4DAF-B4AE-A22F208F30D0}" type="presParOf" srcId="{9D4C34BA-DB41-44CC-AF27-EBB81C0AD761}" destId="{46FFACF5-2C24-4C0F-8CF4-635F295B84DF}" srcOrd="3" destOrd="0" presId="urn:microsoft.com/office/officeart/2005/8/layout/vList3"/>
    <dgm:cxn modelId="{AEA43B19-D30F-454C-BB6B-70BA7115A3EC}" type="presParOf" srcId="{9D4C34BA-DB41-44CC-AF27-EBB81C0AD761}" destId="{4F173163-08A3-4888-AF64-0098CABC5D34}" srcOrd="4" destOrd="0" presId="urn:microsoft.com/office/officeart/2005/8/layout/vList3"/>
    <dgm:cxn modelId="{9E1A7B61-2B41-41C6-8320-9CDD5D62DF5B}" type="presParOf" srcId="{4F173163-08A3-4888-AF64-0098CABC5D34}" destId="{B110E7BE-D164-4712-9951-F022CDEB59AA}" srcOrd="0" destOrd="0" presId="urn:microsoft.com/office/officeart/2005/8/layout/vList3"/>
    <dgm:cxn modelId="{5377A7E1-6B2A-4851-987F-EB2495FCF840}" type="presParOf" srcId="{4F173163-08A3-4888-AF64-0098CABC5D34}" destId="{958430E1-D1D5-4EF4-81A7-CFC509D68DD6}"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EBAEB6-D0E6-4EED-B716-2177AE58D86F}" type="doc">
      <dgm:prSet loTypeId="urn:microsoft.com/office/officeart/2005/8/layout/process4" loCatId="list" qsTypeId="urn:microsoft.com/office/officeart/2005/8/quickstyle/simple2" qsCatId="simple" csTypeId="urn:microsoft.com/office/officeart/2005/8/colors/accent1_1" csCatId="accent1" phldr="1"/>
      <dgm:spPr/>
      <dgm:t>
        <a:bodyPr/>
        <a:lstStyle/>
        <a:p>
          <a:endParaRPr lang="en-US"/>
        </a:p>
      </dgm:t>
    </dgm:pt>
    <dgm:pt modelId="{255C46B9-17B6-450C-8E38-9519AD0489EF}">
      <dgm:prSet phldrT="[Text]"/>
      <dgm:spPr/>
      <dgm:t>
        <a:bodyPr/>
        <a:lstStyle/>
        <a:p>
          <a:r>
            <a:rPr lang="en-US" dirty="0" smtClean="0"/>
            <a:t>Lesson 1</a:t>
          </a:r>
        </a:p>
      </dgm:t>
    </dgm:pt>
    <dgm:pt modelId="{2A22FD43-3FEA-4931-A58B-4D7F516A8BF7}" type="parTrans" cxnId="{E1316B67-9A9B-4CCF-A22C-C15341DA6BDB}">
      <dgm:prSet/>
      <dgm:spPr/>
      <dgm:t>
        <a:bodyPr/>
        <a:lstStyle/>
        <a:p>
          <a:endParaRPr lang="en-US"/>
        </a:p>
      </dgm:t>
    </dgm:pt>
    <dgm:pt modelId="{00A008E8-3B88-42C4-8BDD-F43409998BCE}" type="sibTrans" cxnId="{E1316B67-9A9B-4CCF-A22C-C15341DA6BDB}">
      <dgm:prSet/>
      <dgm:spPr/>
      <dgm:t>
        <a:bodyPr/>
        <a:lstStyle/>
        <a:p>
          <a:endParaRPr lang="en-US"/>
        </a:p>
      </dgm:t>
    </dgm:pt>
    <dgm:pt modelId="{82A9D05C-E0FE-4095-808C-36195A639D13}">
      <dgm:prSet phldrT="[Text]"/>
      <dgm:spPr/>
      <dgm:t>
        <a:bodyPr/>
        <a:lstStyle/>
        <a:p>
          <a:r>
            <a:rPr lang="en-US" dirty="0" smtClean="0"/>
            <a:t>FPGA Programming Basics</a:t>
          </a:r>
          <a:endParaRPr lang="en-US" dirty="0"/>
        </a:p>
      </dgm:t>
    </dgm:pt>
    <dgm:pt modelId="{8ED82903-5EB5-4BC5-980E-7AF804F15AA6}" type="parTrans" cxnId="{3B73E94B-9D89-4AF4-B5A8-6096EA7C13E9}">
      <dgm:prSet/>
      <dgm:spPr/>
      <dgm:t>
        <a:bodyPr/>
        <a:lstStyle/>
        <a:p>
          <a:endParaRPr lang="en-US"/>
        </a:p>
      </dgm:t>
    </dgm:pt>
    <dgm:pt modelId="{5EABCF8A-42A2-4FDA-B3DC-0A39071E4896}" type="sibTrans" cxnId="{3B73E94B-9D89-4AF4-B5A8-6096EA7C13E9}">
      <dgm:prSet/>
      <dgm:spPr/>
      <dgm:t>
        <a:bodyPr/>
        <a:lstStyle/>
        <a:p>
          <a:endParaRPr lang="en-US"/>
        </a:p>
      </dgm:t>
    </dgm:pt>
    <dgm:pt modelId="{DE8A20ED-B8E2-4C21-A26B-AA3A9C5BC628}">
      <dgm:prSet phldrT="[Text]"/>
      <dgm:spPr/>
      <dgm:t>
        <a:bodyPr/>
        <a:lstStyle/>
        <a:p>
          <a:r>
            <a:rPr lang="en-US" dirty="0" smtClean="0"/>
            <a:t>Lesson 4</a:t>
          </a:r>
          <a:endParaRPr lang="en-US" dirty="0"/>
        </a:p>
      </dgm:t>
    </dgm:pt>
    <dgm:pt modelId="{C0CBDF5F-CE0A-41F1-872F-D83D036052CE}" type="parTrans" cxnId="{BFE5B3D3-7F00-47E2-8657-CDEAA471E45F}">
      <dgm:prSet/>
      <dgm:spPr/>
      <dgm:t>
        <a:bodyPr/>
        <a:lstStyle/>
        <a:p>
          <a:endParaRPr lang="en-US"/>
        </a:p>
      </dgm:t>
    </dgm:pt>
    <dgm:pt modelId="{6A57F970-7A96-4CA1-8F6C-F1E7E37048AD}" type="sibTrans" cxnId="{BFE5B3D3-7F00-47E2-8657-CDEAA471E45F}">
      <dgm:prSet/>
      <dgm:spPr/>
      <dgm:t>
        <a:bodyPr/>
        <a:lstStyle/>
        <a:p>
          <a:endParaRPr lang="en-US"/>
        </a:p>
      </dgm:t>
    </dgm:pt>
    <dgm:pt modelId="{63A1ED43-AC35-40AD-85BF-17DC05BD0938}">
      <dgm:prSet phldrT="[Text]"/>
      <dgm:spPr/>
      <dgm:t>
        <a:bodyPr/>
        <a:lstStyle/>
        <a:p>
          <a:r>
            <a:rPr lang="en-US" dirty="0" smtClean="0"/>
            <a:t>Lesson 2</a:t>
          </a:r>
          <a:endParaRPr lang="en-US" dirty="0"/>
        </a:p>
      </dgm:t>
    </dgm:pt>
    <dgm:pt modelId="{BDB36EB9-BBED-46D4-B8BE-263D92E244FB}" type="parTrans" cxnId="{13C73F3F-981E-4C94-B863-6F1052C347BE}">
      <dgm:prSet/>
      <dgm:spPr/>
      <dgm:t>
        <a:bodyPr/>
        <a:lstStyle/>
        <a:p>
          <a:endParaRPr lang="en-US"/>
        </a:p>
      </dgm:t>
    </dgm:pt>
    <dgm:pt modelId="{4DF2FFAD-E7C1-4C73-91BF-E7F0305EEAB6}" type="sibTrans" cxnId="{13C73F3F-981E-4C94-B863-6F1052C347BE}">
      <dgm:prSet/>
      <dgm:spPr/>
      <dgm:t>
        <a:bodyPr/>
        <a:lstStyle/>
        <a:p>
          <a:endParaRPr lang="en-US"/>
        </a:p>
      </dgm:t>
    </dgm:pt>
    <dgm:pt modelId="{C531B99D-2AAF-47B7-9ADC-940B51371CBC}">
      <dgm:prSet phldrT="[Text]"/>
      <dgm:spPr/>
      <dgm:t>
        <a:bodyPr/>
        <a:lstStyle/>
        <a:p>
          <a:r>
            <a:rPr lang="en-US" dirty="0" smtClean="0"/>
            <a:t>Introduction to LabVIEW FPGA</a:t>
          </a:r>
        </a:p>
      </dgm:t>
    </dgm:pt>
    <dgm:pt modelId="{84FB757E-E4A2-456A-B805-5E1ECA582EE1}" type="parTrans" cxnId="{1CDA9F22-B7C8-43C9-961C-B867A9921DD3}">
      <dgm:prSet/>
      <dgm:spPr/>
      <dgm:t>
        <a:bodyPr/>
        <a:lstStyle/>
        <a:p>
          <a:endParaRPr lang="en-US"/>
        </a:p>
      </dgm:t>
    </dgm:pt>
    <dgm:pt modelId="{6F23B9F9-92F4-484C-9F78-32A761D17C7B}" type="sibTrans" cxnId="{1CDA9F22-B7C8-43C9-961C-B867A9921DD3}">
      <dgm:prSet/>
      <dgm:spPr/>
      <dgm:t>
        <a:bodyPr/>
        <a:lstStyle/>
        <a:p>
          <a:endParaRPr lang="en-US"/>
        </a:p>
      </dgm:t>
    </dgm:pt>
    <dgm:pt modelId="{83622ABD-E064-4BFC-916E-53B83E9021F8}">
      <dgm:prSet phldrT="[Text]"/>
      <dgm:spPr/>
      <dgm:t>
        <a:bodyPr/>
        <a:lstStyle/>
        <a:p>
          <a:r>
            <a:rPr lang="en-US" dirty="0" smtClean="0"/>
            <a:t>LabVIEW FPGA Basics</a:t>
          </a:r>
          <a:endParaRPr lang="en-US" dirty="0"/>
        </a:p>
      </dgm:t>
    </dgm:pt>
    <dgm:pt modelId="{589CFAA6-E7DA-40E7-BB3A-4677A82BF9D3}" type="parTrans" cxnId="{44F6D72A-26C3-4E77-A6D6-8CE64EA5ACDA}">
      <dgm:prSet/>
      <dgm:spPr/>
      <dgm:t>
        <a:bodyPr/>
        <a:lstStyle/>
        <a:p>
          <a:endParaRPr lang="en-US"/>
        </a:p>
      </dgm:t>
    </dgm:pt>
    <dgm:pt modelId="{18EB27F0-7989-42EA-95E0-56291E9DD6C3}" type="sibTrans" cxnId="{44F6D72A-26C3-4E77-A6D6-8CE64EA5ACDA}">
      <dgm:prSet/>
      <dgm:spPr/>
      <dgm:t>
        <a:bodyPr/>
        <a:lstStyle/>
        <a:p>
          <a:endParaRPr lang="en-US"/>
        </a:p>
      </dgm:t>
    </dgm:pt>
    <dgm:pt modelId="{55C6FB44-A985-45F8-92FB-19BBF542FA67}">
      <dgm:prSet phldrT="[Text]"/>
      <dgm:spPr/>
      <dgm:t>
        <a:bodyPr/>
        <a:lstStyle/>
        <a:p>
          <a:r>
            <a:rPr lang="en-US" dirty="0" smtClean="0"/>
            <a:t>Lesson 3</a:t>
          </a:r>
          <a:endParaRPr lang="en-US" dirty="0"/>
        </a:p>
      </dgm:t>
    </dgm:pt>
    <dgm:pt modelId="{62FE0A38-C78B-408B-BEC0-6DEA44404E07}" type="parTrans" cxnId="{55587823-7146-4023-AFAA-3D06412DE442}">
      <dgm:prSet/>
      <dgm:spPr/>
      <dgm:t>
        <a:bodyPr/>
        <a:lstStyle/>
        <a:p>
          <a:endParaRPr lang="en-US"/>
        </a:p>
      </dgm:t>
    </dgm:pt>
    <dgm:pt modelId="{2FF3C745-B3B1-4F02-9F3E-42D47C016259}" type="sibTrans" cxnId="{55587823-7146-4023-AFAA-3D06412DE442}">
      <dgm:prSet/>
      <dgm:spPr/>
      <dgm:t>
        <a:bodyPr/>
        <a:lstStyle/>
        <a:p>
          <a:endParaRPr lang="en-US"/>
        </a:p>
      </dgm:t>
    </dgm:pt>
    <dgm:pt modelId="{477044C5-1D51-44A3-89C9-052ED3523E41}">
      <dgm:prSet phldrT="[Text]"/>
      <dgm:spPr/>
      <dgm:t>
        <a:bodyPr/>
        <a:lstStyle/>
        <a:p>
          <a:r>
            <a:rPr lang="en-US" dirty="0" smtClean="0"/>
            <a:t>FPGA I/O</a:t>
          </a:r>
          <a:endParaRPr lang="en-US" dirty="0"/>
        </a:p>
      </dgm:t>
    </dgm:pt>
    <dgm:pt modelId="{E5A867D1-3FD8-4A5C-88D7-C28D45A59636}" type="parTrans" cxnId="{D84AA42F-78C6-49B6-8708-98EB8F604C2A}">
      <dgm:prSet/>
      <dgm:spPr/>
      <dgm:t>
        <a:bodyPr/>
        <a:lstStyle/>
        <a:p>
          <a:endParaRPr lang="en-US"/>
        </a:p>
      </dgm:t>
    </dgm:pt>
    <dgm:pt modelId="{749DF233-B93D-45B7-9AE9-68D947D69780}" type="sibTrans" cxnId="{D84AA42F-78C6-49B6-8708-98EB8F604C2A}">
      <dgm:prSet/>
      <dgm:spPr/>
      <dgm:t>
        <a:bodyPr/>
        <a:lstStyle/>
        <a:p>
          <a:endParaRPr lang="en-US"/>
        </a:p>
      </dgm:t>
    </dgm:pt>
    <dgm:pt modelId="{2ADE2D3B-C947-42B6-8F99-1B3FEDC276D0}" type="pres">
      <dgm:prSet presAssocID="{17EBAEB6-D0E6-4EED-B716-2177AE58D86F}" presName="Name0" presStyleCnt="0">
        <dgm:presLayoutVars>
          <dgm:dir/>
          <dgm:animLvl val="lvl"/>
          <dgm:resizeHandles val="exact"/>
        </dgm:presLayoutVars>
      </dgm:prSet>
      <dgm:spPr/>
      <dgm:t>
        <a:bodyPr/>
        <a:lstStyle/>
        <a:p>
          <a:endParaRPr lang="en-US"/>
        </a:p>
      </dgm:t>
    </dgm:pt>
    <dgm:pt modelId="{1358874F-6C22-423A-AE19-BF2BDAD459DE}" type="pres">
      <dgm:prSet presAssocID="{DE8A20ED-B8E2-4C21-A26B-AA3A9C5BC628}" presName="boxAndChildren" presStyleCnt="0"/>
      <dgm:spPr/>
      <dgm:t>
        <a:bodyPr/>
        <a:lstStyle/>
        <a:p>
          <a:endParaRPr lang="en-US"/>
        </a:p>
      </dgm:t>
    </dgm:pt>
    <dgm:pt modelId="{67D9205C-B0C7-436D-A517-EE3892A8FFC0}" type="pres">
      <dgm:prSet presAssocID="{DE8A20ED-B8E2-4C21-A26B-AA3A9C5BC628}" presName="parentTextBox" presStyleLbl="node1" presStyleIdx="0" presStyleCnt="4"/>
      <dgm:spPr/>
      <dgm:t>
        <a:bodyPr/>
        <a:lstStyle/>
        <a:p>
          <a:endParaRPr lang="en-US"/>
        </a:p>
      </dgm:t>
    </dgm:pt>
    <dgm:pt modelId="{8E1B657C-65E8-4303-A67C-609EECF6EF25}" type="pres">
      <dgm:prSet presAssocID="{DE8A20ED-B8E2-4C21-A26B-AA3A9C5BC628}" presName="entireBox" presStyleLbl="node1" presStyleIdx="0" presStyleCnt="4"/>
      <dgm:spPr/>
      <dgm:t>
        <a:bodyPr/>
        <a:lstStyle/>
        <a:p>
          <a:endParaRPr lang="en-US"/>
        </a:p>
      </dgm:t>
    </dgm:pt>
    <dgm:pt modelId="{56C653EE-AA0C-4E35-B21A-089F8298FBD4}" type="pres">
      <dgm:prSet presAssocID="{DE8A20ED-B8E2-4C21-A26B-AA3A9C5BC628}" presName="descendantBox" presStyleCnt="0"/>
      <dgm:spPr/>
      <dgm:t>
        <a:bodyPr/>
        <a:lstStyle/>
        <a:p>
          <a:endParaRPr lang="en-US"/>
        </a:p>
      </dgm:t>
    </dgm:pt>
    <dgm:pt modelId="{8F6D97A3-568C-4D42-9F79-089C76ADC77E}" type="pres">
      <dgm:prSet presAssocID="{477044C5-1D51-44A3-89C9-052ED3523E41}" presName="childTextBox" presStyleLbl="fgAccFollowNode1" presStyleIdx="0" presStyleCnt="4">
        <dgm:presLayoutVars>
          <dgm:bulletEnabled val="1"/>
        </dgm:presLayoutVars>
      </dgm:prSet>
      <dgm:spPr/>
      <dgm:t>
        <a:bodyPr/>
        <a:lstStyle/>
        <a:p>
          <a:endParaRPr lang="en-US"/>
        </a:p>
      </dgm:t>
    </dgm:pt>
    <dgm:pt modelId="{C4BDCED5-B51B-420A-BEA2-6C52CAF77143}" type="pres">
      <dgm:prSet presAssocID="{2FF3C745-B3B1-4F02-9F3E-42D47C016259}" presName="sp" presStyleCnt="0"/>
      <dgm:spPr/>
      <dgm:t>
        <a:bodyPr/>
        <a:lstStyle/>
        <a:p>
          <a:endParaRPr lang="en-US"/>
        </a:p>
      </dgm:t>
    </dgm:pt>
    <dgm:pt modelId="{F5DD961D-CF95-4FC5-863B-0212472F390B}" type="pres">
      <dgm:prSet presAssocID="{55C6FB44-A985-45F8-92FB-19BBF542FA67}" presName="arrowAndChildren" presStyleCnt="0"/>
      <dgm:spPr/>
      <dgm:t>
        <a:bodyPr/>
        <a:lstStyle/>
        <a:p>
          <a:endParaRPr lang="en-US"/>
        </a:p>
      </dgm:t>
    </dgm:pt>
    <dgm:pt modelId="{8CD4145B-AF44-4ADE-B18B-5F8C0E4C6282}" type="pres">
      <dgm:prSet presAssocID="{55C6FB44-A985-45F8-92FB-19BBF542FA67}" presName="parentTextArrow" presStyleLbl="node1" presStyleIdx="0" presStyleCnt="4"/>
      <dgm:spPr/>
      <dgm:t>
        <a:bodyPr/>
        <a:lstStyle/>
        <a:p>
          <a:endParaRPr lang="en-US"/>
        </a:p>
      </dgm:t>
    </dgm:pt>
    <dgm:pt modelId="{E552DAC0-216A-4B88-AF1A-937842626E7F}" type="pres">
      <dgm:prSet presAssocID="{55C6FB44-A985-45F8-92FB-19BBF542FA67}" presName="arrow" presStyleLbl="node1" presStyleIdx="1" presStyleCnt="4"/>
      <dgm:spPr/>
      <dgm:t>
        <a:bodyPr/>
        <a:lstStyle/>
        <a:p>
          <a:endParaRPr lang="en-US"/>
        </a:p>
      </dgm:t>
    </dgm:pt>
    <dgm:pt modelId="{2B3D6047-A90B-4B0C-80C1-638354C667A5}" type="pres">
      <dgm:prSet presAssocID="{55C6FB44-A985-45F8-92FB-19BBF542FA67}" presName="descendantArrow" presStyleCnt="0"/>
      <dgm:spPr/>
      <dgm:t>
        <a:bodyPr/>
        <a:lstStyle/>
        <a:p>
          <a:endParaRPr lang="en-US"/>
        </a:p>
      </dgm:t>
    </dgm:pt>
    <dgm:pt modelId="{27BE7760-F6B5-45EE-8956-941501131730}" type="pres">
      <dgm:prSet presAssocID="{82A9D05C-E0FE-4095-808C-36195A639D13}" presName="childTextArrow" presStyleLbl="fgAccFollowNode1" presStyleIdx="1" presStyleCnt="4">
        <dgm:presLayoutVars>
          <dgm:bulletEnabled val="1"/>
        </dgm:presLayoutVars>
      </dgm:prSet>
      <dgm:spPr/>
      <dgm:t>
        <a:bodyPr/>
        <a:lstStyle/>
        <a:p>
          <a:endParaRPr lang="en-US"/>
        </a:p>
      </dgm:t>
    </dgm:pt>
    <dgm:pt modelId="{6872A97C-D449-48B8-B48A-6414A82B5680}" type="pres">
      <dgm:prSet presAssocID="{4DF2FFAD-E7C1-4C73-91BF-E7F0305EEAB6}" presName="sp" presStyleCnt="0"/>
      <dgm:spPr/>
      <dgm:t>
        <a:bodyPr/>
        <a:lstStyle/>
        <a:p>
          <a:endParaRPr lang="en-US"/>
        </a:p>
      </dgm:t>
    </dgm:pt>
    <dgm:pt modelId="{E7A11DED-60A7-4BC3-89FE-F4E69397AE3C}" type="pres">
      <dgm:prSet presAssocID="{63A1ED43-AC35-40AD-85BF-17DC05BD0938}" presName="arrowAndChildren" presStyleCnt="0"/>
      <dgm:spPr/>
      <dgm:t>
        <a:bodyPr/>
        <a:lstStyle/>
        <a:p>
          <a:endParaRPr lang="en-US"/>
        </a:p>
      </dgm:t>
    </dgm:pt>
    <dgm:pt modelId="{CF6C6E4E-5B5D-4471-9394-75F54A9377C8}" type="pres">
      <dgm:prSet presAssocID="{63A1ED43-AC35-40AD-85BF-17DC05BD0938}" presName="parentTextArrow" presStyleLbl="node1" presStyleIdx="1" presStyleCnt="4"/>
      <dgm:spPr/>
      <dgm:t>
        <a:bodyPr/>
        <a:lstStyle/>
        <a:p>
          <a:endParaRPr lang="en-US"/>
        </a:p>
      </dgm:t>
    </dgm:pt>
    <dgm:pt modelId="{C9E1EBD9-D03D-4086-B7FE-8CD684B69897}" type="pres">
      <dgm:prSet presAssocID="{63A1ED43-AC35-40AD-85BF-17DC05BD0938}" presName="arrow" presStyleLbl="node1" presStyleIdx="2" presStyleCnt="4"/>
      <dgm:spPr/>
      <dgm:t>
        <a:bodyPr/>
        <a:lstStyle/>
        <a:p>
          <a:endParaRPr lang="en-US"/>
        </a:p>
      </dgm:t>
    </dgm:pt>
    <dgm:pt modelId="{D18F0391-1D2C-4B99-A316-22233E77FF40}" type="pres">
      <dgm:prSet presAssocID="{63A1ED43-AC35-40AD-85BF-17DC05BD0938}" presName="descendantArrow" presStyleCnt="0"/>
      <dgm:spPr/>
      <dgm:t>
        <a:bodyPr/>
        <a:lstStyle/>
        <a:p>
          <a:endParaRPr lang="en-US"/>
        </a:p>
      </dgm:t>
    </dgm:pt>
    <dgm:pt modelId="{CB273461-0642-4901-9B3B-9EBCF230DDBF}" type="pres">
      <dgm:prSet presAssocID="{83622ABD-E064-4BFC-916E-53B83E9021F8}" presName="childTextArrow" presStyleLbl="fgAccFollowNode1" presStyleIdx="2" presStyleCnt="4">
        <dgm:presLayoutVars>
          <dgm:bulletEnabled val="1"/>
        </dgm:presLayoutVars>
      </dgm:prSet>
      <dgm:spPr/>
      <dgm:t>
        <a:bodyPr/>
        <a:lstStyle/>
        <a:p>
          <a:endParaRPr lang="en-US"/>
        </a:p>
      </dgm:t>
    </dgm:pt>
    <dgm:pt modelId="{477BA6E9-6A31-433E-AE09-3C4C08F9AFFD}" type="pres">
      <dgm:prSet presAssocID="{00A008E8-3B88-42C4-8BDD-F43409998BCE}" presName="sp" presStyleCnt="0"/>
      <dgm:spPr/>
      <dgm:t>
        <a:bodyPr/>
        <a:lstStyle/>
        <a:p>
          <a:endParaRPr lang="en-US"/>
        </a:p>
      </dgm:t>
    </dgm:pt>
    <dgm:pt modelId="{62686E2A-BF86-480D-A01D-DDFAE5F5E8E8}" type="pres">
      <dgm:prSet presAssocID="{255C46B9-17B6-450C-8E38-9519AD0489EF}" presName="arrowAndChildren" presStyleCnt="0"/>
      <dgm:spPr/>
      <dgm:t>
        <a:bodyPr/>
        <a:lstStyle/>
        <a:p>
          <a:endParaRPr lang="en-US"/>
        </a:p>
      </dgm:t>
    </dgm:pt>
    <dgm:pt modelId="{1EC5EF38-74C9-4808-86EF-4AFC5CB65931}" type="pres">
      <dgm:prSet presAssocID="{255C46B9-17B6-450C-8E38-9519AD0489EF}" presName="parentTextArrow" presStyleLbl="node1" presStyleIdx="2" presStyleCnt="4"/>
      <dgm:spPr/>
      <dgm:t>
        <a:bodyPr/>
        <a:lstStyle/>
        <a:p>
          <a:endParaRPr lang="en-US"/>
        </a:p>
      </dgm:t>
    </dgm:pt>
    <dgm:pt modelId="{05301027-04BC-4541-BE60-F2A1C22690F8}" type="pres">
      <dgm:prSet presAssocID="{255C46B9-17B6-450C-8E38-9519AD0489EF}" presName="arrow" presStyleLbl="node1" presStyleIdx="3" presStyleCnt="4"/>
      <dgm:spPr/>
      <dgm:t>
        <a:bodyPr/>
        <a:lstStyle/>
        <a:p>
          <a:endParaRPr lang="en-US"/>
        </a:p>
      </dgm:t>
    </dgm:pt>
    <dgm:pt modelId="{451C2562-08CE-430D-8173-7A2AB8276007}" type="pres">
      <dgm:prSet presAssocID="{255C46B9-17B6-450C-8E38-9519AD0489EF}" presName="descendantArrow" presStyleCnt="0"/>
      <dgm:spPr/>
      <dgm:t>
        <a:bodyPr/>
        <a:lstStyle/>
        <a:p>
          <a:endParaRPr lang="en-US"/>
        </a:p>
      </dgm:t>
    </dgm:pt>
    <dgm:pt modelId="{4BE792FD-BCB4-44EB-8672-F4001B35D8D7}" type="pres">
      <dgm:prSet presAssocID="{C531B99D-2AAF-47B7-9ADC-940B51371CBC}" presName="childTextArrow" presStyleLbl="fgAccFollowNode1" presStyleIdx="3" presStyleCnt="4">
        <dgm:presLayoutVars>
          <dgm:bulletEnabled val="1"/>
        </dgm:presLayoutVars>
      </dgm:prSet>
      <dgm:spPr/>
      <dgm:t>
        <a:bodyPr/>
        <a:lstStyle/>
        <a:p>
          <a:endParaRPr lang="en-US"/>
        </a:p>
      </dgm:t>
    </dgm:pt>
  </dgm:ptLst>
  <dgm:cxnLst>
    <dgm:cxn modelId="{5F4D4B48-0FF1-40F0-B7BA-03C5BBDEC560}" type="presOf" srcId="{63A1ED43-AC35-40AD-85BF-17DC05BD0938}" destId="{C9E1EBD9-D03D-4086-B7FE-8CD684B69897}" srcOrd="1" destOrd="0" presId="urn:microsoft.com/office/officeart/2005/8/layout/process4"/>
    <dgm:cxn modelId="{1CDA9F22-B7C8-43C9-961C-B867A9921DD3}" srcId="{255C46B9-17B6-450C-8E38-9519AD0489EF}" destId="{C531B99D-2AAF-47B7-9ADC-940B51371CBC}" srcOrd="0" destOrd="0" parTransId="{84FB757E-E4A2-456A-B805-5E1ECA582EE1}" sibTransId="{6F23B9F9-92F4-484C-9F78-32A761D17C7B}"/>
    <dgm:cxn modelId="{36305692-FE92-47AD-936A-96A27BF48799}" type="presOf" srcId="{83622ABD-E064-4BFC-916E-53B83E9021F8}" destId="{CB273461-0642-4901-9B3B-9EBCF230DDBF}" srcOrd="0" destOrd="0" presId="urn:microsoft.com/office/officeart/2005/8/layout/process4"/>
    <dgm:cxn modelId="{BFE5B3D3-7F00-47E2-8657-CDEAA471E45F}" srcId="{17EBAEB6-D0E6-4EED-B716-2177AE58D86F}" destId="{DE8A20ED-B8E2-4C21-A26B-AA3A9C5BC628}" srcOrd="3" destOrd="0" parTransId="{C0CBDF5F-CE0A-41F1-872F-D83D036052CE}" sibTransId="{6A57F970-7A96-4CA1-8F6C-F1E7E37048AD}"/>
    <dgm:cxn modelId="{CF34F0CE-C9F4-44E9-B19B-601CD34C49D6}" type="presOf" srcId="{DE8A20ED-B8E2-4C21-A26B-AA3A9C5BC628}" destId="{8E1B657C-65E8-4303-A67C-609EECF6EF25}" srcOrd="1" destOrd="0" presId="urn:microsoft.com/office/officeart/2005/8/layout/process4"/>
    <dgm:cxn modelId="{D84AA42F-78C6-49B6-8708-98EB8F604C2A}" srcId="{DE8A20ED-B8E2-4C21-A26B-AA3A9C5BC628}" destId="{477044C5-1D51-44A3-89C9-052ED3523E41}" srcOrd="0" destOrd="0" parTransId="{E5A867D1-3FD8-4A5C-88D7-C28D45A59636}" sibTransId="{749DF233-B93D-45B7-9AE9-68D947D69780}"/>
    <dgm:cxn modelId="{55587823-7146-4023-AFAA-3D06412DE442}" srcId="{17EBAEB6-D0E6-4EED-B716-2177AE58D86F}" destId="{55C6FB44-A985-45F8-92FB-19BBF542FA67}" srcOrd="2" destOrd="0" parTransId="{62FE0A38-C78B-408B-BEC0-6DEA44404E07}" sibTransId="{2FF3C745-B3B1-4F02-9F3E-42D47C016259}"/>
    <dgm:cxn modelId="{4C30A4FA-362E-4051-BA22-E036D062D207}" type="presOf" srcId="{55C6FB44-A985-45F8-92FB-19BBF542FA67}" destId="{8CD4145B-AF44-4ADE-B18B-5F8C0E4C6282}" srcOrd="0" destOrd="0" presId="urn:microsoft.com/office/officeart/2005/8/layout/process4"/>
    <dgm:cxn modelId="{18AA7325-CC31-4791-B4CB-A97E48BA5C10}" type="presOf" srcId="{255C46B9-17B6-450C-8E38-9519AD0489EF}" destId="{05301027-04BC-4541-BE60-F2A1C22690F8}" srcOrd="1" destOrd="0" presId="urn:microsoft.com/office/officeart/2005/8/layout/process4"/>
    <dgm:cxn modelId="{C1608DFF-9A00-4027-8054-305452ACFB54}" type="presOf" srcId="{477044C5-1D51-44A3-89C9-052ED3523E41}" destId="{8F6D97A3-568C-4D42-9F79-089C76ADC77E}" srcOrd="0" destOrd="0" presId="urn:microsoft.com/office/officeart/2005/8/layout/process4"/>
    <dgm:cxn modelId="{96F5FD2F-F25E-4560-A984-3E10D1AAF3A7}" type="presOf" srcId="{63A1ED43-AC35-40AD-85BF-17DC05BD0938}" destId="{CF6C6E4E-5B5D-4471-9394-75F54A9377C8}" srcOrd="0" destOrd="0" presId="urn:microsoft.com/office/officeart/2005/8/layout/process4"/>
    <dgm:cxn modelId="{CB756CFF-D51F-4480-B815-8A86C0626438}" type="presOf" srcId="{255C46B9-17B6-450C-8E38-9519AD0489EF}" destId="{1EC5EF38-74C9-4808-86EF-4AFC5CB65931}" srcOrd="0" destOrd="0" presId="urn:microsoft.com/office/officeart/2005/8/layout/process4"/>
    <dgm:cxn modelId="{76433904-6338-4174-A68D-19D849E79E87}" type="presOf" srcId="{DE8A20ED-B8E2-4C21-A26B-AA3A9C5BC628}" destId="{67D9205C-B0C7-436D-A517-EE3892A8FFC0}" srcOrd="0" destOrd="0" presId="urn:microsoft.com/office/officeart/2005/8/layout/process4"/>
    <dgm:cxn modelId="{E1316B67-9A9B-4CCF-A22C-C15341DA6BDB}" srcId="{17EBAEB6-D0E6-4EED-B716-2177AE58D86F}" destId="{255C46B9-17B6-450C-8E38-9519AD0489EF}" srcOrd="0" destOrd="0" parTransId="{2A22FD43-3FEA-4931-A58B-4D7F516A8BF7}" sibTransId="{00A008E8-3B88-42C4-8BDD-F43409998BCE}"/>
    <dgm:cxn modelId="{2B260747-8468-4613-A717-003F88EB6794}" type="presOf" srcId="{17EBAEB6-D0E6-4EED-B716-2177AE58D86F}" destId="{2ADE2D3B-C947-42B6-8F99-1B3FEDC276D0}" srcOrd="0" destOrd="0" presId="urn:microsoft.com/office/officeart/2005/8/layout/process4"/>
    <dgm:cxn modelId="{44F6D72A-26C3-4E77-A6D6-8CE64EA5ACDA}" srcId="{63A1ED43-AC35-40AD-85BF-17DC05BD0938}" destId="{83622ABD-E064-4BFC-916E-53B83E9021F8}" srcOrd="0" destOrd="0" parTransId="{589CFAA6-E7DA-40E7-BB3A-4677A82BF9D3}" sibTransId="{18EB27F0-7989-42EA-95E0-56291E9DD6C3}"/>
    <dgm:cxn modelId="{D9EEFFB2-76E2-41EF-988C-C6C1A501B008}" type="presOf" srcId="{82A9D05C-E0FE-4095-808C-36195A639D13}" destId="{27BE7760-F6B5-45EE-8956-941501131730}" srcOrd="0" destOrd="0" presId="urn:microsoft.com/office/officeart/2005/8/layout/process4"/>
    <dgm:cxn modelId="{7791CCEA-6749-4A3D-921C-A1CBE91BDF21}" type="presOf" srcId="{C531B99D-2AAF-47B7-9ADC-940B51371CBC}" destId="{4BE792FD-BCB4-44EB-8672-F4001B35D8D7}" srcOrd="0" destOrd="0" presId="urn:microsoft.com/office/officeart/2005/8/layout/process4"/>
    <dgm:cxn modelId="{13C73F3F-981E-4C94-B863-6F1052C347BE}" srcId="{17EBAEB6-D0E6-4EED-B716-2177AE58D86F}" destId="{63A1ED43-AC35-40AD-85BF-17DC05BD0938}" srcOrd="1" destOrd="0" parTransId="{BDB36EB9-BBED-46D4-B8BE-263D92E244FB}" sibTransId="{4DF2FFAD-E7C1-4C73-91BF-E7F0305EEAB6}"/>
    <dgm:cxn modelId="{C6AAE885-840A-4A69-9492-824C395D821A}" type="presOf" srcId="{55C6FB44-A985-45F8-92FB-19BBF542FA67}" destId="{E552DAC0-216A-4B88-AF1A-937842626E7F}" srcOrd="1" destOrd="0" presId="urn:microsoft.com/office/officeart/2005/8/layout/process4"/>
    <dgm:cxn modelId="{3B73E94B-9D89-4AF4-B5A8-6096EA7C13E9}" srcId="{55C6FB44-A985-45F8-92FB-19BBF542FA67}" destId="{82A9D05C-E0FE-4095-808C-36195A639D13}" srcOrd="0" destOrd="0" parTransId="{8ED82903-5EB5-4BC5-980E-7AF804F15AA6}" sibTransId="{5EABCF8A-42A2-4FDA-B3DC-0A39071E4896}"/>
    <dgm:cxn modelId="{8D4C51C4-5559-41F4-8477-110D5C5C358A}" type="presParOf" srcId="{2ADE2D3B-C947-42B6-8F99-1B3FEDC276D0}" destId="{1358874F-6C22-423A-AE19-BF2BDAD459DE}" srcOrd="0" destOrd="0" presId="urn:microsoft.com/office/officeart/2005/8/layout/process4"/>
    <dgm:cxn modelId="{A0405213-11A2-48EA-87F6-C2446ED04D9A}" type="presParOf" srcId="{1358874F-6C22-423A-AE19-BF2BDAD459DE}" destId="{67D9205C-B0C7-436D-A517-EE3892A8FFC0}" srcOrd="0" destOrd="0" presId="urn:microsoft.com/office/officeart/2005/8/layout/process4"/>
    <dgm:cxn modelId="{F4D6B12E-4106-48AD-91CD-09CE5BECFC35}" type="presParOf" srcId="{1358874F-6C22-423A-AE19-BF2BDAD459DE}" destId="{8E1B657C-65E8-4303-A67C-609EECF6EF25}" srcOrd="1" destOrd="0" presId="urn:microsoft.com/office/officeart/2005/8/layout/process4"/>
    <dgm:cxn modelId="{CC2E7500-9D1F-4529-B2CE-A44AD5592548}" type="presParOf" srcId="{1358874F-6C22-423A-AE19-BF2BDAD459DE}" destId="{56C653EE-AA0C-4E35-B21A-089F8298FBD4}" srcOrd="2" destOrd="0" presId="urn:microsoft.com/office/officeart/2005/8/layout/process4"/>
    <dgm:cxn modelId="{6BFB19EF-C786-4E57-90BC-39A2592FA09E}" type="presParOf" srcId="{56C653EE-AA0C-4E35-B21A-089F8298FBD4}" destId="{8F6D97A3-568C-4D42-9F79-089C76ADC77E}" srcOrd="0" destOrd="0" presId="urn:microsoft.com/office/officeart/2005/8/layout/process4"/>
    <dgm:cxn modelId="{BFF94BAF-D3E2-4F7D-A292-26A197F477FA}" type="presParOf" srcId="{2ADE2D3B-C947-42B6-8F99-1B3FEDC276D0}" destId="{C4BDCED5-B51B-420A-BEA2-6C52CAF77143}" srcOrd="1" destOrd="0" presId="urn:microsoft.com/office/officeart/2005/8/layout/process4"/>
    <dgm:cxn modelId="{D02537D1-A19D-4266-AE1E-0C0A21827187}" type="presParOf" srcId="{2ADE2D3B-C947-42B6-8F99-1B3FEDC276D0}" destId="{F5DD961D-CF95-4FC5-863B-0212472F390B}" srcOrd="2" destOrd="0" presId="urn:microsoft.com/office/officeart/2005/8/layout/process4"/>
    <dgm:cxn modelId="{44AF550E-AE8F-4994-9E75-FA6538201589}" type="presParOf" srcId="{F5DD961D-CF95-4FC5-863B-0212472F390B}" destId="{8CD4145B-AF44-4ADE-B18B-5F8C0E4C6282}" srcOrd="0" destOrd="0" presId="urn:microsoft.com/office/officeart/2005/8/layout/process4"/>
    <dgm:cxn modelId="{27E47C9F-01E9-4D16-8A4C-37FAFE06B6B1}" type="presParOf" srcId="{F5DD961D-CF95-4FC5-863B-0212472F390B}" destId="{E552DAC0-216A-4B88-AF1A-937842626E7F}" srcOrd="1" destOrd="0" presId="urn:microsoft.com/office/officeart/2005/8/layout/process4"/>
    <dgm:cxn modelId="{F8A95190-F852-4F07-BFCD-095239FB1453}" type="presParOf" srcId="{F5DD961D-CF95-4FC5-863B-0212472F390B}" destId="{2B3D6047-A90B-4B0C-80C1-638354C667A5}" srcOrd="2" destOrd="0" presId="urn:microsoft.com/office/officeart/2005/8/layout/process4"/>
    <dgm:cxn modelId="{AF5894B9-AEB2-42A8-A274-0000AF765174}" type="presParOf" srcId="{2B3D6047-A90B-4B0C-80C1-638354C667A5}" destId="{27BE7760-F6B5-45EE-8956-941501131730}" srcOrd="0" destOrd="0" presId="urn:microsoft.com/office/officeart/2005/8/layout/process4"/>
    <dgm:cxn modelId="{3ACBD7E9-91C8-478D-A225-C4D6B71CE987}" type="presParOf" srcId="{2ADE2D3B-C947-42B6-8F99-1B3FEDC276D0}" destId="{6872A97C-D449-48B8-B48A-6414A82B5680}" srcOrd="3" destOrd="0" presId="urn:microsoft.com/office/officeart/2005/8/layout/process4"/>
    <dgm:cxn modelId="{A5D840B8-D8F3-4DD7-B25B-2C15D51E6A3A}" type="presParOf" srcId="{2ADE2D3B-C947-42B6-8F99-1B3FEDC276D0}" destId="{E7A11DED-60A7-4BC3-89FE-F4E69397AE3C}" srcOrd="4" destOrd="0" presId="urn:microsoft.com/office/officeart/2005/8/layout/process4"/>
    <dgm:cxn modelId="{1C0C59C2-19EC-4429-87F4-C4AD9E378F45}" type="presParOf" srcId="{E7A11DED-60A7-4BC3-89FE-F4E69397AE3C}" destId="{CF6C6E4E-5B5D-4471-9394-75F54A9377C8}" srcOrd="0" destOrd="0" presId="urn:microsoft.com/office/officeart/2005/8/layout/process4"/>
    <dgm:cxn modelId="{BBFD5694-821F-49E0-A479-72055A7066B3}" type="presParOf" srcId="{E7A11DED-60A7-4BC3-89FE-F4E69397AE3C}" destId="{C9E1EBD9-D03D-4086-B7FE-8CD684B69897}" srcOrd="1" destOrd="0" presId="urn:microsoft.com/office/officeart/2005/8/layout/process4"/>
    <dgm:cxn modelId="{4DDEA98E-02E7-40BF-9116-354EFEABB859}" type="presParOf" srcId="{E7A11DED-60A7-4BC3-89FE-F4E69397AE3C}" destId="{D18F0391-1D2C-4B99-A316-22233E77FF40}" srcOrd="2" destOrd="0" presId="urn:microsoft.com/office/officeart/2005/8/layout/process4"/>
    <dgm:cxn modelId="{698F7A44-FFF8-472F-9878-ED9F5B7CBEA3}" type="presParOf" srcId="{D18F0391-1D2C-4B99-A316-22233E77FF40}" destId="{CB273461-0642-4901-9B3B-9EBCF230DDBF}" srcOrd="0" destOrd="0" presId="urn:microsoft.com/office/officeart/2005/8/layout/process4"/>
    <dgm:cxn modelId="{CC983DAB-BBF9-48A2-BCF0-D52D029F7E58}" type="presParOf" srcId="{2ADE2D3B-C947-42B6-8F99-1B3FEDC276D0}" destId="{477BA6E9-6A31-433E-AE09-3C4C08F9AFFD}" srcOrd="5" destOrd="0" presId="urn:microsoft.com/office/officeart/2005/8/layout/process4"/>
    <dgm:cxn modelId="{35050751-2E58-401B-A1F9-BF4231835C36}" type="presParOf" srcId="{2ADE2D3B-C947-42B6-8F99-1B3FEDC276D0}" destId="{62686E2A-BF86-480D-A01D-DDFAE5F5E8E8}" srcOrd="6" destOrd="0" presId="urn:microsoft.com/office/officeart/2005/8/layout/process4"/>
    <dgm:cxn modelId="{86122FA2-4451-4CB2-8924-8F8C99BB1660}" type="presParOf" srcId="{62686E2A-BF86-480D-A01D-DDFAE5F5E8E8}" destId="{1EC5EF38-74C9-4808-86EF-4AFC5CB65931}" srcOrd="0" destOrd="0" presId="urn:microsoft.com/office/officeart/2005/8/layout/process4"/>
    <dgm:cxn modelId="{10AA7175-0046-4E4E-BA35-95F1E8DDACF3}" type="presParOf" srcId="{62686E2A-BF86-480D-A01D-DDFAE5F5E8E8}" destId="{05301027-04BC-4541-BE60-F2A1C22690F8}" srcOrd="1" destOrd="0" presId="urn:microsoft.com/office/officeart/2005/8/layout/process4"/>
    <dgm:cxn modelId="{8B0571BA-1BD4-4A51-97C9-551C9917CA36}" type="presParOf" srcId="{62686E2A-BF86-480D-A01D-DDFAE5F5E8E8}" destId="{451C2562-08CE-430D-8173-7A2AB8276007}" srcOrd="2" destOrd="0" presId="urn:microsoft.com/office/officeart/2005/8/layout/process4"/>
    <dgm:cxn modelId="{C1A45A1A-6A4E-4FE7-8B59-8E05B01AD2A0}" type="presParOf" srcId="{451C2562-08CE-430D-8173-7A2AB8276007}" destId="{4BE792FD-BCB4-44EB-8672-F4001B35D8D7}" srcOrd="0" destOrd="0" presId="urn:microsoft.com/office/officeart/2005/8/layout/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EBAEB6-D0E6-4EED-B716-2177AE58D86F}" type="doc">
      <dgm:prSet loTypeId="urn:microsoft.com/office/officeart/2005/8/layout/process4" loCatId="list" qsTypeId="urn:microsoft.com/office/officeart/2005/8/quickstyle/simple2" qsCatId="simple" csTypeId="urn:microsoft.com/office/officeart/2005/8/colors/accent1_1" csCatId="accent1" phldr="1"/>
      <dgm:spPr/>
      <dgm:t>
        <a:bodyPr/>
        <a:lstStyle/>
        <a:p>
          <a:endParaRPr lang="en-US"/>
        </a:p>
      </dgm:t>
    </dgm:pt>
    <dgm:pt modelId="{255C46B9-17B6-450C-8E38-9519AD0489EF}">
      <dgm:prSet phldrT="[Text]"/>
      <dgm:spPr/>
      <dgm:t>
        <a:bodyPr/>
        <a:lstStyle/>
        <a:p>
          <a:r>
            <a:rPr lang="en-US" dirty="0" smtClean="0"/>
            <a:t>Lesson 5</a:t>
          </a:r>
        </a:p>
      </dgm:t>
    </dgm:pt>
    <dgm:pt modelId="{2A22FD43-3FEA-4931-A58B-4D7F516A8BF7}" type="parTrans" cxnId="{E1316B67-9A9B-4CCF-A22C-C15341DA6BDB}">
      <dgm:prSet/>
      <dgm:spPr/>
      <dgm:t>
        <a:bodyPr/>
        <a:lstStyle/>
        <a:p>
          <a:endParaRPr lang="en-US"/>
        </a:p>
      </dgm:t>
    </dgm:pt>
    <dgm:pt modelId="{00A008E8-3B88-42C4-8BDD-F43409998BCE}" type="sibTrans" cxnId="{E1316B67-9A9B-4CCF-A22C-C15341DA6BDB}">
      <dgm:prSet/>
      <dgm:spPr/>
      <dgm:t>
        <a:bodyPr/>
        <a:lstStyle/>
        <a:p>
          <a:endParaRPr lang="en-US"/>
        </a:p>
      </dgm:t>
    </dgm:pt>
    <dgm:pt modelId="{82A9D05C-E0FE-4095-808C-36195A639D13}">
      <dgm:prSet phldrT="[Text]"/>
      <dgm:spPr/>
      <dgm:t>
        <a:bodyPr/>
        <a:lstStyle/>
        <a:p>
          <a:r>
            <a:rPr lang="en-US" dirty="0" smtClean="0"/>
            <a:t>Single-Cycle Timed Loops</a:t>
          </a:r>
          <a:endParaRPr lang="en-US" dirty="0"/>
        </a:p>
      </dgm:t>
    </dgm:pt>
    <dgm:pt modelId="{8ED82903-5EB5-4BC5-980E-7AF804F15AA6}" type="parTrans" cxnId="{3B73E94B-9D89-4AF4-B5A8-6096EA7C13E9}">
      <dgm:prSet/>
      <dgm:spPr/>
      <dgm:t>
        <a:bodyPr/>
        <a:lstStyle/>
        <a:p>
          <a:endParaRPr lang="en-US"/>
        </a:p>
      </dgm:t>
    </dgm:pt>
    <dgm:pt modelId="{5EABCF8A-42A2-4FDA-B3DC-0A39071E4896}" type="sibTrans" cxnId="{3B73E94B-9D89-4AF4-B5A8-6096EA7C13E9}">
      <dgm:prSet/>
      <dgm:spPr/>
      <dgm:t>
        <a:bodyPr/>
        <a:lstStyle/>
        <a:p>
          <a:endParaRPr lang="en-US"/>
        </a:p>
      </dgm:t>
    </dgm:pt>
    <dgm:pt modelId="{DE8A20ED-B8E2-4C21-A26B-AA3A9C5BC628}">
      <dgm:prSet phldrT="[Text]"/>
      <dgm:spPr/>
      <dgm:t>
        <a:bodyPr/>
        <a:lstStyle/>
        <a:p>
          <a:r>
            <a:rPr lang="en-US" dirty="0" smtClean="0"/>
            <a:t>Lesson 8</a:t>
          </a:r>
          <a:endParaRPr lang="en-US" dirty="0"/>
        </a:p>
      </dgm:t>
    </dgm:pt>
    <dgm:pt modelId="{C0CBDF5F-CE0A-41F1-872F-D83D036052CE}" type="parTrans" cxnId="{BFE5B3D3-7F00-47E2-8657-CDEAA471E45F}">
      <dgm:prSet/>
      <dgm:spPr/>
      <dgm:t>
        <a:bodyPr/>
        <a:lstStyle/>
        <a:p>
          <a:endParaRPr lang="en-US"/>
        </a:p>
      </dgm:t>
    </dgm:pt>
    <dgm:pt modelId="{6A57F970-7A96-4CA1-8F6C-F1E7E37048AD}" type="sibTrans" cxnId="{BFE5B3D3-7F00-47E2-8657-CDEAA471E45F}">
      <dgm:prSet/>
      <dgm:spPr/>
      <dgm:t>
        <a:bodyPr/>
        <a:lstStyle/>
        <a:p>
          <a:endParaRPr lang="en-US"/>
        </a:p>
      </dgm:t>
    </dgm:pt>
    <dgm:pt modelId="{63A1ED43-AC35-40AD-85BF-17DC05BD0938}">
      <dgm:prSet phldrT="[Text]"/>
      <dgm:spPr/>
      <dgm:t>
        <a:bodyPr/>
        <a:lstStyle/>
        <a:p>
          <a:r>
            <a:rPr lang="en-US" dirty="0" smtClean="0"/>
            <a:t>Lesson 6</a:t>
          </a:r>
          <a:endParaRPr lang="en-US" dirty="0"/>
        </a:p>
      </dgm:t>
    </dgm:pt>
    <dgm:pt modelId="{BDB36EB9-BBED-46D4-B8BE-263D92E244FB}" type="parTrans" cxnId="{13C73F3F-981E-4C94-B863-6F1052C347BE}">
      <dgm:prSet/>
      <dgm:spPr/>
      <dgm:t>
        <a:bodyPr/>
        <a:lstStyle/>
        <a:p>
          <a:endParaRPr lang="en-US"/>
        </a:p>
      </dgm:t>
    </dgm:pt>
    <dgm:pt modelId="{4DF2FFAD-E7C1-4C73-91BF-E7F0305EEAB6}" type="sibTrans" cxnId="{13C73F3F-981E-4C94-B863-6F1052C347BE}">
      <dgm:prSet/>
      <dgm:spPr/>
      <dgm:t>
        <a:bodyPr/>
        <a:lstStyle/>
        <a:p>
          <a:endParaRPr lang="en-US"/>
        </a:p>
      </dgm:t>
    </dgm:pt>
    <dgm:pt modelId="{C531B99D-2AAF-47B7-9ADC-940B51371CBC}">
      <dgm:prSet phldrT="[Text]"/>
      <dgm:spPr/>
      <dgm:t>
        <a:bodyPr/>
        <a:lstStyle/>
        <a:p>
          <a:r>
            <a:rPr lang="en-US" dirty="0" smtClean="0"/>
            <a:t>Loop Execution and Data Sharing</a:t>
          </a:r>
        </a:p>
      </dgm:t>
    </dgm:pt>
    <dgm:pt modelId="{84FB757E-E4A2-456A-B805-5E1ECA582EE1}" type="parTrans" cxnId="{1CDA9F22-B7C8-43C9-961C-B867A9921DD3}">
      <dgm:prSet/>
      <dgm:spPr/>
      <dgm:t>
        <a:bodyPr/>
        <a:lstStyle/>
        <a:p>
          <a:endParaRPr lang="en-US"/>
        </a:p>
      </dgm:t>
    </dgm:pt>
    <dgm:pt modelId="{6F23B9F9-92F4-484C-9F78-32A761D17C7B}" type="sibTrans" cxnId="{1CDA9F22-B7C8-43C9-961C-B867A9921DD3}">
      <dgm:prSet/>
      <dgm:spPr/>
      <dgm:t>
        <a:bodyPr/>
        <a:lstStyle/>
        <a:p>
          <a:endParaRPr lang="en-US"/>
        </a:p>
      </dgm:t>
    </dgm:pt>
    <dgm:pt modelId="{83622ABD-E064-4BFC-916E-53B83E9021F8}">
      <dgm:prSet phldrT="[Text]"/>
      <dgm:spPr/>
      <dgm:t>
        <a:bodyPr/>
        <a:lstStyle/>
        <a:p>
          <a:r>
            <a:rPr lang="en-US" dirty="0" smtClean="0"/>
            <a:t>Data Sharing on FPGA</a:t>
          </a:r>
          <a:endParaRPr lang="en-US" dirty="0"/>
        </a:p>
      </dgm:t>
    </dgm:pt>
    <dgm:pt modelId="{589CFAA6-E7DA-40E7-BB3A-4677A82BF9D3}" type="parTrans" cxnId="{44F6D72A-26C3-4E77-A6D6-8CE64EA5ACDA}">
      <dgm:prSet/>
      <dgm:spPr/>
      <dgm:t>
        <a:bodyPr/>
        <a:lstStyle/>
        <a:p>
          <a:endParaRPr lang="en-US"/>
        </a:p>
      </dgm:t>
    </dgm:pt>
    <dgm:pt modelId="{18EB27F0-7989-42EA-95E0-56291E9DD6C3}" type="sibTrans" cxnId="{44F6D72A-26C3-4E77-A6D6-8CE64EA5ACDA}">
      <dgm:prSet/>
      <dgm:spPr/>
      <dgm:t>
        <a:bodyPr/>
        <a:lstStyle/>
        <a:p>
          <a:endParaRPr lang="en-US"/>
        </a:p>
      </dgm:t>
    </dgm:pt>
    <dgm:pt modelId="{55C6FB44-A985-45F8-92FB-19BBF542FA67}">
      <dgm:prSet phldrT="[Text]"/>
      <dgm:spPr/>
      <dgm:t>
        <a:bodyPr/>
        <a:lstStyle/>
        <a:p>
          <a:r>
            <a:rPr lang="en-US" dirty="0" smtClean="0"/>
            <a:t>Lesson 7</a:t>
          </a:r>
          <a:endParaRPr lang="en-US" dirty="0"/>
        </a:p>
      </dgm:t>
    </dgm:pt>
    <dgm:pt modelId="{62FE0A38-C78B-408B-BEC0-6DEA44404E07}" type="parTrans" cxnId="{55587823-7146-4023-AFAA-3D06412DE442}">
      <dgm:prSet/>
      <dgm:spPr/>
      <dgm:t>
        <a:bodyPr/>
        <a:lstStyle/>
        <a:p>
          <a:endParaRPr lang="en-US"/>
        </a:p>
      </dgm:t>
    </dgm:pt>
    <dgm:pt modelId="{2FF3C745-B3B1-4F02-9F3E-42D47C016259}" type="sibTrans" cxnId="{55587823-7146-4023-AFAA-3D06412DE442}">
      <dgm:prSet/>
      <dgm:spPr/>
      <dgm:t>
        <a:bodyPr/>
        <a:lstStyle/>
        <a:p>
          <a:endParaRPr lang="en-US"/>
        </a:p>
      </dgm:t>
    </dgm:pt>
    <dgm:pt modelId="{477044C5-1D51-44A3-89C9-052ED3523E41}">
      <dgm:prSet phldrT="[Text]"/>
      <dgm:spPr/>
      <dgm:t>
        <a:bodyPr/>
        <a:lstStyle/>
        <a:p>
          <a:r>
            <a:rPr lang="en-US" dirty="0" smtClean="0"/>
            <a:t>Basic Host Integration – PC/Real-Time</a:t>
          </a:r>
          <a:endParaRPr lang="en-US" dirty="0"/>
        </a:p>
      </dgm:t>
    </dgm:pt>
    <dgm:pt modelId="{E5A867D1-3FD8-4A5C-88D7-C28D45A59636}" type="parTrans" cxnId="{D84AA42F-78C6-49B6-8708-98EB8F604C2A}">
      <dgm:prSet/>
      <dgm:spPr/>
      <dgm:t>
        <a:bodyPr/>
        <a:lstStyle/>
        <a:p>
          <a:endParaRPr lang="en-US"/>
        </a:p>
      </dgm:t>
    </dgm:pt>
    <dgm:pt modelId="{749DF233-B93D-45B7-9AE9-68D947D69780}" type="sibTrans" cxnId="{D84AA42F-78C6-49B6-8708-98EB8F604C2A}">
      <dgm:prSet/>
      <dgm:spPr/>
      <dgm:t>
        <a:bodyPr/>
        <a:lstStyle/>
        <a:p>
          <a:endParaRPr lang="en-US"/>
        </a:p>
      </dgm:t>
    </dgm:pt>
    <dgm:pt modelId="{2ADE2D3B-C947-42B6-8F99-1B3FEDC276D0}" type="pres">
      <dgm:prSet presAssocID="{17EBAEB6-D0E6-4EED-B716-2177AE58D86F}" presName="Name0" presStyleCnt="0">
        <dgm:presLayoutVars>
          <dgm:dir/>
          <dgm:animLvl val="lvl"/>
          <dgm:resizeHandles val="exact"/>
        </dgm:presLayoutVars>
      </dgm:prSet>
      <dgm:spPr/>
      <dgm:t>
        <a:bodyPr/>
        <a:lstStyle/>
        <a:p>
          <a:endParaRPr lang="en-US"/>
        </a:p>
      </dgm:t>
    </dgm:pt>
    <dgm:pt modelId="{1358874F-6C22-423A-AE19-BF2BDAD459DE}" type="pres">
      <dgm:prSet presAssocID="{DE8A20ED-B8E2-4C21-A26B-AA3A9C5BC628}" presName="boxAndChildren" presStyleCnt="0"/>
      <dgm:spPr/>
      <dgm:t>
        <a:bodyPr/>
        <a:lstStyle/>
        <a:p>
          <a:endParaRPr lang="en-US"/>
        </a:p>
      </dgm:t>
    </dgm:pt>
    <dgm:pt modelId="{67D9205C-B0C7-436D-A517-EE3892A8FFC0}" type="pres">
      <dgm:prSet presAssocID="{DE8A20ED-B8E2-4C21-A26B-AA3A9C5BC628}" presName="parentTextBox" presStyleLbl="node1" presStyleIdx="0" presStyleCnt="4"/>
      <dgm:spPr/>
      <dgm:t>
        <a:bodyPr/>
        <a:lstStyle/>
        <a:p>
          <a:endParaRPr lang="en-US"/>
        </a:p>
      </dgm:t>
    </dgm:pt>
    <dgm:pt modelId="{8E1B657C-65E8-4303-A67C-609EECF6EF25}" type="pres">
      <dgm:prSet presAssocID="{DE8A20ED-B8E2-4C21-A26B-AA3A9C5BC628}" presName="entireBox" presStyleLbl="node1" presStyleIdx="0" presStyleCnt="4"/>
      <dgm:spPr/>
      <dgm:t>
        <a:bodyPr/>
        <a:lstStyle/>
        <a:p>
          <a:endParaRPr lang="en-US"/>
        </a:p>
      </dgm:t>
    </dgm:pt>
    <dgm:pt modelId="{56C653EE-AA0C-4E35-B21A-089F8298FBD4}" type="pres">
      <dgm:prSet presAssocID="{DE8A20ED-B8E2-4C21-A26B-AA3A9C5BC628}" presName="descendantBox" presStyleCnt="0"/>
      <dgm:spPr/>
      <dgm:t>
        <a:bodyPr/>
        <a:lstStyle/>
        <a:p>
          <a:endParaRPr lang="en-US"/>
        </a:p>
      </dgm:t>
    </dgm:pt>
    <dgm:pt modelId="{8F6D97A3-568C-4D42-9F79-089C76ADC77E}" type="pres">
      <dgm:prSet presAssocID="{477044C5-1D51-44A3-89C9-052ED3523E41}" presName="childTextBox" presStyleLbl="fgAccFollowNode1" presStyleIdx="0" presStyleCnt="4">
        <dgm:presLayoutVars>
          <dgm:bulletEnabled val="1"/>
        </dgm:presLayoutVars>
      </dgm:prSet>
      <dgm:spPr/>
      <dgm:t>
        <a:bodyPr/>
        <a:lstStyle/>
        <a:p>
          <a:endParaRPr lang="en-US"/>
        </a:p>
      </dgm:t>
    </dgm:pt>
    <dgm:pt modelId="{C4BDCED5-B51B-420A-BEA2-6C52CAF77143}" type="pres">
      <dgm:prSet presAssocID="{2FF3C745-B3B1-4F02-9F3E-42D47C016259}" presName="sp" presStyleCnt="0"/>
      <dgm:spPr/>
      <dgm:t>
        <a:bodyPr/>
        <a:lstStyle/>
        <a:p>
          <a:endParaRPr lang="en-US"/>
        </a:p>
      </dgm:t>
    </dgm:pt>
    <dgm:pt modelId="{F5DD961D-CF95-4FC5-863B-0212472F390B}" type="pres">
      <dgm:prSet presAssocID="{55C6FB44-A985-45F8-92FB-19BBF542FA67}" presName="arrowAndChildren" presStyleCnt="0"/>
      <dgm:spPr/>
      <dgm:t>
        <a:bodyPr/>
        <a:lstStyle/>
        <a:p>
          <a:endParaRPr lang="en-US"/>
        </a:p>
      </dgm:t>
    </dgm:pt>
    <dgm:pt modelId="{8CD4145B-AF44-4ADE-B18B-5F8C0E4C6282}" type="pres">
      <dgm:prSet presAssocID="{55C6FB44-A985-45F8-92FB-19BBF542FA67}" presName="parentTextArrow" presStyleLbl="node1" presStyleIdx="0" presStyleCnt="4"/>
      <dgm:spPr/>
      <dgm:t>
        <a:bodyPr/>
        <a:lstStyle/>
        <a:p>
          <a:endParaRPr lang="en-US"/>
        </a:p>
      </dgm:t>
    </dgm:pt>
    <dgm:pt modelId="{E552DAC0-216A-4B88-AF1A-937842626E7F}" type="pres">
      <dgm:prSet presAssocID="{55C6FB44-A985-45F8-92FB-19BBF542FA67}" presName="arrow" presStyleLbl="node1" presStyleIdx="1" presStyleCnt="4"/>
      <dgm:spPr/>
      <dgm:t>
        <a:bodyPr/>
        <a:lstStyle/>
        <a:p>
          <a:endParaRPr lang="en-US"/>
        </a:p>
      </dgm:t>
    </dgm:pt>
    <dgm:pt modelId="{2B3D6047-A90B-4B0C-80C1-638354C667A5}" type="pres">
      <dgm:prSet presAssocID="{55C6FB44-A985-45F8-92FB-19BBF542FA67}" presName="descendantArrow" presStyleCnt="0"/>
      <dgm:spPr/>
      <dgm:t>
        <a:bodyPr/>
        <a:lstStyle/>
        <a:p>
          <a:endParaRPr lang="en-US"/>
        </a:p>
      </dgm:t>
    </dgm:pt>
    <dgm:pt modelId="{27BE7760-F6B5-45EE-8956-941501131730}" type="pres">
      <dgm:prSet presAssocID="{82A9D05C-E0FE-4095-808C-36195A639D13}" presName="childTextArrow" presStyleLbl="fgAccFollowNode1" presStyleIdx="1" presStyleCnt="4">
        <dgm:presLayoutVars>
          <dgm:bulletEnabled val="1"/>
        </dgm:presLayoutVars>
      </dgm:prSet>
      <dgm:spPr/>
      <dgm:t>
        <a:bodyPr/>
        <a:lstStyle/>
        <a:p>
          <a:endParaRPr lang="en-US"/>
        </a:p>
      </dgm:t>
    </dgm:pt>
    <dgm:pt modelId="{6872A97C-D449-48B8-B48A-6414A82B5680}" type="pres">
      <dgm:prSet presAssocID="{4DF2FFAD-E7C1-4C73-91BF-E7F0305EEAB6}" presName="sp" presStyleCnt="0"/>
      <dgm:spPr/>
      <dgm:t>
        <a:bodyPr/>
        <a:lstStyle/>
        <a:p>
          <a:endParaRPr lang="en-US"/>
        </a:p>
      </dgm:t>
    </dgm:pt>
    <dgm:pt modelId="{E7A11DED-60A7-4BC3-89FE-F4E69397AE3C}" type="pres">
      <dgm:prSet presAssocID="{63A1ED43-AC35-40AD-85BF-17DC05BD0938}" presName="arrowAndChildren" presStyleCnt="0"/>
      <dgm:spPr/>
      <dgm:t>
        <a:bodyPr/>
        <a:lstStyle/>
        <a:p>
          <a:endParaRPr lang="en-US"/>
        </a:p>
      </dgm:t>
    </dgm:pt>
    <dgm:pt modelId="{CF6C6E4E-5B5D-4471-9394-75F54A9377C8}" type="pres">
      <dgm:prSet presAssocID="{63A1ED43-AC35-40AD-85BF-17DC05BD0938}" presName="parentTextArrow" presStyleLbl="node1" presStyleIdx="1" presStyleCnt="4"/>
      <dgm:spPr/>
      <dgm:t>
        <a:bodyPr/>
        <a:lstStyle/>
        <a:p>
          <a:endParaRPr lang="en-US"/>
        </a:p>
      </dgm:t>
    </dgm:pt>
    <dgm:pt modelId="{C9E1EBD9-D03D-4086-B7FE-8CD684B69897}" type="pres">
      <dgm:prSet presAssocID="{63A1ED43-AC35-40AD-85BF-17DC05BD0938}" presName="arrow" presStyleLbl="node1" presStyleIdx="2" presStyleCnt="4"/>
      <dgm:spPr/>
      <dgm:t>
        <a:bodyPr/>
        <a:lstStyle/>
        <a:p>
          <a:endParaRPr lang="en-US"/>
        </a:p>
      </dgm:t>
    </dgm:pt>
    <dgm:pt modelId="{D18F0391-1D2C-4B99-A316-22233E77FF40}" type="pres">
      <dgm:prSet presAssocID="{63A1ED43-AC35-40AD-85BF-17DC05BD0938}" presName="descendantArrow" presStyleCnt="0"/>
      <dgm:spPr/>
      <dgm:t>
        <a:bodyPr/>
        <a:lstStyle/>
        <a:p>
          <a:endParaRPr lang="en-US"/>
        </a:p>
      </dgm:t>
    </dgm:pt>
    <dgm:pt modelId="{CB273461-0642-4901-9B3B-9EBCF230DDBF}" type="pres">
      <dgm:prSet presAssocID="{83622ABD-E064-4BFC-916E-53B83E9021F8}" presName="childTextArrow" presStyleLbl="fgAccFollowNode1" presStyleIdx="2" presStyleCnt="4">
        <dgm:presLayoutVars>
          <dgm:bulletEnabled val="1"/>
        </dgm:presLayoutVars>
      </dgm:prSet>
      <dgm:spPr/>
      <dgm:t>
        <a:bodyPr/>
        <a:lstStyle/>
        <a:p>
          <a:endParaRPr lang="en-US"/>
        </a:p>
      </dgm:t>
    </dgm:pt>
    <dgm:pt modelId="{477BA6E9-6A31-433E-AE09-3C4C08F9AFFD}" type="pres">
      <dgm:prSet presAssocID="{00A008E8-3B88-42C4-8BDD-F43409998BCE}" presName="sp" presStyleCnt="0"/>
      <dgm:spPr/>
      <dgm:t>
        <a:bodyPr/>
        <a:lstStyle/>
        <a:p>
          <a:endParaRPr lang="en-US"/>
        </a:p>
      </dgm:t>
    </dgm:pt>
    <dgm:pt modelId="{62686E2A-BF86-480D-A01D-DDFAE5F5E8E8}" type="pres">
      <dgm:prSet presAssocID="{255C46B9-17B6-450C-8E38-9519AD0489EF}" presName="arrowAndChildren" presStyleCnt="0"/>
      <dgm:spPr/>
      <dgm:t>
        <a:bodyPr/>
        <a:lstStyle/>
        <a:p>
          <a:endParaRPr lang="en-US"/>
        </a:p>
      </dgm:t>
    </dgm:pt>
    <dgm:pt modelId="{1EC5EF38-74C9-4808-86EF-4AFC5CB65931}" type="pres">
      <dgm:prSet presAssocID="{255C46B9-17B6-450C-8E38-9519AD0489EF}" presName="parentTextArrow" presStyleLbl="node1" presStyleIdx="2" presStyleCnt="4"/>
      <dgm:spPr/>
      <dgm:t>
        <a:bodyPr/>
        <a:lstStyle/>
        <a:p>
          <a:endParaRPr lang="en-US"/>
        </a:p>
      </dgm:t>
    </dgm:pt>
    <dgm:pt modelId="{05301027-04BC-4541-BE60-F2A1C22690F8}" type="pres">
      <dgm:prSet presAssocID="{255C46B9-17B6-450C-8E38-9519AD0489EF}" presName="arrow" presStyleLbl="node1" presStyleIdx="3" presStyleCnt="4"/>
      <dgm:spPr/>
      <dgm:t>
        <a:bodyPr/>
        <a:lstStyle/>
        <a:p>
          <a:endParaRPr lang="en-US"/>
        </a:p>
      </dgm:t>
    </dgm:pt>
    <dgm:pt modelId="{451C2562-08CE-430D-8173-7A2AB8276007}" type="pres">
      <dgm:prSet presAssocID="{255C46B9-17B6-450C-8E38-9519AD0489EF}" presName="descendantArrow" presStyleCnt="0"/>
      <dgm:spPr/>
      <dgm:t>
        <a:bodyPr/>
        <a:lstStyle/>
        <a:p>
          <a:endParaRPr lang="en-US"/>
        </a:p>
      </dgm:t>
    </dgm:pt>
    <dgm:pt modelId="{4BE792FD-BCB4-44EB-8672-F4001B35D8D7}" type="pres">
      <dgm:prSet presAssocID="{C531B99D-2AAF-47B7-9ADC-940B51371CBC}" presName="childTextArrow" presStyleLbl="fgAccFollowNode1" presStyleIdx="3" presStyleCnt="4">
        <dgm:presLayoutVars>
          <dgm:bulletEnabled val="1"/>
        </dgm:presLayoutVars>
      </dgm:prSet>
      <dgm:spPr/>
      <dgm:t>
        <a:bodyPr/>
        <a:lstStyle/>
        <a:p>
          <a:endParaRPr lang="en-US"/>
        </a:p>
      </dgm:t>
    </dgm:pt>
  </dgm:ptLst>
  <dgm:cxnLst>
    <dgm:cxn modelId="{1CDA9F22-B7C8-43C9-961C-B867A9921DD3}" srcId="{255C46B9-17B6-450C-8E38-9519AD0489EF}" destId="{C531B99D-2AAF-47B7-9ADC-940B51371CBC}" srcOrd="0" destOrd="0" parTransId="{84FB757E-E4A2-456A-B805-5E1ECA582EE1}" sibTransId="{6F23B9F9-92F4-484C-9F78-32A761D17C7B}"/>
    <dgm:cxn modelId="{BFE5B3D3-7F00-47E2-8657-CDEAA471E45F}" srcId="{17EBAEB6-D0E6-4EED-B716-2177AE58D86F}" destId="{DE8A20ED-B8E2-4C21-A26B-AA3A9C5BC628}" srcOrd="3" destOrd="0" parTransId="{C0CBDF5F-CE0A-41F1-872F-D83D036052CE}" sibTransId="{6A57F970-7A96-4CA1-8F6C-F1E7E37048AD}"/>
    <dgm:cxn modelId="{7C43ACF1-80FE-41B6-986A-3B14CFA465D6}" type="presOf" srcId="{82A9D05C-E0FE-4095-808C-36195A639D13}" destId="{27BE7760-F6B5-45EE-8956-941501131730}" srcOrd="0" destOrd="0" presId="urn:microsoft.com/office/officeart/2005/8/layout/process4"/>
    <dgm:cxn modelId="{D84AA42F-78C6-49B6-8708-98EB8F604C2A}" srcId="{DE8A20ED-B8E2-4C21-A26B-AA3A9C5BC628}" destId="{477044C5-1D51-44A3-89C9-052ED3523E41}" srcOrd="0" destOrd="0" parTransId="{E5A867D1-3FD8-4A5C-88D7-C28D45A59636}" sibTransId="{749DF233-B93D-45B7-9AE9-68D947D69780}"/>
    <dgm:cxn modelId="{3DB93C95-2E41-4DAC-BF94-DB3ABBF2D674}" type="presOf" srcId="{17EBAEB6-D0E6-4EED-B716-2177AE58D86F}" destId="{2ADE2D3B-C947-42B6-8F99-1B3FEDC276D0}" srcOrd="0" destOrd="0" presId="urn:microsoft.com/office/officeart/2005/8/layout/process4"/>
    <dgm:cxn modelId="{872FEA0E-27B6-446C-9939-47A4A05994D1}" type="presOf" srcId="{255C46B9-17B6-450C-8E38-9519AD0489EF}" destId="{1EC5EF38-74C9-4808-86EF-4AFC5CB65931}" srcOrd="0" destOrd="0" presId="urn:microsoft.com/office/officeart/2005/8/layout/process4"/>
    <dgm:cxn modelId="{55587823-7146-4023-AFAA-3D06412DE442}" srcId="{17EBAEB6-D0E6-4EED-B716-2177AE58D86F}" destId="{55C6FB44-A985-45F8-92FB-19BBF542FA67}" srcOrd="2" destOrd="0" parTransId="{62FE0A38-C78B-408B-BEC0-6DEA44404E07}" sibTransId="{2FF3C745-B3B1-4F02-9F3E-42D47C016259}"/>
    <dgm:cxn modelId="{07535FFB-64DE-4114-9CF4-5A637B4CBD31}" type="presOf" srcId="{55C6FB44-A985-45F8-92FB-19BBF542FA67}" destId="{E552DAC0-216A-4B88-AF1A-937842626E7F}" srcOrd="1" destOrd="0" presId="urn:microsoft.com/office/officeart/2005/8/layout/process4"/>
    <dgm:cxn modelId="{68CBAE93-E622-407B-98F4-B59219C3D8D7}" type="presOf" srcId="{55C6FB44-A985-45F8-92FB-19BBF542FA67}" destId="{8CD4145B-AF44-4ADE-B18B-5F8C0E4C6282}" srcOrd="0" destOrd="0" presId="urn:microsoft.com/office/officeart/2005/8/layout/process4"/>
    <dgm:cxn modelId="{ABFA7307-9259-40CD-BF19-AD881B6D0E09}" type="presOf" srcId="{255C46B9-17B6-450C-8E38-9519AD0489EF}" destId="{05301027-04BC-4541-BE60-F2A1C22690F8}" srcOrd="1" destOrd="0" presId="urn:microsoft.com/office/officeart/2005/8/layout/process4"/>
    <dgm:cxn modelId="{D703E6DA-1057-43CA-B1DF-3227E3281B1A}" type="presOf" srcId="{63A1ED43-AC35-40AD-85BF-17DC05BD0938}" destId="{CF6C6E4E-5B5D-4471-9394-75F54A9377C8}" srcOrd="0" destOrd="0" presId="urn:microsoft.com/office/officeart/2005/8/layout/process4"/>
    <dgm:cxn modelId="{DF960312-C7D6-4D95-A2F2-9DA83ED5561B}" type="presOf" srcId="{477044C5-1D51-44A3-89C9-052ED3523E41}" destId="{8F6D97A3-568C-4D42-9F79-089C76ADC77E}" srcOrd="0" destOrd="0" presId="urn:microsoft.com/office/officeart/2005/8/layout/process4"/>
    <dgm:cxn modelId="{E1316B67-9A9B-4CCF-A22C-C15341DA6BDB}" srcId="{17EBAEB6-D0E6-4EED-B716-2177AE58D86F}" destId="{255C46B9-17B6-450C-8E38-9519AD0489EF}" srcOrd="0" destOrd="0" parTransId="{2A22FD43-3FEA-4931-A58B-4D7F516A8BF7}" sibTransId="{00A008E8-3B88-42C4-8BDD-F43409998BCE}"/>
    <dgm:cxn modelId="{3E234934-0580-4942-823A-A21868920FA2}" type="presOf" srcId="{63A1ED43-AC35-40AD-85BF-17DC05BD0938}" destId="{C9E1EBD9-D03D-4086-B7FE-8CD684B69897}" srcOrd="1" destOrd="0" presId="urn:microsoft.com/office/officeart/2005/8/layout/process4"/>
    <dgm:cxn modelId="{44F6D72A-26C3-4E77-A6D6-8CE64EA5ACDA}" srcId="{63A1ED43-AC35-40AD-85BF-17DC05BD0938}" destId="{83622ABD-E064-4BFC-916E-53B83E9021F8}" srcOrd="0" destOrd="0" parTransId="{589CFAA6-E7DA-40E7-BB3A-4677A82BF9D3}" sibTransId="{18EB27F0-7989-42EA-95E0-56291E9DD6C3}"/>
    <dgm:cxn modelId="{0E109A6A-7A06-4F48-9E83-A90D650AA780}" type="presOf" srcId="{83622ABD-E064-4BFC-916E-53B83E9021F8}" destId="{CB273461-0642-4901-9B3B-9EBCF230DDBF}" srcOrd="0" destOrd="0" presId="urn:microsoft.com/office/officeart/2005/8/layout/process4"/>
    <dgm:cxn modelId="{CC9EAB9B-B5C7-4CDF-9219-3A5D79F4D2BF}" type="presOf" srcId="{DE8A20ED-B8E2-4C21-A26B-AA3A9C5BC628}" destId="{8E1B657C-65E8-4303-A67C-609EECF6EF25}" srcOrd="1" destOrd="0" presId="urn:microsoft.com/office/officeart/2005/8/layout/process4"/>
    <dgm:cxn modelId="{12CFB67B-D106-43BA-82BF-83D7BD4DFC9E}" type="presOf" srcId="{DE8A20ED-B8E2-4C21-A26B-AA3A9C5BC628}" destId="{67D9205C-B0C7-436D-A517-EE3892A8FFC0}" srcOrd="0" destOrd="0" presId="urn:microsoft.com/office/officeart/2005/8/layout/process4"/>
    <dgm:cxn modelId="{13C73F3F-981E-4C94-B863-6F1052C347BE}" srcId="{17EBAEB6-D0E6-4EED-B716-2177AE58D86F}" destId="{63A1ED43-AC35-40AD-85BF-17DC05BD0938}" srcOrd="1" destOrd="0" parTransId="{BDB36EB9-BBED-46D4-B8BE-263D92E244FB}" sibTransId="{4DF2FFAD-E7C1-4C73-91BF-E7F0305EEAB6}"/>
    <dgm:cxn modelId="{3B73E94B-9D89-4AF4-B5A8-6096EA7C13E9}" srcId="{55C6FB44-A985-45F8-92FB-19BBF542FA67}" destId="{82A9D05C-E0FE-4095-808C-36195A639D13}" srcOrd="0" destOrd="0" parTransId="{8ED82903-5EB5-4BC5-980E-7AF804F15AA6}" sibTransId="{5EABCF8A-42A2-4FDA-B3DC-0A39071E4896}"/>
    <dgm:cxn modelId="{6B91A9F2-5095-4B57-A6DB-7D4D5BA4F3F5}" type="presOf" srcId="{C531B99D-2AAF-47B7-9ADC-940B51371CBC}" destId="{4BE792FD-BCB4-44EB-8672-F4001B35D8D7}" srcOrd="0" destOrd="0" presId="urn:microsoft.com/office/officeart/2005/8/layout/process4"/>
    <dgm:cxn modelId="{A3179346-A752-466A-873B-7C83B6B325DD}" type="presParOf" srcId="{2ADE2D3B-C947-42B6-8F99-1B3FEDC276D0}" destId="{1358874F-6C22-423A-AE19-BF2BDAD459DE}" srcOrd="0" destOrd="0" presId="urn:microsoft.com/office/officeart/2005/8/layout/process4"/>
    <dgm:cxn modelId="{70AC4BDB-BDC2-4EBF-8BFF-FD9F491BD4A9}" type="presParOf" srcId="{1358874F-6C22-423A-AE19-BF2BDAD459DE}" destId="{67D9205C-B0C7-436D-A517-EE3892A8FFC0}" srcOrd="0" destOrd="0" presId="urn:microsoft.com/office/officeart/2005/8/layout/process4"/>
    <dgm:cxn modelId="{2F8C6E79-B7C0-4ED7-96A5-970A6F5C09FA}" type="presParOf" srcId="{1358874F-6C22-423A-AE19-BF2BDAD459DE}" destId="{8E1B657C-65E8-4303-A67C-609EECF6EF25}" srcOrd="1" destOrd="0" presId="urn:microsoft.com/office/officeart/2005/8/layout/process4"/>
    <dgm:cxn modelId="{BB409A66-C624-4948-94F2-FF445CCDD35C}" type="presParOf" srcId="{1358874F-6C22-423A-AE19-BF2BDAD459DE}" destId="{56C653EE-AA0C-4E35-B21A-089F8298FBD4}" srcOrd="2" destOrd="0" presId="urn:microsoft.com/office/officeart/2005/8/layout/process4"/>
    <dgm:cxn modelId="{9FF4C601-4483-47AF-B7AC-313A1B1C226F}" type="presParOf" srcId="{56C653EE-AA0C-4E35-B21A-089F8298FBD4}" destId="{8F6D97A3-568C-4D42-9F79-089C76ADC77E}" srcOrd="0" destOrd="0" presId="urn:microsoft.com/office/officeart/2005/8/layout/process4"/>
    <dgm:cxn modelId="{F561ECD2-5407-41DB-9835-C29E41CD7E1B}" type="presParOf" srcId="{2ADE2D3B-C947-42B6-8F99-1B3FEDC276D0}" destId="{C4BDCED5-B51B-420A-BEA2-6C52CAF77143}" srcOrd="1" destOrd="0" presId="urn:microsoft.com/office/officeart/2005/8/layout/process4"/>
    <dgm:cxn modelId="{6CCFB83C-7D79-492C-B375-BD618F7C5D33}" type="presParOf" srcId="{2ADE2D3B-C947-42B6-8F99-1B3FEDC276D0}" destId="{F5DD961D-CF95-4FC5-863B-0212472F390B}" srcOrd="2" destOrd="0" presId="urn:microsoft.com/office/officeart/2005/8/layout/process4"/>
    <dgm:cxn modelId="{F754C388-D86E-43AF-8C2E-817067FC6E0E}" type="presParOf" srcId="{F5DD961D-CF95-4FC5-863B-0212472F390B}" destId="{8CD4145B-AF44-4ADE-B18B-5F8C0E4C6282}" srcOrd="0" destOrd="0" presId="urn:microsoft.com/office/officeart/2005/8/layout/process4"/>
    <dgm:cxn modelId="{3D93278A-F44D-4B70-A4A1-3D0024E5D4C3}" type="presParOf" srcId="{F5DD961D-CF95-4FC5-863B-0212472F390B}" destId="{E552DAC0-216A-4B88-AF1A-937842626E7F}" srcOrd="1" destOrd="0" presId="urn:microsoft.com/office/officeart/2005/8/layout/process4"/>
    <dgm:cxn modelId="{59267A2E-681F-4E98-A38B-CD1A5B6EFCEB}" type="presParOf" srcId="{F5DD961D-CF95-4FC5-863B-0212472F390B}" destId="{2B3D6047-A90B-4B0C-80C1-638354C667A5}" srcOrd="2" destOrd="0" presId="urn:microsoft.com/office/officeart/2005/8/layout/process4"/>
    <dgm:cxn modelId="{F4CB760F-FC40-46E9-B5BF-784E314A86BC}" type="presParOf" srcId="{2B3D6047-A90B-4B0C-80C1-638354C667A5}" destId="{27BE7760-F6B5-45EE-8956-941501131730}" srcOrd="0" destOrd="0" presId="urn:microsoft.com/office/officeart/2005/8/layout/process4"/>
    <dgm:cxn modelId="{CAF66142-A141-44B2-AED2-FE187E979D54}" type="presParOf" srcId="{2ADE2D3B-C947-42B6-8F99-1B3FEDC276D0}" destId="{6872A97C-D449-48B8-B48A-6414A82B5680}" srcOrd="3" destOrd="0" presId="urn:microsoft.com/office/officeart/2005/8/layout/process4"/>
    <dgm:cxn modelId="{7F13CCE5-9956-4962-B526-A0CB1C6F55AA}" type="presParOf" srcId="{2ADE2D3B-C947-42B6-8F99-1B3FEDC276D0}" destId="{E7A11DED-60A7-4BC3-89FE-F4E69397AE3C}" srcOrd="4" destOrd="0" presId="urn:microsoft.com/office/officeart/2005/8/layout/process4"/>
    <dgm:cxn modelId="{7EE2844E-B1BC-4DD9-8B1D-4D71E6A06294}" type="presParOf" srcId="{E7A11DED-60A7-4BC3-89FE-F4E69397AE3C}" destId="{CF6C6E4E-5B5D-4471-9394-75F54A9377C8}" srcOrd="0" destOrd="0" presId="urn:microsoft.com/office/officeart/2005/8/layout/process4"/>
    <dgm:cxn modelId="{D8DE91AC-F157-4A8F-9B71-0DE027DC03D9}" type="presParOf" srcId="{E7A11DED-60A7-4BC3-89FE-F4E69397AE3C}" destId="{C9E1EBD9-D03D-4086-B7FE-8CD684B69897}" srcOrd="1" destOrd="0" presId="urn:microsoft.com/office/officeart/2005/8/layout/process4"/>
    <dgm:cxn modelId="{1D18CE11-AE7F-4614-A7A8-BAA964D3419B}" type="presParOf" srcId="{E7A11DED-60A7-4BC3-89FE-F4E69397AE3C}" destId="{D18F0391-1D2C-4B99-A316-22233E77FF40}" srcOrd="2" destOrd="0" presId="urn:microsoft.com/office/officeart/2005/8/layout/process4"/>
    <dgm:cxn modelId="{5516AC93-46CB-452B-A8B1-83FF3D11DBB8}" type="presParOf" srcId="{D18F0391-1D2C-4B99-A316-22233E77FF40}" destId="{CB273461-0642-4901-9B3B-9EBCF230DDBF}" srcOrd="0" destOrd="0" presId="urn:microsoft.com/office/officeart/2005/8/layout/process4"/>
    <dgm:cxn modelId="{168D2026-0891-4625-A9F9-60055F5A0F85}" type="presParOf" srcId="{2ADE2D3B-C947-42B6-8F99-1B3FEDC276D0}" destId="{477BA6E9-6A31-433E-AE09-3C4C08F9AFFD}" srcOrd="5" destOrd="0" presId="urn:microsoft.com/office/officeart/2005/8/layout/process4"/>
    <dgm:cxn modelId="{D911215A-9C62-415C-A37F-19037A508D64}" type="presParOf" srcId="{2ADE2D3B-C947-42B6-8F99-1B3FEDC276D0}" destId="{62686E2A-BF86-480D-A01D-DDFAE5F5E8E8}" srcOrd="6" destOrd="0" presId="urn:microsoft.com/office/officeart/2005/8/layout/process4"/>
    <dgm:cxn modelId="{26300C23-F375-4FA2-9609-0DA37EE3298F}" type="presParOf" srcId="{62686E2A-BF86-480D-A01D-DDFAE5F5E8E8}" destId="{1EC5EF38-74C9-4808-86EF-4AFC5CB65931}" srcOrd="0" destOrd="0" presId="urn:microsoft.com/office/officeart/2005/8/layout/process4"/>
    <dgm:cxn modelId="{A18149A6-AF6A-4043-A88B-AE0B9F7DFF0D}" type="presParOf" srcId="{62686E2A-BF86-480D-A01D-DDFAE5F5E8E8}" destId="{05301027-04BC-4541-BE60-F2A1C22690F8}" srcOrd="1" destOrd="0" presId="urn:microsoft.com/office/officeart/2005/8/layout/process4"/>
    <dgm:cxn modelId="{C3345ACA-7849-4E1D-8D38-2F58AF1D2ABA}" type="presParOf" srcId="{62686E2A-BF86-480D-A01D-DDFAE5F5E8E8}" destId="{451C2562-08CE-430D-8173-7A2AB8276007}" srcOrd="2" destOrd="0" presId="urn:microsoft.com/office/officeart/2005/8/layout/process4"/>
    <dgm:cxn modelId="{923AD6B0-3BD3-4CC5-A57E-E6F11919C464}" type="presParOf" srcId="{451C2562-08CE-430D-8173-7A2AB8276007}" destId="{4BE792FD-BCB4-44EB-8672-F4001B35D8D7}" srcOrd="0" destOrd="0" presId="urn:microsoft.com/office/officeart/2005/8/layout/process4"/>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EBAEB6-D0E6-4EED-B716-2177AE58D86F}" type="doc">
      <dgm:prSet loTypeId="urn:microsoft.com/office/officeart/2005/8/layout/process4" loCatId="list" qsTypeId="urn:microsoft.com/office/officeart/2005/8/quickstyle/simple2" qsCatId="simple" csTypeId="urn:microsoft.com/office/officeart/2005/8/colors/accent1_1" csCatId="accent1" phldr="1"/>
      <dgm:spPr/>
      <dgm:t>
        <a:bodyPr/>
        <a:lstStyle/>
        <a:p>
          <a:endParaRPr lang="en-US"/>
        </a:p>
      </dgm:t>
    </dgm:pt>
    <dgm:pt modelId="{255C46B9-17B6-450C-8E38-9519AD0489EF}">
      <dgm:prSet phldrT="[Text]"/>
      <dgm:spPr/>
      <dgm:t>
        <a:bodyPr/>
        <a:lstStyle/>
        <a:p>
          <a:r>
            <a:rPr lang="en-US" dirty="0" smtClean="0"/>
            <a:t>Lesson 9</a:t>
          </a:r>
        </a:p>
      </dgm:t>
    </dgm:pt>
    <dgm:pt modelId="{2A22FD43-3FEA-4931-A58B-4D7F516A8BF7}" type="parTrans" cxnId="{E1316B67-9A9B-4CCF-A22C-C15341DA6BDB}">
      <dgm:prSet/>
      <dgm:spPr/>
      <dgm:t>
        <a:bodyPr/>
        <a:lstStyle/>
        <a:p>
          <a:endParaRPr lang="en-US"/>
        </a:p>
      </dgm:t>
    </dgm:pt>
    <dgm:pt modelId="{00A008E8-3B88-42C4-8BDD-F43409998BCE}" type="sibTrans" cxnId="{E1316B67-9A9B-4CCF-A22C-C15341DA6BDB}">
      <dgm:prSet/>
      <dgm:spPr/>
      <dgm:t>
        <a:bodyPr/>
        <a:lstStyle/>
        <a:p>
          <a:endParaRPr lang="en-US"/>
        </a:p>
      </dgm:t>
    </dgm:pt>
    <dgm:pt modelId="{63A1ED43-AC35-40AD-85BF-17DC05BD0938}">
      <dgm:prSet phldrT="[Text]"/>
      <dgm:spPr/>
      <dgm:t>
        <a:bodyPr/>
        <a:lstStyle/>
        <a:p>
          <a:r>
            <a:rPr lang="en-US" dirty="0" smtClean="0"/>
            <a:t>Lesson 10</a:t>
          </a:r>
          <a:endParaRPr lang="en-US" dirty="0"/>
        </a:p>
      </dgm:t>
    </dgm:pt>
    <dgm:pt modelId="{BDB36EB9-BBED-46D4-B8BE-263D92E244FB}" type="parTrans" cxnId="{13C73F3F-981E-4C94-B863-6F1052C347BE}">
      <dgm:prSet/>
      <dgm:spPr/>
      <dgm:t>
        <a:bodyPr/>
        <a:lstStyle/>
        <a:p>
          <a:endParaRPr lang="en-US"/>
        </a:p>
      </dgm:t>
    </dgm:pt>
    <dgm:pt modelId="{4DF2FFAD-E7C1-4C73-91BF-E7F0305EEAB6}" type="sibTrans" cxnId="{13C73F3F-981E-4C94-B863-6F1052C347BE}">
      <dgm:prSet/>
      <dgm:spPr/>
      <dgm:t>
        <a:bodyPr/>
        <a:lstStyle/>
        <a:p>
          <a:endParaRPr lang="en-US"/>
        </a:p>
      </dgm:t>
    </dgm:pt>
    <dgm:pt modelId="{C531B99D-2AAF-47B7-9ADC-940B51371CBC}">
      <dgm:prSet phldrT="[Text]" custT="1"/>
      <dgm:spPr/>
      <dgm:t>
        <a:bodyPr/>
        <a:lstStyle/>
        <a:p>
          <a:r>
            <a:rPr lang="en-US" sz="1400" dirty="0" smtClean="0"/>
            <a:t>DMA Data Transfers</a:t>
          </a:r>
        </a:p>
      </dgm:t>
    </dgm:pt>
    <dgm:pt modelId="{84FB757E-E4A2-456A-B805-5E1ECA582EE1}" type="parTrans" cxnId="{1CDA9F22-B7C8-43C9-961C-B867A9921DD3}">
      <dgm:prSet/>
      <dgm:spPr/>
      <dgm:t>
        <a:bodyPr/>
        <a:lstStyle/>
        <a:p>
          <a:endParaRPr lang="en-US"/>
        </a:p>
      </dgm:t>
    </dgm:pt>
    <dgm:pt modelId="{6F23B9F9-92F4-484C-9F78-32A761D17C7B}" type="sibTrans" cxnId="{1CDA9F22-B7C8-43C9-961C-B867A9921DD3}">
      <dgm:prSet/>
      <dgm:spPr/>
      <dgm:t>
        <a:bodyPr/>
        <a:lstStyle/>
        <a:p>
          <a:endParaRPr lang="en-US"/>
        </a:p>
      </dgm:t>
    </dgm:pt>
    <dgm:pt modelId="{83622ABD-E064-4BFC-916E-53B83E9021F8}">
      <dgm:prSet phldrT="[Text]" custT="1"/>
      <dgm:spPr/>
      <dgm:t>
        <a:bodyPr/>
        <a:lstStyle/>
        <a:p>
          <a:r>
            <a:rPr lang="en-US" sz="1400" dirty="0" smtClean="0"/>
            <a:t>Modular Programming</a:t>
          </a:r>
          <a:endParaRPr lang="en-US" sz="1400" dirty="0"/>
        </a:p>
      </dgm:t>
    </dgm:pt>
    <dgm:pt modelId="{589CFAA6-E7DA-40E7-BB3A-4677A82BF9D3}" type="parTrans" cxnId="{44F6D72A-26C3-4E77-A6D6-8CE64EA5ACDA}">
      <dgm:prSet/>
      <dgm:spPr/>
      <dgm:t>
        <a:bodyPr/>
        <a:lstStyle/>
        <a:p>
          <a:endParaRPr lang="en-US"/>
        </a:p>
      </dgm:t>
    </dgm:pt>
    <dgm:pt modelId="{18EB27F0-7989-42EA-95E0-56291E9DD6C3}" type="sibTrans" cxnId="{44F6D72A-26C3-4E77-A6D6-8CE64EA5ACDA}">
      <dgm:prSet/>
      <dgm:spPr/>
      <dgm:t>
        <a:bodyPr/>
        <a:lstStyle/>
        <a:p>
          <a:endParaRPr lang="en-US"/>
        </a:p>
      </dgm:t>
    </dgm:pt>
    <dgm:pt modelId="{2ADE2D3B-C947-42B6-8F99-1B3FEDC276D0}" type="pres">
      <dgm:prSet presAssocID="{17EBAEB6-D0E6-4EED-B716-2177AE58D86F}" presName="Name0" presStyleCnt="0">
        <dgm:presLayoutVars>
          <dgm:dir/>
          <dgm:animLvl val="lvl"/>
          <dgm:resizeHandles val="exact"/>
        </dgm:presLayoutVars>
      </dgm:prSet>
      <dgm:spPr/>
      <dgm:t>
        <a:bodyPr/>
        <a:lstStyle/>
        <a:p>
          <a:endParaRPr lang="en-US"/>
        </a:p>
      </dgm:t>
    </dgm:pt>
    <dgm:pt modelId="{545CDEB7-E2FF-4983-88A0-735C116712EE}" type="pres">
      <dgm:prSet presAssocID="{63A1ED43-AC35-40AD-85BF-17DC05BD0938}" presName="boxAndChildren" presStyleCnt="0"/>
      <dgm:spPr/>
    </dgm:pt>
    <dgm:pt modelId="{81FF15BB-034F-4AB9-B80C-BB3ED87D1F31}" type="pres">
      <dgm:prSet presAssocID="{63A1ED43-AC35-40AD-85BF-17DC05BD0938}" presName="parentTextBox" presStyleLbl="node1" presStyleIdx="0" presStyleCnt="2"/>
      <dgm:spPr/>
      <dgm:t>
        <a:bodyPr/>
        <a:lstStyle/>
        <a:p>
          <a:endParaRPr lang="en-US"/>
        </a:p>
      </dgm:t>
    </dgm:pt>
    <dgm:pt modelId="{CB5281D2-689F-4DCE-B56F-5C21635E1A17}" type="pres">
      <dgm:prSet presAssocID="{63A1ED43-AC35-40AD-85BF-17DC05BD0938}" presName="entireBox" presStyleLbl="node1" presStyleIdx="0" presStyleCnt="2"/>
      <dgm:spPr/>
      <dgm:t>
        <a:bodyPr/>
        <a:lstStyle/>
        <a:p>
          <a:endParaRPr lang="en-US"/>
        </a:p>
      </dgm:t>
    </dgm:pt>
    <dgm:pt modelId="{E7B95BDF-B855-4F6A-BCDB-DBD7A52BCB45}" type="pres">
      <dgm:prSet presAssocID="{63A1ED43-AC35-40AD-85BF-17DC05BD0938}" presName="descendantBox" presStyleCnt="0"/>
      <dgm:spPr/>
    </dgm:pt>
    <dgm:pt modelId="{BE88CBCF-1A00-46CD-B4A1-3DFB5FC7153A}" type="pres">
      <dgm:prSet presAssocID="{83622ABD-E064-4BFC-916E-53B83E9021F8}" presName="childTextBox" presStyleLbl="fgAccFollowNode1" presStyleIdx="0" presStyleCnt="2">
        <dgm:presLayoutVars>
          <dgm:bulletEnabled val="1"/>
        </dgm:presLayoutVars>
      </dgm:prSet>
      <dgm:spPr/>
      <dgm:t>
        <a:bodyPr/>
        <a:lstStyle/>
        <a:p>
          <a:endParaRPr lang="en-US"/>
        </a:p>
      </dgm:t>
    </dgm:pt>
    <dgm:pt modelId="{477BA6E9-6A31-433E-AE09-3C4C08F9AFFD}" type="pres">
      <dgm:prSet presAssocID="{00A008E8-3B88-42C4-8BDD-F43409998BCE}" presName="sp" presStyleCnt="0"/>
      <dgm:spPr/>
      <dgm:t>
        <a:bodyPr/>
        <a:lstStyle/>
        <a:p>
          <a:endParaRPr lang="en-US"/>
        </a:p>
      </dgm:t>
    </dgm:pt>
    <dgm:pt modelId="{62686E2A-BF86-480D-A01D-DDFAE5F5E8E8}" type="pres">
      <dgm:prSet presAssocID="{255C46B9-17B6-450C-8E38-9519AD0489EF}" presName="arrowAndChildren" presStyleCnt="0"/>
      <dgm:spPr/>
      <dgm:t>
        <a:bodyPr/>
        <a:lstStyle/>
        <a:p>
          <a:endParaRPr lang="en-US"/>
        </a:p>
      </dgm:t>
    </dgm:pt>
    <dgm:pt modelId="{1EC5EF38-74C9-4808-86EF-4AFC5CB65931}" type="pres">
      <dgm:prSet presAssocID="{255C46B9-17B6-450C-8E38-9519AD0489EF}" presName="parentTextArrow" presStyleLbl="node1" presStyleIdx="0" presStyleCnt="2"/>
      <dgm:spPr/>
      <dgm:t>
        <a:bodyPr/>
        <a:lstStyle/>
        <a:p>
          <a:endParaRPr lang="en-US"/>
        </a:p>
      </dgm:t>
    </dgm:pt>
    <dgm:pt modelId="{05301027-04BC-4541-BE60-F2A1C22690F8}" type="pres">
      <dgm:prSet presAssocID="{255C46B9-17B6-450C-8E38-9519AD0489EF}" presName="arrow" presStyleLbl="node1" presStyleIdx="1" presStyleCnt="2"/>
      <dgm:spPr/>
      <dgm:t>
        <a:bodyPr/>
        <a:lstStyle/>
        <a:p>
          <a:endParaRPr lang="en-US"/>
        </a:p>
      </dgm:t>
    </dgm:pt>
    <dgm:pt modelId="{451C2562-08CE-430D-8173-7A2AB8276007}" type="pres">
      <dgm:prSet presAssocID="{255C46B9-17B6-450C-8E38-9519AD0489EF}" presName="descendantArrow" presStyleCnt="0"/>
      <dgm:spPr/>
      <dgm:t>
        <a:bodyPr/>
        <a:lstStyle/>
        <a:p>
          <a:endParaRPr lang="en-US"/>
        </a:p>
      </dgm:t>
    </dgm:pt>
    <dgm:pt modelId="{4BE792FD-BCB4-44EB-8672-F4001B35D8D7}" type="pres">
      <dgm:prSet presAssocID="{C531B99D-2AAF-47B7-9ADC-940B51371CBC}" presName="childTextArrow" presStyleLbl="fgAccFollowNode1" presStyleIdx="1" presStyleCnt="2">
        <dgm:presLayoutVars>
          <dgm:bulletEnabled val="1"/>
        </dgm:presLayoutVars>
      </dgm:prSet>
      <dgm:spPr/>
      <dgm:t>
        <a:bodyPr/>
        <a:lstStyle/>
        <a:p>
          <a:endParaRPr lang="en-US"/>
        </a:p>
      </dgm:t>
    </dgm:pt>
  </dgm:ptLst>
  <dgm:cxnLst>
    <dgm:cxn modelId="{13C73F3F-981E-4C94-B863-6F1052C347BE}" srcId="{17EBAEB6-D0E6-4EED-B716-2177AE58D86F}" destId="{63A1ED43-AC35-40AD-85BF-17DC05BD0938}" srcOrd="1" destOrd="0" parTransId="{BDB36EB9-BBED-46D4-B8BE-263D92E244FB}" sibTransId="{4DF2FFAD-E7C1-4C73-91BF-E7F0305EEAB6}"/>
    <dgm:cxn modelId="{15F5B62C-DC3C-430C-8430-5ECD11DC166E}" type="presOf" srcId="{17EBAEB6-D0E6-4EED-B716-2177AE58D86F}" destId="{2ADE2D3B-C947-42B6-8F99-1B3FEDC276D0}" srcOrd="0" destOrd="0" presId="urn:microsoft.com/office/officeart/2005/8/layout/process4"/>
    <dgm:cxn modelId="{B3121383-7F69-433A-BF0D-2A8F29ACE730}" type="presOf" srcId="{63A1ED43-AC35-40AD-85BF-17DC05BD0938}" destId="{81FF15BB-034F-4AB9-B80C-BB3ED87D1F31}" srcOrd="0" destOrd="0" presId="urn:microsoft.com/office/officeart/2005/8/layout/process4"/>
    <dgm:cxn modelId="{1CDA9F22-B7C8-43C9-961C-B867A9921DD3}" srcId="{255C46B9-17B6-450C-8E38-9519AD0489EF}" destId="{C531B99D-2AAF-47B7-9ADC-940B51371CBC}" srcOrd="0" destOrd="0" parTransId="{84FB757E-E4A2-456A-B805-5E1ECA582EE1}" sibTransId="{6F23B9F9-92F4-484C-9F78-32A761D17C7B}"/>
    <dgm:cxn modelId="{1FBD3CC0-6682-4338-B782-46630ED7F6EE}" type="presOf" srcId="{255C46B9-17B6-450C-8E38-9519AD0489EF}" destId="{05301027-04BC-4541-BE60-F2A1C22690F8}" srcOrd="1" destOrd="0" presId="urn:microsoft.com/office/officeart/2005/8/layout/process4"/>
    <dgm:cxn modelId="{E2F0E6D6-8E3B-474F-A3DD-C51402479A46}" type="presOf" srcId="{C531B99D-2AAF-47B7-9ADC-940B51371CBC}" destId="{4BE792FD-BCB4-44EB-8672-F4001B35D8D7}" srcOrd="0" destOrd="0" presId="urn:microsoft.com/office/officeart/2005/8/layout/process4"/>
    <dgm:cxn modelId="{21209C73-A1F7-4CCA-A9E6-201B8254708E}" type="presOf" srcId="{83622ABD-E064-4BFC-916E-53B83E9021F8}" destId="{BE88CBCF-1A00-46CD-B4A1-3DFB5FC7153A}" srcOrd="0" destOrd="0" presId="urn:microsoft.com/office/officeart/2005/8/layout/process4"/>
    <dgm:cxn modelId="{E1316B67-9A9B-4CCF-A22C-C15341DA6BDB}" srcId="{17EBAEB6-D0E6-4EED-B716-2177AE58D86F}" destId="{255C46B9-17B6-450C-8E38-9519AD0489EF}" srcOrd="0" destOrd="0" parTransId="{2A22FD43-3FEA-4931-A58B-4D7F516A8BF7}" sibTransId="{00A008E8-3B88-42C4-8BDD-F43409998BCE}"/>
    <dgm:cxn modelId="{AD962393-3D99-457E-8A56-4C677CFAF73E}" type="presOf" srcId="{63A1ED43-AC35-40AD-85BF-17DC05BD0938}" destId="{CB5281D2-689F-4DCE-B56F-5C21635E1A17}" srcOrd="1" destOrd="0" presId="urn:microsoft.com/office/officeart/2005/8/layout/process4"/>
    <dgm:cxn modelId="{7492A1F2-FD4C-4A98-BE9D-0DA269A9C351}" type="presOf" srcId="{255C46B9-17B6-450C-8E38-9519AD0489EF}" destId="{1EC5EF38-74C9-4808-86EF-4AFC5CB65931}" srcOrd="0" destOrd="0" presId="urn:microsoft.com/office/officeart/2005/8/layout/process4"/>
    <dgm:cxn modelId="{44F6D72A-26C3-4E77-A6D6-8CE64EA5ACDA}" srcId="{63A1ED43-AC35-40AD-85BF-17DC05BD0938}" destId="{83622ABD-E064-4BFC-916E-53B83E9021F8}" srcOrd="0" destOrd="0" parTransId="{589CFAA6-E7DA-40E7-BB3A-4677A82BF9D3}" sibTransId="{18EB27F0-7989-42EA-95E0-56291E9DD6C3}"/>
    <dgm:cxn modelId="{049BA4BF-260C-493C-97D3-43AD992E1652}" type="presParOf" srcId="{2ADE2D3B-C947-42B6-8F99-1B3FEDC276D0}" destId="{545CDEB7-E2FF-4983-88A0-735C116712EE}" srcOrd="0" destOrd="0" presId="urn:microsoft.com/office/officeart/2005/8/layout/process4"/>
    <dgm:cxn modelId="{92386146-EB1C-4861-A8EB-9D5CE27B39CA}" type="presParOf" srcId="{545CDEB7-E2FF-4983-88A0-735C116712EE}" destId="{81FF15BB-034F-4AB9-B80C-BB3ED87D1F31}" srcOrd="0" destOrd="0" presId="urn:microsoft.com/office/officeart/2005/8/layout/process4"/>
    <dgm:cxn modelId="{226E7559-7419-4587-84F1-E424D84DDBE4}" type="presParOf" srcId="{545CDEB7-E2FF-4983-88A0-735C116712EE}" destId="{CB5281D2-689F-4DCE-B56F-5C21635E1A17}" srcOrd="1" destOrd="0" presId="urn:microsoft.com/office/officeart/2005/8/layout/process4"/>
    <dgm:cxn modelId="{D2CCF1D2-DBFA-4069-B141-E29B8E6B622F}" type="presParOf" srcId="{545CDEB7-E2FF-4983-88A0-735C116712EE}" destId="{E7B95BDF-B855-4F6A-BCDB-DBD7A52BCB45}" srcOrd="2" destOrd="0" presId="urn:microsoft.com/office/officeart/2005/8/layout/process4"/>
    <dgm:cxn modelId="{942240E5-5ED4-4C38-AFF6-6B54E2CCD198}" type="presParOf" srcId="{E7B95BDF-B855-4F6A-BCDB-DBD7A52BCB45}" destId="{BE88CBCF-1A00-46CD-B4A1-3DFB5FC7153A}" srcOrd="0" destOrd="0" presId="urn:microsoft.com/office/officeart/2005/8/layout/process4"/>
    <dgm:cxn modelId="{829DA810-0860-467F-9948-51A1FC39005F}" type="presParOf" srcId="{2ADE2D3B-C947-42B6-8F99-1B3FEDC276D0}" destId="{477BA6E9-6A31-433E-AE09-3C4C08F9AFFD}" srcOrd="1" destOrd="0" presId="urn:microsoft.com/office/officeart/2005/8/layout/process4"/>
    <dgm:cxn modelId="{674E03F6-A011-4377-B3F9-B87B4B9507C7}" type="presParOf" srcId="{2ADE2D3B-C947-42B6-8F99-1B3FEDC276D0}" destId="{62686E2A-BF86-480D-A01D-DDFAE5F5E8E8}" srcOrd="2" destOrd="0" presId="urn:microsoft.com/office/officeart/2005/8/layout/process4"/>
    <dgm:cxn modelId="{0E27E88A-9D00-41BB-A0B2-6CE051BCB974}" type="presParOf" srcId="{62686E2A-BF86-480D-A01D-DDFAE5F5E8E8}" destId="{1EC5EF38-74C9-4808-86EF-4AFC5CB65931}" srcOrd="0" destOrd="0" presId="urn:microsoft.com/office/officeart/2005/8/layout/process4"/>
    <dgm:cxn modelId="{76543548-0EB9-45FD-9E61-18045D6D7BBD}" type="presParOf" srcId="{62686E2A-BF86-480D-A01D-DDFAE5F5E8E8}" destId="{05301027-04BC-4541-BE60-F2A1C22690F8}" srcOrd="1" destOrd="0" presId="urn:microsoft.com/office/officeart/2005/8/layout/process4"/>
    <dgm:cxn modelId="{9F587684-B916-4CEF-8E1B-17BBF8D03ECD}" type="presParOf" srcId="{62686E2A-BF86-480D-A01D-DDFAE5F5E8E8}" destId="{451C2562-08CE-430D-8173-7A2AB8276007}" srcOrd="2" destOrd="0" presId="urn:microsoft.com/office/officeart/2005/8/layout/process4"/>
    <dgm:cxn modelId="{A767D525-FD3D-4890-A33C-AFBEABAD3E77}" type="presParOf" srcId="{451C2562-08CE-430D-8173-7A2AB8276007}" destId="{4BE792FD-BCB4-44EB-8672-F4001B35D8D7}" srcOrd="0" destOrd="0" presId="urn:microsoft.com/office/officeart/2005/8/layout/process4"/>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8004F8-786C-4015-867C-5BCB7EA29C2F}" type="doc">
      <dgm:prSet loTypeId="urn:microsoft.com/office/officeart/2005/8/layout/hProcess4" loCatId="process" qsTypeId="urn:microsoft.com/office/officeart/2005/8/quickstyle/simple5" qsCatId="simple" csTypeId="urn:microsoft.com/office/officeart/2005/8/colors/accent0_3" csCatId="mainScheme" phldr="1"/>
      <dgm:spPr/>
      <dgm:t>
        <a:bodyPr/>
        <a:lstStyle/>
        <a:p>
          <a:endParaRPr lang="en-US"/>
        </a:p>
      </dgm:t>
    </dgm:pt>
    <dgm:pt modelId="{091F02A8-BA04-4C04-9D48-AA2FD77C336E}">
      <dgm:prSet phldrT="[Text]"/>
      <dgm:spPr/>
      <dgm:t>
        <a:bodyPr/>
        <a:lstStyle/>
        <a:p>
          <a:r>
            <a:rPr lang="en-US" dirty="0" smtClean="0"/>
            <a:t>LabVIEW FPGA</a:t>
          </a:r>
          <a:endParaRPr lang="en-US" dirty="0"/>
        </a:p>
      </dgm:t>
    </dgm:pt>
    <dgm:pt modelId="{F3A8A12D-ABF9-4ACF-8DF0-BB35FFCDD45D}" type="parTrans" cxnId="{36C4689F-48BC-423C-847A-58B11632EF43}">
      <dgm:prSet/>
      <dgm:spPr/>
      <dgm:t>
        <a:bodyPr/>
        <a:lstStyle/>
        <a:p>
          <a:endParaRPr lang="en-US"/>
        </a:p>
      </dgm:t>
    </dgm:pt>
    <dgm:pt modelId="{2CCC7AE2-048A-4956-8746-22C8FDD6270A}" type="sibTrans" cxnId="{36C4689F-48BC-423C-847A-58B11632EF43}">
      <dgm:prSet/>
      <dgm:spPr/>
      <dgm:t>
        <a:bodyPr/>
        <a:lstStyle/>
        <a:p>
          <a:endParaRPr lang="en-US" dirty="0"/>
        </a:p>
      </dgm:t>
    </dgm:pt>
    <dgm:pt modelId="{0E0FE955-D080-45A5-B121-D6A05F523475}">
      <dgm:prSet phldrT="[Text]"/>
      <dgm:spPr>
        <a:solidFill>
          <a:schemeClr val="accent1">
            <a:alpha val="90000"/>
          </a:schemeClr>
        </a:solidFill>
      </dgm:spPr>
      <dgm:t>
        <a:bodyPr anchor="ctr" anchorCtr="1"/>
        <a:lstStyle/>
        <a:p>
          <a:r>
            <a:rPr lang="en-US" dirty="0" smtClean="0"/>
            <a:t>LabVIEW VI</a:t>
          </a:r>
          <a:endParaRPr lang="en-US" dirty="0"/>
        </a:p>
      </dgm:t>
    </dgm:pt>
    <dgm:pt modelId="{6738E1A7-36F4-4AF0-8E95-C3EEF792E6DB}" type="parTrans" cxnId="{A24DE4B7-8A9A-499C-9753-D4C826CCD0E9}">
      <dgm:prSet/>
      <dgm:spPr/>
      <dgm:t>
        <a:bodyPr/>
        <a:lstStyle/>
        <a:p>
          <a:endParaRPr lang="en-US"/>
        </a:p>
      </dgm:t>
    </dgm:pt>
    <dgm:pt modelId="{6FDCA7D9-7455-4A84-93C7-3ACB7D483C07}" type="sibTrans" cxnId="{A24DE4B7-8A9A-499C-9753-D4C826CCD0E9}">
      <dgm:prSet/>
      <dgm:spPr/>
      <dgm:t>
        <a:bodyPr/>
        <a:lstStyle/>
        <a:p>
          <a:endParaRPr lang="en-US"/>
        </a:p>
      </dgm:t>
    </dgm:pt>
    <dgm:pt modelId="{18A698A2-B0B6-41D3-95C6-D9C6A33AB601}">
      <dgm:prSet phldrT="[Text]"/>
      <dgm:spPr/>
      <dgm:t>
        <a:bodyPr/>
        <a:lstStyle/>
        <a:p>
          <a:r>
            <a:rPr lang="en-US" dirty="0" smtClean="0"/>
            <a:t>Xilinx  ISE Compiler</a:t>
          </a:r>
          <a:endParaRPr lang="en-US" dirty="0"/>
        </a:p>
      </dgm:t>
    </dgm:pt>
    <dgm:pt modelId="{C1541CF1-995B-40AB-8A92-3A3D995B1F0A}" type="parTrans" cxnId="{BAEE7F4A-27B3-4EE8-87CD-9A845145091E}">
      <dgm:prSet/>
      <dgm:spPr/>
      <dgm:t>
        <a:bodyPr/>
        <a:lstStyle/>
        <a:p>
          <a:endParaRPr lang="en-US"/>
        </a:p>
      </dgm:t>
    </dgm:pt>
    <dgm:pt modelId="{FECE775C-DBFF-4911-88D5-9BBA6D0C8D9C}" type="sibTrans" cxnId="{BAEE7F4A-27B3-4EE8-87CD-9A845145091E}">
      <dgm:prSet/>
      <dgm:spPr/>
      <dgm:t>
        <a:bodyPr/>
        <a:lstStyle/>
        <a:p>
          <a:endParaRPr lang="en-US" dirty="0"/>
        </a:p>
      </dgm:t>
    </dgm:pt>
    <dgm:pt modelId="{EFDE1F93-B3B7-4B8A-A465-453ECC08187B}">
      <dgm:prSet phldrT="[Text]"/>
      <dgm:spPr>
        <a:solidFill>
          <a:schemeClr val="accent1">
            <a:lumMod val="20000"/>
            <a:lumOff val="80000"/>
            <a:alpha val="90000"/>
          </a:schemeClr>
        </a:solidFill>
      </dgm:spPr>
      <dgm:t>
        <a:bodyPr anchor="ctr" anchorCtr="1"/>
        <a:lstStyle/>
        <a:p>
          <a:r>
            <a:rPr lang="en-US" dirty="0" smtClean="0"/>
            <a:t>VHDL Constraints</a:t>
          </a:r>
          <a:endParaRPr lang="en-US" dirty="0"/>
        </a:p>
      </dgm:t>
    </dgm:pt>
    <dgm:pt modelId="{06E159E2-D455-4B87-A53F-178DF3FA2D47}" type="parTrans" cxnId="{400E1C42-2AF0-4487-B290-3B661CAB21B8}">
      <dgm:prSet/>
      <dgm:spPr/>
      <dgm:t>
        <a:bodyPr/>
        <a:lstStyle/>
        <a:p>
          <a:endParaRPr lang="en-US"/>
        </a:p>
      </dgm:t>
    </dgm:pt>
    <dgm:pt modelId="{ADE536BE-8AE3-40C0-90E7-952E89085099}" type="sibTrans" cxnId="{400E1C42-2AF0-4487-B290-3B661CAB21B8}">
      <dgm:prSet/>
      <dgm:spPr/>
      <dgm:t>
        <a:bodyPr/>
        <a:lstStyle/>
        <a:p>
          <a:endParaRPr lang="en-US"/>
        </a:p>
      </dgm:t>
    </dgm:pt>
    <dgm:pt modelId="{45E184EB-39E8-4043-9CEB-EBD32B61E69A}">
      <dgm:prSet phldrT="[Text]"/>
      <dgm:spPr/>
      <dgm:t>
        <a:bodyPr/>
        <a:lstStyle/>
        <a:p>
          <a:r>
            <a:rPr lang="en-US" dirty="0" smtClean="0"/>
            <a:t>LabVIEW FPGA</a:t>
          </a:r>
          <a:endParaRPr lang="en-US" dirty="0"/>
        </a:p>
      </dgm:t>
    </dgm:pt>
    <dgm:pt modelId="{0887C2C4-5FB3-4295-A6C4-50BE6FB80832}" type="parTrans" cxnId="{5FE2170E-60B3-4F02-95A9-17B7C62A302B}">
      <dgm:prSet/>
      <dgm:spPr/>
      <dgm:t>
        <a:bodyPr/>
        <a:lstStyle/>
        <a:p>
          <a:endParaRPr lang="en-US"/>
        </a:p>
      </dgm:t>
    </dgm:pt>
    <dgm:pt modelId="{E90BFD80-B40A-42C3-B6A3-D4EB8FE95338}" type="sibTrans" cxnId="{5FE2170E-60B3-4F02-95A9-17B7C62A302B}">
      <dgm:prSet/>
      <dgm:spPr/>
      <dgm:t>
        <a:bodyPr/>
        <a:lstStyle/>
        <a:p>
          <a:endParaRPr lang="en-US" dirty="0"/>
        </a:p>
      </dgm:t>
    </dgm:pt>
    <dgm:pt modelId="{67379098-FF5C-42DF-B6C4-FE217CB9DC21}">
      <dgm:prSet phldrT="[Text]"/>
      <dgm:spPr>
        <a:solidFill>
          <a:schemeClr val="accent1">
            <a:lumMod val="20000"/>
            <a:lumOff val="80000"/>
            <a:alpha val="90000"/>
          </a:schemeClr>
        </a:solidFill>
      </dgm:spPr>
      <dgm:t>
        <a:bodyPr anchor="ctr" anchorCtr="1"/>
        <a:lstStyle/>
        <a:p>
          <a:r>
            <a:rPr lang="en-US" dirty="0" smtClean="0"/>
            <a:t>Bitfile</a:t>
          </a:r>
          <a:endParaRPr lang="en-US" dirty="0"/>
        </a:p>
      </dgm:t>
    </dgm:pt>
    <dgm:pt modelId="{DC812FDE-2BD8-421B-817F-CE434D86B647}" type="parTrans" cxnId="{DB4BED87-4E0E-4C13-83D0-C1D904D042BF}">
      <dgm:prSet/>
      <dgm:spPr/>
      <dgm:t>
        <a:bodyPr/>
        <a:lstStyle/>
        <a:p>
          <a:endParaRPr lang="en-US"/>
        </a:p>
      </dgm:t>
    </dgm:pt>
    <dgm:pt modelId="{10A2BD84-08F7-45F6-9B09-A1C33C809B45}" type="sibTrans" cxnId="{DB4BED87-4E0E-4C13-83D0-C1D904D042BF}">
      <dgm:prSet/>
      <dgm:spPr/>
      <dgm:t>
        <a:bodyPr/>
        <a:lstStyle/>
        <a:p>
          <a:endParaRPr lang="en-US"/>
        </a:p>
      </dgm:t>
    </dgm:pt>
    <dgm:pt modelId="{0B934558-A86D-4D29-B462-DC318BBA4290}">
      <dgm:prSet/>
      <dgm:spPr/>
      <dgm:t>
        <a:bodyPr/>
        <a:lstStyle/>
        <a:p>
          <a:endParaRPr lang="en-US" dirty="0"/>
        </a:p>
      </dgm:t>
    </dgm:pt>
    <dgm:pt modelId="{36044BD0-0E74-4C3E-BB01-FB994AB0E8B2}" type="parTrans" cxnId="{D06BD980-283E-420B-AE42-077663E0AB27}">
      <dgm:prSet/>
      <dgm:spPr/>
      <dgm:t>
        <a:bodyPr/>
        <a:lstStyle/>
        <a:p>
          <a:endParaRPr lang="en-US"/>
        </a:p>
      </dgm:t>
    </dgm:pt>
    <dgm:pt modelId="{A6EF8CD4-331F-4A75-B4E3-06DEB8328A8C}" type="sibTrans" cxnId="{D06BD980-283E-420B-AE42-077663E0AB27}">
      <dgm:prSet/>
      <dgm:spPr/>
      <dgm:t>
        <a:bodyPr/>
        <a:lstStyle/>
        <a:p>
          <a:endParaRPr lang="en-US"/>
        </a:p>
      </dgm:t>
    </dgm:pt>
    <dgm:pt modelId="{9C03C573-DC91-4998-88CF-84E7B6CB8669}" type="pres">
      <dgm:prSet presAssocID="{CB8004F8-786C-4015-867C-5BCB7EA29C2F}" presName="Name0" presStyleCnt="0">
        <dgm:presLayoutVars>
          <dgm:dir/>
          <dgm:animLvl val="lvl"/>
          <dgm:resizeHandles val="exact"/>
        </dgm:presLayoutVars>
      </dgm:prSet>
      <dgm:spPr/>
      <dgm:t>
        <a:bodyPr/>
        <a:lstStyle/>
        <a:p>
          <a:endParaRPr lang="en-US"/>
        </a:p>
      </dgm:t>
    </dgm:pt>
    <dgm:pt modelId="{F14E0AAC-20A3-46DE-89E8-D75B9CF338A3}" type="pres">
      <dgm:prSet presAssocID="{CB8004F8-786C-4015-867C-5BCB7EA29C2F}" presName="tSp" presStyleCnt="0"/>
      <dgm:spPr/>
    </dgm:pt>
    <dgm:pt modelId="{E94BE5EB-F408-402E-B3CB-58AADCD81AE1}" type="pres">
      <dgm:prSet presAssocID="{CB8004F8-786C-4015-867C-5BCB7EA29C2F}" presName="bSp" presStyleCnt="0"/>
      <dgm:spPr/>
    </dgm:pt>
    <dgm:pt modelId="{8E379A8C-6DA3-4A47-8F4C-802A07A3C26E}" type="pres">
      <dgm:prSet presAssocID="{CB8004F8-786C-4015-867C-5BCB7EA29C2F}" presName="process" presStyleCnt="0"/>
      <dgm:spPr/>
    </dgm:pt>
    <dgm:pt modelId="{0CF2444D-4243-4155-A0F4-2BD9A562FB18}" type="pres">
      <dgm:prSet presAssocID="{091F02A8-BA04-4C04-9D48-AA2FD77C336E}" presName="composite1" presStyleCnt="0"/>
      <dgm:spPr/>
    </dgm:pt>
    <dgm:pt modelId="{2EBF531A-112B-42C1-A9D8-8006A293176C}" type="pres">
      <dgm:prSet presAssocID="{091F02A8-BA04-4C04-9D48-AA2FD77C336E}" presName="dummyNode1" presStyleLbl="node1" presStyleIdx="0" presStyleCnt="4"/>
      <dgm:spPr/>
    </dgm:pt>
    <dgm:pt modelId="{ACD1C8A6-11DD-4137-9C57-1F22C1C3709F}" type="pres">
      <dgm:prSet presAssocID="{091F02A8-BA04-4C04-9D48-AA2FD77C336E}" presName="childNode1" presStyleLbl="bgAcc1" presStyleIdx="0" presStyleCnt="4" custScaleX="117723">
        <dgm:presLayoutVars>
          <dgm:bulletEnabled val="1"/>
        </dgm:presLayoutVars>
      </dgm:prSet>
      <dgm:spPr/>
      <dgm:t>
        <a:bodyPr/>
        <a:lstStyle/>
        <a:p>
          <a:endParaRPr lang="en-US"/>
        </a:p>
      </dgm:t>
    </dgm:pt>
    <dgm:pt modelId="{FC9ABFAC-B5C2-4CB9-973F-D35FCC9446A3}" type="pres">
      <dgm:prSet presAssocID="{091F02A8-BA04-4C04-9D48-AA2FD77C336E}" presName="childNode1tx" presStyleLbl="bgAcc1" presStyleIdx="0" presStyleCnt="4">
        <dgm:presLayoutVars>
          <dgm:bulletEnabled val="1"/>
        </dgm:presLayoutVars>
      </dgm:prSet>
      <dgm:spPr/>
      <dgm:t>
        <a:bodyPr/>
        <a:lstStyle/>
        <a:p>
          <a:endParaRPr lang="en-US"/>
        </a:p>
      </dgm:t>
    </dgm:pt>
    <dgm:pt modelId="{44E834D8-7F42-4199-B5E4-BE563FEC671F}" type="pres">
      <dgm:prSet presAssocID="{091F02A8-BA04-4C04-9D48-AA2FD77C336E}" presName="parentNode1" presStyleLbl="node1" presStyleIdx="0" presStyleCnt="4" custLinFactNeighborY="30298">
        <dgm:presLayoutVars>
          <dgm:chMax val="1"/>
          <dgm:bulletEnabled val="1"/>
        </dgm:presLayoutVars>
      </dgm:prSet>
      <dgm:spPr/>
      <dgm:t>
        <a:bodyPr/>
        <a:lstStyle/>
        <a:p>
          <a:endParaRPr lang="en-US"/>
        </a:p>
      </dgm:t>
    </dgm:pt>
    <dgm:pt modelId="{3665563C-5647-436C-AB2B-C1FEA0F7B755}" type="pres">
      <dgm:prSet presAssocID="{091F02A8-BA04-4C04-9D48-AA2FD77C336E}" presName="connSite1" presStyleCnt="0"/>
      <dgm:spPr/>
    </dgm:pt>
    <dgm:pt modelId="{19EF8027-A876-4F8B-B4DB-DCD2988163F1}" type="pres">
      <dgm:prSet presAssocID="{2CCC7AE2-048A-4956-8746-22C8FDD6270A}" presName="Name9" presStyleLbl="sibTrans2D1" presStyleIdx="0" presStyleCnt="3"/>
      <dgm:spPr/>
      <dgm:t>
        <a:bodyPr/>
        <a:lstStyle/>
        <a:p>
          <a:endParaRPr lang="en-US"/>
        </a:p>
      </dgm:t>
    </dgm:pt>
    <dgm:pt modelId="{F8229C5C-F433-4405-B1C0-2EA7643E569A}" type="pres">
      <dgm:prSet presAssocID="{18A698A2-B0B6-41D3-95C6-D9C6A33AB601}" presName="composite2" presStyleCnt="0"/>
      <dgm:spPr/>
    </dgm:pt>
    <dgm:pt modelId="{56DA1269-8C27-41A3-AC8E-64F388A3F863}" type="pres">
      <dgm:prSet presAssocID="{18A698A2-B0B6-41D3-95C6-D9C6A33AB601}" presName="dummyNode2" presStyleLbl="node1" presStyleIdx="0" presStyleCnt="4"/>
      <dgm:spPr/>
    </dgm:pt>
    <dgm:pt modelId="{FEBE26CC-2169-45D8-9D67-F0376C9D72A4}" type="pres">
      <dgm:prSet presAssocID="{18A698A2-B0B6-41D3-95C6-D9C6A33AB601}" presName="childNode2" presStyleLbl="bgAcc1" presStyleIdx="1" presStyleCnt="4">
        <dgm:presLayoutVars>
          <dgm:bulletEnabled val="1"/>
        </dgm:presLayoutVars>
      </dgm:prSet>
      <dgm:spPr/>
      <dgm:t>
        <a:bodyPr/>
        <a:lstStyle/>
        <a:p>
          <a:endParaRPr lang="en-US"/>
        </a:p>
      </dgm:t>
    </dgm:pt>
    <dgm:pt modelId="{B21D269A-CB3D-4A11-8F23-F51183202C3A}" type="pres">
      <dgm:prSet presAssocID="{18A698A2-B0B6-41D3-95C6-D9C6A33AB601}" presName="childNode2tx" presStyleLbl="bgAcc1" presStyleIdx="1" presStyleCnt="4">
        <dgm:presLayoutVars>
          <dgm:bulletEnabled val="1"/>
        </dgm:presLayoutVars>
      </dgm:prSet>
      <dgm:spPr/>
      <dgm:t>
        <a:bodyPr/>
        <a:lstStyle/>
        <a:p>
          <a:endParaRPr lang="en-US"/>
        </a:p>
      </dgm:t>
    </dgm:pt>
    <dgm:pt modelId="{D4BDBEBA-0602-4B91-ACFA-9946FEB9DD31}" type="pres">
      <dgm:prSet presAssocID="{18A698A2-B0B6-41D3-95C6-D9C6A33AB601}" presName="parentNode2" presStyleLbl="node1" presStyleIdx="1" presStyleCnt="4">
        <dgm:presLayoutVars>
          <dgm:chMax val="0"/>
          <dgm:bulletEnabled val="1"/>
        </dgm:presLayoutVars>
      </dgm:prSet>
      <dgm:spPr/>
      <dgm:t>
        <a:bodyPr/>
        <a:lstStyle/>
        <a:p>
          <a:endParaRPr lang="en-US"/>
        </a:p>
      </dgm:t>
    </dgm:pt>
    <dgm:pt modelId="{0BF5D4EF-D53D-4792-8FFA-BCCF0543AF92}" type="pres">
      <dgm:prSet presAssocID="{18A698A2-B0B6-41D3-95C6-D9C6A33AB601}" presName="connSite2" presStyleCnt="0"/>
      <dgm:spPr/>
    </dgm:pt>
    <dgm:pt modelId="{6039D4D7-29C6-44E2-B537-376A370D4960}" type="pres">
      <dgm:prSet presAssocID="{FECE775C-DBFF-4911-88D5-9BBA6D0C8D9C}" presName="Name18" presStyleLbl="sibTrans2D1" presStyleIdx="1" presStyleCnt="3"/>
      <dgm:spPr/>
      <dgm:t>
        <a:bodyPr/>
        <a:lstStyle/>
        <a:p>
          <a:endParaRPr lang="en-US"/>
        </a:p>
      </dgm:t>
    </dgm:pt>
    <dgm:pt modelId="{7ED944CE-FB79-4CF3-93B7-75EFDCF13D15}" type="pres">
      <dgm:prSet presAssocID="{45E184EB-39E8-4043-9CEB-EBD32B61E69A}" presName="composite1" presStyleCnt="0"/>
      <dgm:spPr/>
    </dgm:pt>
    <dgm:pt modelId="{72C1C8C0-5845-41FD-A896-B811D0BAC237}" type="pres">
      <dgm:prSet presAssocID="{45E184EB-39E8-4043-9CEB-EBD32B61E69A}" presName="dummyNode1" presStyleLbl="node1" presStyleIdx="1" presStyleCnt="4"/>
      <dgm:spPr/>
    </dgm:pt>
    <dgm:pt modelId="{85768487-C759-4D12-987C-19D593553FA9}" type="pres">
      <dgm:prSet presAssocID="{45E184EB-39E8-4043-9CEB-EBD32B61E69A}" presName="childNode1" presStyleLbl="bgAcc1" presStyleIdx="2" presStyleCnt="4" custScaleX="77338" custLinFactNeighborX="-14964">
        <dgm:presLayoutVars>
          <dgm:bulletEnabled val="1"/>
        </dgm:presLayoutVars>
      </dgm:prSet>
      <dgm:spPr/>
      <dgm:t>
        <a:bodyPr/>
        <a:lstStyle/>
        <a:p>
          <a:endParaRPr lang="en-US"/>
        </a:p>
      </dgm:t>
    </dgm:pt>
    <dgm:pt modelId="{CD89E3C7-41DB-4627-87DF-4438B3EE17B9}" type="pres">
      <dgm:prSet presAssocID="{45E184EB-39E8-4043-9CEB-EBD32B61E69A}" presName="childNode1tx" presStyleLbl="bgAcc1" presStyleIdx="2" presStyleCnt="4">
        <dgm:presLayoutVars>
          <dgm:bulletEnabled val="1"/>
        </dgm:presLayoutVars>
      </dgm:prSet>
      <dgm:spPr/>
      <dgm:t>
        <a:bodyPr/>
        <a:lstStyle/>
        <a:p>
          <a:endParaRPr lang="en-US"/>
        </a:p>
      </dgm:t>
    </dgm:pt>
    <dgm:pt modelId="{341A0915-4287-4656-B2D0-15D499DDD46D}" type="pres">
      <dgm:prSet presAssocID="{45E184EB-39E8-4043-9CEB-EBD32B61E69A}" presName="parentNode1" presStyleLbl="node1" presStyleIdx="2" presStyleCnt="4" custLinFactNeighborX="-13627" custLinFactNeighborY="24466">
        <dgm:presLayoutVars>
          <dgm:chMax val="1"/>
          <dgm:bulletEnabled val="1"/>
        </dgm:presLayoutVars>
      </dgm:prSet>
      <dgm:spPr/>
      <dgm:t>
        <a:bodyPr/>
        <a:lstStyle/>
        <a:p>
          <a:endParaRPr lang="en-US"/>
        </a:p>
      </dgm:t>
    </dgm:pt>
    <dgm:pt modelId="{3049DA88-45D1-49F8-A261-899937E07346}" type="pres">
      <dgm:prSet presAssocID="{45E184EB-39E8-4043-9CEB-EBD32B61E69A}" presName="connSite1" presStyleCnt="0"/>
      <dgm:spPr/>
    </dgm:pt>
    <dgm:pt modelId="{5B865CAB-AAA9-4E4B-A3A3-FB2B7AC30B42}" type="pres">
      <dgm:prSet presAssocID="{E90BFD80-B40A-42C3-B6A3-D4EB8FE95338}" presName="Name9" presStyleLbl="sibTrans2D1" presStyleIdx="2" presStyleCnt="3"/>
      <dgm:spPr/>
      <dgm:t>
        <a:bodyPr/>
        <a:lstStyle/>
        <a:p>
          <a:endParaRPr lang="en-US"/>
        </a:p>
      </dgm:t>
    </dgm:pt>
    <dgm:pt modelId="{1D35F157-B1A4-4769-894D-67DB11CE87EF}" type="pres">
      <dgm:prSet presAssocID="{0B934558-A86D-4D29-B462-DC318BBA4290}" presName="composite2" presStyleCnt="0"/>
      <dgm:spPr/>
    </dgm:pt>
    <dgm:pt modelId="{DA4756E5-191D-407F-8FF2-A241B5D98104}" type="pres">
      <dgm:prSet presAssocID="{0B934558-A86D-4D29-B462-DC318BBA4290}" presName="dummyNode2" presStyleLbl="node1" presStyleIdx="2" presStyleCnt="4"/>
      <dgm:spPr/>
    </dgm:pt>
    <dgm:pt modelId="{CC65C271-4BE6-48CD-96F7-A6AEA2BFD8C2}" type="pres">
      <dgm:prSet presAssocID="{0B934558-A86D-4D29-B462-DC318BBA4290}" presName="childNode2" presStyleLbl="bgAcc1" presStyleIdx="3" presStyleCnt="4">
        <dgm:presLayoutVars>
          <dgm:bulletEnabled val="1"/>
        </dgm:presLayoutVars>
      </dgm:prSet>
      <dgm:spPr/>
    </dgm:pt>
    <dgm:pt modelId="{7668AF9A-18F3-4857-9724-4B6524C8D98E}" type="pres">
      <dgm:prSet presAssocID="{0B934558-A86D-4D29-B462-DC318BBA4290}" presName="childNode2tx" presStyleLbl="bgAcc1" presStyleIdx="3" presStyleCnt="4">
        <dgm:presLayoutVars>
          <dgm:bulletEnabled val="1"/>
        </dgm:presLayoutVars>
      </dgm:prSet>
      <dgm:spPr/>
    </dgm:pt>
    <dgm:pt modelId="{339ECC67-0138-4BD5-A80E-19790FBB1602}" type="pres">
      <dgm:prSet presAssocID="{0B934558-A86D-4D29-B462-DC318BBA4290}" presName="parentNode2" presStyleLbl="node1" presStyleIdx="3" presStyleCnt="4">
        <dgm:presLayoutVars>
          <dgm:chMax val="0"/>
          <dgm:bulletEnabled val="1"/>
        </dgm:presLayoutVars>
      </dgm:prSet>
      <dgm:spPr/>
      <dgm:t>
        <a:bodyPr/>
        <a:lstStyle/>
        <a:p>
          <a:endParaRPr lang="en-US"/>
        </a:p>
      </dgm:t>
    </dgm:pt>
    <dgm:pt modelId="{FB82C3F0-FF5B-46CB-A000-FC24F529BF87}" type="pres">
      <dgm:prSet presAssocID="{0B934558-A86D-4D29-B462-DC318BBA4290}" presName="connSite2" presStyleCnt="0"/>
      <dgm:spPr/>
    </dgm:pt>
  </dgm:ptLst>
  <dgm:cxnLst>
    <dgm:cxn modelId="{DB4BED87-4E0E-4C13-83D0-C1D904D042BF}" srcId="{45E184EB-39E8-4043-9CEB-EBD32B61E69A}" destId="{67379098-FF5C-42DF-B6C4-FE217CB9DC21}" srcOrd="0" destOrd="0" parTransId="{DC812FDE-2BD8-421B-817F-CE434D86B647}" sibTransId="{10A2BD84-08F7-45F6-9B09-A1C33C809B45}"/>
    <dgm:cxn modelId="{DD44267F-E974-499B-99E3-FC9E38C7B612}" type="presOf" srcId="{18A698A2-B0B6-41D3-95C6-D9C6A33AB601}" destId="{D4BDBEBA-0602-4B91-ACFA-9946FEB9DD31}" srcOrd="0" destOrd="0" presId="urn:microsoft.com/office/officeart/2005/8/layout/hProcess4"/>
    <dgm:cxn modelId="{BAEE7F4A-27B3-4EE8-87CD-9A845145091E}" srcId="{CB8004F8-786C-4015-867C-5BCB7EA29C2F}" destId="{18A698A2-B0B6-41D3-95C6-D9C6A33AB601}" srcOrd="1" destOrd="0" parTransId="{C1541CF1-995B-40AB-8A92-3A3D995B1F0A}" sibTransId="{FECE775C-DBFF-4911-88D5-9BBA6D0C8D9C}"/>
    <dgm:cxn modelId="{6233B11A-3DE6-4878-B88C-92A9A331F4AE}" type="presOf" srcId="{2CCC7AE2-048A-4956-8746-22C8FDD6270A}" destId="{19EF8027-A876-4F8B-B4DB-DCD2988163F1}" srcOrd="0" destOrd="0" presId="urn:microsoft.com/office/officeart/2005/8/layout/hProcess4"/>
    <dgm:cxn modelId="{AF1FAD67-FF04-4A29-84B3-9C1CC36D6268}" type="presOf" srcId="{67379098-FF5C-42DF-B6C4-FE217CB9DC21}" destId="{85768487-C759-4D12-987C-19D593553FA9}" srcOrd="0" destOrd="0" presId="urn:microsoft.com/office/officeart/2005/8/layout/hProcess4"/>
    <dgm:cxn modelId="{57FB54D7-893D-4D98-A182-66E89C4EA376}" type="presOf" srcId="{EFDE1F93-B3B7-4B8A-A465-453ECC08187B}" destId="{FEBE26CC-2169-45D8-9D67-F0376C9D72A4}" srcOrd="0" destOrd="0" presId="urn:microsoft.com/office/officeart/2005/8/layout/hProcess4"/>
    <dgm:cxn modelId="{40B9470A-E99A-4B16-9482-5BAC4F0109F9}" type="presOf" srcId="{67379098-FF5C-42DF-B6C4-FE217CB9DC21}" destId="{CD89E3C7-41DB-4627-87DF-4438B3EE17B9}" srcOrd="1" destOrd="0" presId="urn:microsoft.com/office/officeart/2005/8/layout/hProcess4"/>
    <dgm:cxn modelId="{7DE64898-8268-419C-B46A-3AAC9B787DEB}" type="presOf" srcId="{0E0FE955-D080-45A5-B121-D6A05F523475}" destId="{FC9ABFAC-B5C2-4CB9-973F-D35FCC9446A3}" srcOrd="1" destOrd="0" presId="urn:microsoft.com/office/officeart/2005/8/layout/hProcess4"/>
    <dgm:cxn modelId="{5D411609-1601-458C-B011-D1E4DA06102E}" type="presOf" srcId="{45E184EB-39E8-4043-9CEB-EBD32B61E69A}" destId="{341A0915-4287-4656-B2D0-15D499DDD46D}" srcOrd="0" destOrd="0" presId="urn:microsoft.com/office/officeart/2005/8/layout/hProcess4"/>
    <dgm:cxn modelId="{400E1C42-2AF0-4487-B290-3B661CAB21B8}" srcId="{18A698A2-B0B6-41D3-95C6-D9C6A33AB601}" destId="{EFDE1F93-B3B7-4B8A-A465-453ECC08187B}" srcOrd="0" destOrd="0" parTransId="{06E159E2-D455-4B87-A53F-178DF3FA2D47}" sibTransId="{ADE536BE-8AE3-40C0-90E7-952E89085099}"/>
    <dgm:cxn modelId="{A24DE4B7-8A9A-499C-9753-D4C826CCD0E9}" srcId="{091F02A8-BA04-4C04-9D48-AA2FD77C336E}" destId="{0E0FE955-D080-45A5-B121-D6A05F523475}" srcOrd="0" destOrd="0" parTransId="{6738E1A7-36F4-4AF0-8E95-C3EEF792E6DB}" sibTransId="{6FDCA7D9-7455-4A84-93C7-3ACB7D483C07}"/>
    <dgm:cxn modelId="{FE776182-75CF-4223-81FA-0BD255823E75}" type="presOf" srcId="{FECE775C-DBFF-4911-88D5-9BBA6D0C8D9C}" destId="{6039D4D7-29C6-44E2-B537-376A370D4960}" srcOrd="0" destOrd="0" presId="urn:microsoft.com/office/officeart/2005/8/layout/hProcess4"/>
    <dgm:cxn modelId="{D06BD980-283E-420B-AE42-077663E0AB27}" srcId="{CB8004F8-786C-4015-867C-5BCB7EA29C2F}" destId="{0B934558-A86D-4D29-B462-DC318BBA4290}" srcOrd="3" destOrd="0" parTransId="{36044BD0-0E74-4C3E-BB01-FB994AB0E8B2}" sibTransId="{A6EF8CD4-331F-4A75-B4E3-06DEB8328A8C}"/>
    <dgm:cxn modelId="{5FE2170E-60B3-4F02-95A9-17B7C62A302B}" srcId="{CB8004F8-786C-4015-867C-5BCB7EA29C2F}" destId="{45E184EB-39E8-4043-9CEB-EBD32B61E69A}" srcOrd="2" destOrd="0" parTransId="{0887C2C4-5FB3-4295-A6C4-50BE6FB80832}" sibTransId="{E90BFD80-B40A-42C3-B6A3-D4EB8FE95338}"/>
    <dgm:cxn modelId="{C4CB4CFF-9CF7-4626-8FC9-AF0A88C31458}" type="presOf" srcId="{0E0FE955-D080-45A5-B121-D6A05F523475}" destId="{ACD1C8A6-11DD-4137-9C57-1F22C1C3709F}" srcOrd="0" destOrd="0" presId="urn:microsoft.com/office/officeart/2005/8/layout/hProcess4"/>
    <dgm:cxn modelId="{DE7D3C47-CDCD-4EBC-876D-2791EDE4CE58}" type="presOf" srcId="{EFDE1F93-B3B7-4B8A-A465-453ECC08187B}" destId="{B21D269A-CB3D-4A11-8F23-F51183202C3A}" srcOrd="1" destOrd="0" presId="urn:microsoft.com/office/officeart/2005/8/layout/hProcess4"/>
    <dgm:cxn modelId="{E0943D69-9BD9-4CBC-989D-4FAA15D31196}" type="presOf" srcId="{CB8004F8-786C-4015-867C-5BCB7EA29C2F}" destId="{9C03C573-DC91-4998-88CF-84E7B6CB8669}" srcOrd="0" destOrd="0" presId="urn:microsoft.com/office/officeart/2005/8/layout/hProcess4"/>
    <dgm:cxn modelId="{36C4689F-48BC-423C-847A-58B11632EF43}" srcId="{CB8004F8-786C-4015-867C-5BCB7EA29C2F}" destId="{091F02A8-BA04-4C04-9D48-AA2FD77C336E}" srcOrd="0" destOrd="0" parTransId="{F3A8A12D-ABF9-4ACF-8DF0-BB35FFCDD45D}" sibTransId="{2CCC7AE2-048A-4956-8746-22C8FDD6270A}"/>
    <dgm:cxn modelId="{C8F9B4B4-9178-4A6E-ACB9-E86512F169C0}" type="presOf" srcId="{E90BFD80-B40A-42C3-B6A3-D4EB8FE95338}" destId="{5B865CAB-AAA9-4E4B-A3A3-FB2B7AC30B42}" srcOrd="0" destOrd="0" presId="urn:microsoft.com/office/officeart/2005/8/layout/hProcess4"/>
    <dgm:cxn modelId="{834C045E-1FD3-41D6-881E-17BB344DFF93}" type="presOf" srcId="{091F02A8-BA04-4C04-9D48-AA2FD77C336E}" destId="{44E834D8-7F42-4199-B5E4-BE563FEC671F}" srcOrd="0" destOrd="0" presId="urn:microsoft.com/office/officeart/2005/8/layout/hProcess4"/>
    <dgm:cxn modelId="{04A4A708-C139-4939-83ED-13BF1F97D6A3}" type="presOf" srcId="{0B934558-A86D-4D29-B462-DC318BBA4290}" destId="{339ECC67-0138-4BD5-A80E-19790FBB1602}" srcOrd="0" destOrd="0" presId="urn:microsoft.com/office/officeart/2005/8/layout/hProcess4"/>
    <dgm:cxn modelId="{423A5F86-4786-4F3B-A182-24F1AB7C7D51}" type="presParOf" srcId="{9C03C573-DC91-4998-88CF-84E7B6CB8669}" destId="{F14E0AAC-20A3-46DE-89E8-D75B9CF338A3}" srcOrd="0" destOrd="0" presId="urn:microsoft.com/office/officeart/2005/8/layout/hProcess4"/>
    <dgm:cxn modelId="{DF43ADB7-407F-4DD6-9B8E-0B59D268E327}" type="presParOf" srcId="{9C03C573-DC91-4998-88CF-84E7B6CB8669}" destId="{E94BE5EB-F408-402E-B3CB-58AADCD81AE1}" srcOrd="1" destOrd="0" presId="urn:microsoft.com/office/officeart/2005/8/layout/hProcess4"/>
    <dgm:cxn modelId="{FDDCDCD6-CFA1-4F5C-9A25-4D41BE8C79C7}" type="presParOf" srcId="{9C03C573-DC91-4998-88CF-84E7B6CB8669}" destId="{8E379A8C-6DA3-4A47-8F4C-802A07A3C26E}" srcOrd="2" destOrd="0" presId="urn:microsoft.com/office/officeart/2005/8/layout/hProcess4"/>
    <dgm:cxn modelId="{3655A7A6-7F05-4D07-8B8E-4A0652848F13}" type="presParOf" srcId="{8E379A8C-6DA3-4A47-8F4C-802A07A3C26E}" destId="{0CF2444D-4243-4155-A0F4-2BD9A562FB18}" srcOrd="0" destOrd="0" presId="urn:microsoft.com/office/officeart/2005/8/layout/hProcess4"/>
    <dgm:cxn modelId="{517242E0-C95A-4FD3-B7A9-0D026D29268D}" type="presParOf" srcId="{0CF2444D-4243-4155-A0F4-2BD9A562FB18}" destId="{2EBF531A-112B-42C1-A9D8-8006A293176C}" srcOrd="0" destOrd="0" presId="urn:microsoft.com/office/officeart/2005/8/layout/hProcess4"/>
    <dgm:cxn modelId="{98DA46C2-7738-4426-B6A5-0B6D3DB04EAB}" type="presParOf" srcId="{0CF2444D-4243-4155-A0F4-2BD9A562FB18}" destId="{ACD1C8A6-11DD-4137-9C57-1F22C1C3709F}" srcOrd="1" destOrd="0" presId="urn:microsoft.com/office/officeart/2005/8/layout/hProcess4"/>
    <dgm:cxn modelId="{08003ADD-A8CC-4B40-9651-415F457C49DD}" type="presParOf" srcId="{0CF2444D-4243-4155-A0F4-2BD9A562FB18}" destId="{FC9ABFAC-B5C2-4CB9-973F-D35FCC9446A3}" srcOrd="2" destOrd="0" presId="urn:microsoft.com/office/officeart/2005/8/layout/hProcess4"/>
    <dgm:cxn modelId="{D73B0AE3-459A-4801-9E42-A96A390BB5AE}" type="presParOf" srcId="{0CF2444D-4243-4155-A0F4-2BD9A562FB18}" destId="{44E834D8-7F42-4199-B5E4-BE563FEC671F}" srcOrd="3" destOrd="0" presId="urn:microsoft.com/office/officeart/2005/8/layout/hProcess4"/>
    <dgm:cxn modelId="{3FCFD1E6-83BE-486A-AB45-E5CE0ACB3AA0}" type="presParOf" srcId="{0CF2444D-4243-4155-A0F4-2BD9A562FB18}" destId="{3665563C-5647-436C-AB2B-C1FEA0F7B755}" srcOrd="4" destOrd="0" presId="urn:microsoft.com/office/officeart/2005/8/layout/hProcess4"/>
    <dgm:cxn modelId="{6635A446-2491-4BC8-B91C-020D18CF872F}" type="presParOf" srcId="{8E379A8C-6DA3-4A47-8F4C-802A07A3C26E}" destId="{19EF8027-A876-4F8B-B4DB-DCD2988163F1}" srcOrd="1" destOrd="0" presId="urn:microsoft.com/office/officeart/2005/8/layout/hProcess4"/>
    <dgm:cxn modelId="{AC3E6D70-8448-4DA8-AA1C-F9D0B269F101}" type="presParOf" srcId="{8E379A8C-6DA3-4A47-8F4C-802A07A3C26E}" destId="{F8229C5C-F433-4405-B1C0-2EA7643E569A}" srcOrd="2" destOrd="0" presId="urn:microsoft.com/office/officeart/2005/8/layout/hProcess4"/>
    <dgm:cxn modelId="{D4AC7C4E-4F08-4908-9AB7-1950C3F9BFC1}" type="presParOf" srcId="{F8229C5C-F433-4405-B1C0-2EA7643E569A}" destId="{56DA1269-8C27-41A3-AC8E-64F388A3F863}" srcOrd="0" destOrd="0" presId="urn:microsoft.com/office/officeart/2005/8/layout/hProcess4"/>
    <dgm:cxn modelId="{DE4B9534-3298-4F4D-989D-8EE7F2E2943A}" type="presParOf" srcId="{F8229C5C-F433-4405-B1C0-2EA7643E569A}" destId="{FEBE26CC-2169-45D8-9D67-F0376C9D72A4}" srcOrd="1" destOrd="0" presId="urn:microsoft.com/office/officeart/2005/8/layout/hProcess4"/>
    <dgm:cxn modelId="{DE12037D-72AD-4D1E-9CBB-E506DB21F092}" type="presParOf" srcId="{F8229C5C-F433-4405-B1C0-2EA7643E569A}" destId="{B21D269A-CB3D-4A11-8F23-F51183202C3A}" srcOrd="2" destOrd="0" presId="urn:microsoft.com/office/officeart/2005/8/layout/hProcess4"/>
    <dgm:cxn modelId="{B7A07901-3DF2-4C11-9F1E-6B54543F0549}" type="presParOf" srcId="{F8229C5C-F433-4405-B1C0-2EA7643E569A}" destId="{D4BDBEBA-0602-4B91-ACFA-9946FEB9DD31}" srcOrd="3" destOrd="0" presId="urn:microsoft.com/office/officeart/2005/8/layout/hProcess4"/>
    <dgm:cxn modelId="{272B3EEC-B0C7-4AE3-BC1D-2690B41BBAC0}" type="presParOf" srcId="{F8229C5C-F433-4405-B1C0-2EA7643E569A}" destId="{0BF5D4EF-D53D-4792-8FFA-BCCF0543AF92}" srcOrd="4" destOrd="0" presId="urn:microsoft.com/office/officeart/2005/8/layout/hProcess4"/>
    <dgm:cxn modelId="{F69C42D9-CD32-4A15-8DF7-58F3C3DE970E}" type="presParOf" srcId="{8E379A8C-6DA3-4A47-8F4C-802A07A3C26E}" destId="{6039D4D7-29C6-44E2-B537-376A370D4960}" srcOrd="3" destOrd="0" presId="urn:microsoft.com/office/officeart/2005/8/layout/hProcess4"/>
    <dgm:cxn modelId="{84FFF155-5C42-4C35-9DFB-AA527233578B}" type="presParOf" srcId="{8E379A8C-6DA3-4A47-8F4C-802A07A3C26E}" destId="{7ED944CE-FB79-4CF3-93B7-75EFDCF13D15}" srcOrd="4" destOrd="0" presId="urn:microsoft.com/office/officeart/2005/8/layout/hProcess4"/>
    <dgm:cxn modelId="{9CDEA916-CACD-457C-A638-D4D24EDFDB39}" type="presParOf" srcId="{7ED944CE-FB79-4CF3-93B7-75EFDCF13D15}" destId="{72C1C8C0-5845-41FD-A896-B811D0BAC237}" srcOrd="0" destOrd="0" presId="urn:microsoft.com/office/officeart/2005/8/layout/hProcess4"/>
    <dgm:cxn modelId="{6526E77D-A874-416B-A59F-0611ADC93679}" type="presParOf" srcId="{7ED944CE-FB79-4CF3-93B7-75EFDCF13D15}" destId="{85768487-C759-4D12-987C-19D593553FA9}" srcOrd="1" destOrd="0" presId="urn:microsoft.com/office/officeart/2005/8/layout/hProcess4"/>
    <dgm:cxn modelId="{95D8D6C8-D9CE-405B-B388-53F8084D1BFA}" type="presParOf" srcId="{7ED944CE-FB79-4CF3-93B7-75EFDCF13D15}" destId="{CD89E3C7-41DB-4627-87DF-4438B3EE17B9}" srcOrd="2" destOrd="0" presId="urn:microsoft.com/office/officeart/2005/8/layout/hProcess4"/>
    <dgm:cxn modelId="{BEA4A043-F31D-417D-83B8-91A0EA8A74F6}" type="presParOf" srcId="{7ED944CE-FB79-4CF3-93B7-75EFDCF13D15}" destId="{341A0915-4287-4656-B2D0-15D499DDD46D}" srcOrd="3" destOrd="0" presId="urn:microsoft.com/office/officeart/2005/8/layout/hProcess4"/>
    <dgm:cxn modelId="{8E2D4688-D921-4968-B76E-18CE745772CC}" type="presParOf" srcId="{7ED944CE-FB79-4CF3-93B7-75EFDCF13D15}" destId="{3049DA88-45D1-49F8-A261-899937E07346}" srcOrd="4" destOrd="0" presId="urn:microsoft.com/office/officeart/2005/8/layout/hProcess4"/>
    <dgm:cxn modelId="{7D509870-86E8-4A49-85B6-73D8E85688BE}" type="presParOf" srcId="{8E379A8C-6DA3-4A47-8F4C-802A07A3C26E}" destId="{5B865CAB-AAA9-4E4B-A3A3-FB2B7AC30B42}" srcOrd="5" destOrd="0" presId="urn:microsoft.com/office/officeart/2005/8/layout/hProcess4"/>
    <dgm:cxn modelId="{C1A6CA3E-A491-445B-A9EA-8B48EF7B957B}" type="presParOf" srcId="{8E379A8C-6DA3-4A47-8F4C-802A07A3C26E}" destId="{1D35F157-B1A4-4769-894D-67DB11CE87EF}" srcOrd="6" destOrd="0" presId="urn:microsoft.com/office/officeart/2005/8/layout/hProcess4"/>
    <dgm:cxn modelId="{E3B13EBF-B3A2-41D2-BFEB-7405D0587612}" type="presParOf" srcId="{1D35F157-B1A4-4769-894D-67DB11CE87EF}" destId="{DA4756E5-191D-407F-8FF2-A241B5D98104}" srcOrd="0" destOrd="0" presId="urn:microsoft.com/office/officeart/2005/8/layout/hProcess4"/>
    <dgm:cxn modelId="{61AC27F3-F19F-4AA7-8AD4-109B98EA37B0}" type="presParOf" srcId="{1D35F157-B1A4-4769-894D-67DB11CE87EF}" destId="{CC65C271-4BE6-48CD-96F7-A6AEA2BFD8C2}" srcOrd="1" destOrd="0" presId="urn:microsoft.com/office/officeart/2005/8/layout/hProcess4"/>
    <dgm:cxn modelId="{1B1B9FBA-9432-44AD-96FC-3B654590DB55}" type="presParOf" srcId="{1D35F157-B1A4-4769-894D-67DB11CE87EF}" destId="{7668AF9A-18F3-4857-9724-4B6524C8D98E}" srcOrd="2" destOrd="0" presId="urn:microsoft.com/office/officeart/2005/8/layout/hProcess4"/>
    <dgm:cxn modelId="{6C4BCCAA-F57D-43EA-B2BB-EC575D9B5022}" type="presParOf" srcId="{1D35F157-B1A4-4769-894D-67DB11CE87EF}" destId="{339ECC67-0138-4BD5-A80E-19790FBB1602}" srcOrd="3" destOrd="0" presId="urn:microsoft.com/office/officeart/2005/8/layout/hProcess4"/>
    <dgm:cxn modelId="{21B9E892-9CE9-4DDA-898E-2D6D35D4854D}" type="presParOf" srcId="{1D35F157-B1A4-4769-894D-67DB11CE87EF}" destId="{FB82C3F0-FF5B-46CB-A000-FC24F529BF87}" srcOrd="4" destOrd="0" presId="urn:microsoft.com/office/officeart/2005/8/layout/h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8D6097-2D1D-4E8F-B28B-F97607322BDC}"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58ECD9FA-D391-4F1A-88E0-202ABEE115D9}">
      <dgm:prSet phldrT="[Text]"/>
      <dgm:spPr/>
      <dgm:t>
        <a:bodyPr/>
        <a:lstStyle/>
        <a:p>
          <a:r>
            <a:rPr lang="en-US" dirty="0" smtClean="0"/>
            <a:t>FPGA?</a:t>
          </a:r>
          <a:endParaRPr lang="en-US" dirty="0"/>
        </a:p>
      </dgm:t>
    </dgm:pt>
    <dgm:pt modelId="{AB1EED46-8152-41D2-963A-227929FD37E0}" type="parTrans" cxnId="{007108A3-3FCA-4760-AD45-DD69B0D58EA0}">
      <dgm:prSet/>
      <dgm:spPr/>
      <dgm:t>
        <a:bodyPr/>
        <a:lstStyle/>
        <a:p>
          <a:endParaRPr lang="en-US"/>
        </a:p>
      </dgm:t>
    </dgm:pt>
    <dgm:pt modelId="{BE3DB1E5-CC9D-4162-A6F0-8853EE999EE1}" type="sibTrans" cxnId="{007108A3-3FCA-4760-AD45-DD69B0D58EA0}">
      <dgm:prSet/>
      <dgm:spPr/>
      <dgm:t>
        <a:bodyPr/>
        <a:lstStyle/>
        <a:p>
          <a:endParaRPr lang="en-US"/>
        </a:p>
      </dgm:t>
    </dgm:pt>
    <dgm:pt modelId="{E602446B-773F-4EA6-984D-6BD9D9C115BE}">
      <dgm:prSet phldrT="[Text]"/>
      <dgm:spPr>
        <a:ln>
          <a:solidFill>
            <a:srgbClr val="FFC000"/>
          </a:solidFill>
        </a:ln>
      </dgm:spPr>
      <dgm:t>
        <a:bodyPr/>
        <a:lstStyle/>
        <a:p>
          <a:r>
            <a:rPr lang="en-US" dirty="0" smtClean="0"/>
            <a:t>PCI</a:t>
          </a:r>
          <a:endParaRPr lang="en-US" dirty="0"/>
        </a:p>
      </dgm:t>
    </dgm:pt>
    <dgm:pt modelId="{00D2B5B4-DB83-4B23-8A15-A79B2078EF9B}" type="parTrans" cxnId="{447054AB-3BB8-45E3-B5ED-FC114CD3048D}">
      <dgm:prSet/>
      <dgm:spPr/>
      <dgm:t>
        <a:bodyPr/>
        <a:lstStyle/>
        <a:p>
          <a:endParaRPr lang="en-US" dirty="0"/>
        </a:p>
      </dgm:t>
    </dgm:pt>
    <dgm:pt modelId="{E1E05724-EA70-4744-BAA1-C94ECE7AFFDD}" type="sibTrans" cxnId="{447054AB-3BB8-45E3-B5ED-FC114CD3048D}">
      <dgm:prSet/>
      <dgm:spPr/>
      <dgm:t>
        <a:bodyPr/>
        <a:lstStyle/>
        <a:p>
          <a:endParaRPr lang="en-US"/>
        </a:p>
      </dgm:t>
    </dgm:pt>
    <dgm:pt modelId="{0F1AE230-DFE5-4E83-B9AA-D733BDB73A8A}">
      <dgm:prSet phldrT="[Text]"/>
      <dgm:spPr/>
      <dgm:t>
        <a:bodyPr/>
        <a:lstStyle/>
        <a:p>
          <a:r>
            <a:rPr lang="en-US" dirty="0" smtClean="0"/>
            <a:t>PXI</a:t>
          </a:r>
          <a:endParaRPr lang="en-US" dirty="0"/>
        </a:p>
      </dgm:t>
    </dgm:pt>
    <dgm:pt modelId="{FD53C8C5-37B1-4F09-83F1-83302FEBE334}" type="parTrans" cxnId="{D8956F68-BE5E-4061-A242-7ECCF66C46FF}">
      <dgm:prSet/>
      <dgm:spPr/>
      <dgm:t>
        <a:bodyPr/>
        <a:lstStyle/>
        <a:p>
          <a:endParaRPr lang="en-US" dirty="0"/>
        </a:p>
      </dgm:t>
    </dgm:pt>
    <dgm:pt modelId="{03B7D12A-0BD3-49DD-9138-D67F361FAE53}" type="sibTrans" cxnId="{D8956F68-BE5E-4061-A242-7ECCF66C46FF}">
      <dgm:prSet/>
      <dgm:spPr/>
      <dgm:t>
        <a:bodyPr/>
        <a:lstStyle/>
        <a:p>
          <a:endParaRPr lang="en-US"/>
        </a:p>
      </dgm:t>
    </dgm:pt>
    <dgm:pt modelId="{3E5E7877-518E-4928-9729-A37AE7A36986}">
      <dgm:prSet phldrT="[Text]"/>
      <dgm:spPr/>
      <dgm:t>
        <a:bodyPr/>
        <a:lstStyle/>
        <a:p>
          <a:r>
            <a:rPr lang="en-US" dirty="0" smtClean="0"/>
            <a:t>FPGA for Real-Time</a:t>
          </a:r>
          <a:endParaRPr lang="en-US" dirty="0"/>
        </a:p>
      </dgm:t>
    </dgm:pt>
    <dgm:pt modelId="{BD6EC812-512D-4441-9FDA-7529E76D6523}" type="parTrans" cxnId="{ADF9351C-EEF8-4F08-ABFF-24DD96168A37}">
      <dgm:prSet/>
      <dgm:spPr/>
      <dgm:t>
        <a:bodyPr/>
        <a:lstStyle/>
        <a:p>
          <a:endParaRPr lang="en-US" dirty="0"/>
        </a:p>
      </dgm:t>
    </dgm:pt>
    <dgm:pt modelId="{6545F7ED-FC4D-4132-AB60-D2E70B03CDFB}" type="sibTrans" cxnId="{ADF9351C-EEF8-4F08-ABFF-24DD96168A37}">
      <dgm:prSet/>
      <dgm:spPr/>
      <dgm:t>
        <a:bodyPr/>
        <a:lstStyle/>
        <a:p>
          <a:endParaRPr lang="en-US"/>
        </a:p>
      </dgm:t>
    </dgm:pt>
    <dgm:pt modelId="{42BDD107-5AD4-4B21-8BEE-05F4CB06D01B}">
      <dgm:prSet phldrT="[Text]"/>
      <dgm:spPr>
        <a:ln>
          <a:solidFill>
            <a:srgbClr val="FFC000"/>
          </a:solidFill>
        </a:ln>
      </dgm:spPr>
      <dgm:t>
        <a:bodyPr/>
        <a:lstStyle/>
        <a:p>
          <a:r>
            <a:rPr lang="en-US" dirty="0" smtClean="0"/>
            <a:t>CompactRIO</a:t>
          </a:r>
          <a:endParaRPr lang="en-US" dirty="0"/>
        </a:p>
      </dgm:t>
    </dgm:pt>
    <dgm:pt modelId="{56C02F8F-2449-4835-89DF-3FA6709F600F}" type="parTrans" cxnId="{86A5FE13-AB99-4B37-A483-AA4C792655FF}">
      <dgm:prSet/>
      <dgm:spPr/>
      <dgm:t>
        <a:bodyPr/>
        <a:lstStyle/>
        <a:p>
          <a:endParaRPr lang="en-US" dirty="0"/>
        </a:p>
      </dgm:t>
    </dgm:pt>
    <dgm:pt modelId="{8D21006B-BEA7-48AA-B4C0-694819A2B7E5}" type="sibTrans" cxnId="{86A5FE13-AB99-4B37-A483-AA4C792655FF}">
      <dgm:prSet/>
      <dgm:spPr/>
      <dgm:t>
        <a:bodyPr/>
        <a:lstStyle/>
        <a:p>
          <a:endParaRPr lang="en-US"/>
        </a:p>
      </dgm:t>
    </dgm:pt>
    <dgm:pt modelId="{76D8BC47-8E1B-42F3-82BE-3B008B7B3FB4}">
      <dgm:prSet phldrT="[Text]"/>
      <dgm:spPr/>
      <dgm:t>
        <a:bodyPr/>
        <a:lstStyle/>
        <a:p>
          <a:r>
            <a:rPr lang="en-US" dirty="0" smtClean="0"/>
            <a:t>Need FPGA?</a:t>
          </a:r>
          <a:endParaRPr lang="en-US" dirty="0"/>
        </a:p>
      </dgm:t>
    </dgm:pt>
    <dgm:pt modelId="{FFFDFF7F-77EE-48EB-8B33-9207908A1E4B}" type="parTrans" cxnId="{7B5608AC-A21D-498C-81C8-3BF91763A688}">
      <dgm:prSet/>
      <dgm:spPr/>
      <dgm:t>
        <a:bodyPr/>
        <a:lstStyle/>
        <a:p>
          <a:endParaRPr lang="en-US"/>
        </a:p>
      </dgm:t>
    </dgm:pt>
    <dgm:pt modelId="{27C86315-85CC-44AB-AAE1-75778D966512}" type="sibTrans" cxnId="{7B5608AC-A21D-498C-81C8-3BF91763A688}">
      <dgm:prSet/>
      <dgm:spPr/>
      <dgm:t>
        <a:bodyPr/>
        <a:lstStyle/>
        <a:p>
          <a:endParaRPr lang="en-US"/>
        </a:p>
      </dgm:t>
    </dgm:pt>
    <dgm:pt modelId="{EC4DEA2E-AC16-4CB9-BDB0-F9E40D72943B}">
      <dgm:prSet phldrT="[Text]"/>
      <dgm:spPr/>
      <dgm:t>
        <a:bodyPr/>
        <a:lstStyle/>
        <a:p>
          <a:r>
            <a:rPr lang="en-US" dirty="0" smtClean="0"/>
            <a:t>Select RIO Architecture</a:t>
          </a:r>
          <a:endParaRPr lang="en-US" dirty="0"/>
        </a:p>
      </dgm:t>
    </dgm:pt>
    <dgm:pt modelId="{440AC507-E658-43D9-AA45-239241497B34}" type="parTrans" cxnId="{F7BCE327-B96C-4DA8-A6FE-C437E0DCDC47}">
      <dgm:prSet/>
      <dgm:spPr/>
      <dgm:t>
        <a:bodyPr/>
        <a:lstStyle/>
        <a:p>
          <a:endParaRPr lang="en-US"/>
        </a:p>
      </dgm:t>
    </dgm:pt>
    <dgm:pt modelId="{0294F1A4-CB12-41A8-81BF-1FFE8D39DE98}" type="sibTrans" cxnId="{F7BCE327-B96C-4DA8-A6FE-C437E0DCDC47}">
      <dgm:prSet/>
      <dgm:spPr/>
      <dgm:t>
        <a:bodyPr/>
        <a:lstStyle/>
        <a:p>
          <a:endParaRPr lang="en-US"/>
        </a:p>
      </dgm:t>
    </dgm:pt>
    <dgm:pt modelId="{2ADB3902-7692-4B6C-9DA5-153211F527C2}">
      <dgm:prSet phldrT="[Text]"/>
      <dgm:spPr/>
      <dgm:t>
        <a:bodyPr/>
        <a:lstStyle/>
        <a:p>
          <a:r>
            <a:rPr lang="en-US" dirty="0" smtClean="0"/>
            <a:t>Select a Platform</a:t>
          </a:r>
          <a:endParaRPr lang="en-US" dirty="0"/>
        </a:p>
      </dgm:t>
    </dgm:pt>
    <dgm:pt modelId="{6BD878ED-60BD-4464-AFAD-9EB11BDF1F55}" type="parTrans" cxnId="{8933EDC4-B2E3-4E18-AC3B-1B8AF653CA48}">
      <dgm:prSet/>
      <dgm:spPr/>
      <dgm:t>
        <a:bodyPr/>
        <a:lstStyle/>
        <a:p>
          <a:endParaRPr lang="en-US"/>
        </a:p>
      </dgm:t>
    </dgm:pt>
    <dgm:pt modelId="{179BC135-D33C-45FE-AA8D-2245C870F974}" type="sibTrans" cxnId="{8933EDC4-B2E3-4E18-AC3B-1B8AF653CA48}">
      <dgm:prSet/>
      <dgm:spPr/>
      <dgm:t>
        <a:bodyPr/>
        <a:lstStyle/>
        <a:p>
          <a:endParaRPr lang="en-US"/>
        </a:p>
      </dgm:t>
    </dgm:pt>
    <dgm:pt modelId="{7394FCD5-ADE5-4F4C-9369-04B5E42340AC}">
      <dgm:prSet phldrT="[Text]"/>
      <dgm:spPr/>
      <dgm:t>
        <a:bodyPr/>
        <a:lstStyle/>
        <a:p>
          <a:r>
            <a:rPr lang="en-US" dirty="0" smtClean="0"/>
            <a:t>PXI</a:t>
          </a:r>
          <a:endParaRPr lang="en-US" dirty="0"/>
        </a:p>
      </dgm:t>
    </dgm:pt>
    <dgm:pt modelId="{80F61AFB-C730-4C24-BCEB-54F2E1091E66}" type="parTrans" cxnId="{137183AD-E488-45D8-83B9-1F5323EF4131}">
      <dgm:prSet/>
      <dgm:spPr/>
      <dgm:t>
        <a:bodyPr/>
        <a:lstStyle/>
        <a:p>
          <a:endParaRPr lang="en-US" dirty="0"/>
        </a:p>
      </dgm:t>
    </dgm:pt>
    <dgm:pt modelId="{B22D38E7-0477-4013-A9EF-39DBA2A3B8EE}" type="sibTrans" cxnId="{137183AD-E488-45D8-83B9-1F5323EF4131}">
      <dgm:prSet/>
      <dgm:spPr/>
      <dgm:t>
        <a:bodyPr/>
        <a:lstStyle/>
        <a:p>
          <a:endParaRPr lang="en-US"/>
        </a:p>
      </dgm:t>
    </dgm:pt>
    <dgm:pt modelId="{74CF2F26-E276-4B77-85FA-C306325B6161}">
      <dgm:prSet phldrT="[Text]"/>
      <dgm:spPr/>
      <dgm:t>
        <a:bodyPr/>
        <a:lstStyle/>
        <a:p>
          <a:r>
            <a:rPr lang="en-US" dirty="0" smtClean="0"/>
            <a:t>Other Considerations </a:t>
          </a:r>
          <a:endParaRPr lang="en-US" dirty="0"/>
        </a:p>
      </dgm:t>
    </dgm:pt>
    <dgm:pt modelId="{5FD00FE8-A2A4-4F53-8CF8-8B5C65551BF8}" type="parTrans" cxnId="{EF3550A0-B5A2-473A-9D7B-1F803EFE858F}">
      <dgm:prSet/>
      <dgm:spPr/>
      <dgm:t>
        <a:bodyPr/>
        <a:lstStyle/>
        <a:p>
          <a:endParaRPr lang="en-US"/>
        </a:p>
      </dgm:t>
    </dgm:pt>
    <dgm:pt modelId="{9A3D16C2-4B40-4A26-B46D-B2B1321B5C3E}" type="sibTrans" cxnId="{EF3550A0-B5A2-473A-9D7B-1F803EFE858F}">
      <dgm:prSet/>
      <dgm:spPr/>
      <dgm:t>
        <a:bodyPr/>
        <a:lstStyle/>
        <a:p>
          <a:endParaRPr lang="en-US"/>
        </a:p>
      </dgm:t>
    </dgm:pt>
    <dgm:pt modelId="{061E1116-01FC-4FAE-9292-79D821B7A551}">
      <dgm:prSet phldrT="[Text]"/>
      <dgm:spPr/>
      <dgm:t>
        <a:bodyPr/>
        <a:lstStyle/>
        <a:p>
          <a:r>
            <a:rPr lang="en-US" dirty="0" smtClean="0"/>
            <a:t>FPGA for Windows</a:t>
          </a:r>
          <a:endParaRPr lang="en-US" dirty="0"/>
        </a:p>
      </dgm:t>
    </dgm:pt>
    <dgm:pt modelId="{C41978FF-F906-43B6-8851-CA4140EB619C}" type="sibTrans" cxnId="{42EBB382-B7AA-40DA-AA50-84BD420665BF}">
      <dgm:prSet/>
      <dgm:spPr/>
      <dgm:t>
        <a:bodyPr/>
        <a:lstStyle/>
        <a:p>
          <a:endParaRPr lang="en-US"/>
        </a:p>
      </dgm:t>
    </dgm:pt>
    <dgm:pt modelId="{B427B41F-011D-4628-9FEB-7E617CFEB8D1}" type="parTrans" cxnId="{42EBB382-B7AA-40DA-AA50-84BD420665BF}">
      <dgm:prSet/>
      <dgm:spPr/>
      <dgm:t>
        <a:bodyPr/>
        <a:lstStyle/>
        <a:p>
          <a:endParaRPr lang="en-US" dirty="0"/>
        </a:p>
      </dgm:t>
    </dgm:pt>
    <dgm:pt modelId="{37573127-45A9-4AA6-AA0F-A53716993515}">
      <dgm:prSet/>
      <dgm:spPr/>
      <dgm:t>
        <a:bodyPr/>
        <a:lstStyle/>
        <a:p>
          <a:r>
            <a:rPr lang="en-US" dirty="0" smtClean="0"/>
            <a:t>PCI</a:t>
          </a:r>
          <a:endParaRPr lang="en-US" dirty="0"/>
        </a:p>
      </dgm:t>
    </dgm:pt>
    <dgm:pt modelId="{4B2120E0-F0EC-4520-A9CF-B2374D08E44B}" type="parTrans" cxnId="{0DC0BEE6-4710-468A-B727-3AC6818E7428}">
      <dgm:prSet/>
      <dgm:spPr/>
      <dgm:t>
        <a:bodyPr/>
        <a:lstStyle/>
        <a:p>
          <a:endParaRPr lang="en-US" dirty="0"/>
        </a:p>
      </dgm:t>
    </dgm:pt>
    <dgm:pt modelId="{9559F6A0-A405-452D-8793-82D9301ECEBA}" type="sibTrans" cxnId="{0DC0BEE6-4710-468A-B727-3AC6818E7428}">
      <dgm:prSet/>
      <dgm:spPr/>
      <dgm:t>
        <a:bodyPr/>
        <a:lstStyle/>
        <a:p>
          <a:endParaRPr lang="en-US"/>
        </a:p>
      </dgm:t>
    </dgm:pt>
    <dgm:pt modelId="{63108235-864D-4ECD-94B1-4DAE3A46CE38}" type="pres">
      <dgm:prSet presAssocID="{1D8D6097-2D1D-4E8F-B28B-F97607322BDC}" presName="mainComposite" presStyleCnt="0">
        <dgm:presLayoutVars>
          <dgm:chPref val="1"/>
          <dgm:dir/>
          <dgm:animOne val="branch"/>
          <dgm:animLvl val="lvl"/>
          <dgm:resizeHandles val="exact"/>
        </dgm:presLayoutVars>
      </dgm:prSet>
      <dgm:spPr/>
      <dgm:t>
        <a:bodyPr/>
        <a:lstStyle/>
        <a:p>
          <a:endParaRPr lang="en-US"/>
        </a:p>
      </dgm:t>
    </dgm:pt>
    <dgm:pt modelId="{5D0DA055-3663-4361-8578-FDFAEF70E2AB}" type="pres">
      <dgm:prSet presAssocID="{1D8D6097-2D1D-4E8F-B28B-F97607322BDC}" presName="hierFlow" presStyleCnt="0"/>
      <dgm:spPr/>
    </dgm:pt>
    <dgm:pt modelId="{9220D3E6-7B72-46E0-9886-6523634A3C11}" type="pres">
      <dgm:prSet presAssocID="{1D8D6097-2D1D-4E8F-B28B-F97607322BDC}" presName="firstBuf" presStyleCnt="0"/>
      <dgm:spPr/>
    </dgm:pt>
    <dgm:pt modelId="{ED2C3705-D6AA-40D3-A3C7-D742EA9AB967}" type="pres">
      <dgm:prSet presAssocID="{1D8D6097-2D1D-4E8F-B28B-F97607322BDC}" presName="hierChild1" presStyleCnt="0">
        <dgm:presLayoutVars>
          <dgm:chPref val="1"/>
          <dgm:animOne val="branch"/>
          <dgm:animLvl val="lvl"/>
        </dgm:presLayoutVars>
      </dgm:prSet>
      <dgm:spPr/>
    </dgm:pt>
    <dgm:pt modelId="{8360FE0F-D899-4F73-B37A-B64E87FF642F}" type="pres">
      <dgm:prSet presAssocID="{58ECD9FA-D391-4F1A-88E0-202ABEE115D9}" presName="Name14" presStyleCnt="0"/>
      <dgm:spPr/>
    </dgm:pt>
    <dgm:pt modelId="{77597900-2176-45D7-B1D4-744FFB0672D2}" type="pres">
      <dgm:prSet presAssocID="{58ECD9FA-D391-4F1A-88E0-202ABEE115D9}" presName="level1Shape" presStyleLbl="node0" presStyleIdx="0" presStyleCnt="1">
        <dgm:presLayoutVars>
          <dgm:chPref val="3"/>
        </dgm:presLayoutVars>
      </dgm:prSet>
      <dgm:spPr/>
      <dgm:t>
        <a:bodyPr/>
        <a:lstStyle/>
        <a:p>
          <a:endParaRPr lang="en-US"/>
        </a:p>
      </dgm:t>
    </dgm:pt>
    <dgm:pt modelId="{FBE3A2E9-4640-4CD7-AE65-69B01A271330}" type="pres">
      <dgm:prSet presAssocID="{58ECD9FA-D391-4F1A-88E0-202ABEE115D9}" presName="hierChild2" presStyleCnt="0"/>
      <dgm:spPr/>
    </dgm:pt>
    <dgm:pt modelId="{571F3D5C-0D57-4829-9E0C-2E28ED428666}" type="pres">
      <dgm:prSet presAssocID="{B427B41F-011D-4628-9FEB-7E617CFEB8D1}" presName="Name19" presStyleLbl="parChTrans1D2" presStyleIdx="0" presStyleCnt="2"/>
      <dgm:spPr/>
      <dgm:t>
        <a:bodyPr/>
        <a:lstStyle/>
        <a:p>
          <a:endParaRPr lang="en-US"/>
        </a:p>
      </dgm:t>
    </dgm:pt>
    <dgm:pt modelId="{61F39307-4E68-4382-AEE3-56BAEB4EEC87}" type="pres">
      <dgm:prSet presAssocID="{061E1116-01FC-4FAE-9292-79D821B7A551}" presName="Name21" presStyleCnt="0"/>
      <dgm:spPr/>
    </dgm:pt>
    <dgm:pt modelId="{AD9062EE-6593-4044-BDC0-A87AFD899FE5}" type="pres">
      <dgm:prSet presAssocID="{061E1116-01FC-4FAE-9292-79D821B7A551}" presName="level2Shape" presStyleLbl="node2" presStyleIdx="0" presStyleCnt="2"/>
      <dgm:spPr/>
      <dgm:t>
        <a:bodyPr/>
        <a:lstStyle/>
        <a:p>
          <a:endParaRPr lang="en-US"/>
        </a:p>
      </dgm:t>
    </dgm:pt>
    <dgm:pt modelId="{3F77C52D-2CA6-4E8F-AFBB-42D876C7E7D3}" type="pres">
      <dgm:prSet presAssocID="{061E1116-01FC-4FAE-9292-79D821B7A551}" presName="hierChild3" presStyleCnt="0"/>
      <dgm:spPr/>
    </dgm:pt>
    <dgm:pt modelId="{18347D9F-7025-4109-9377-8CA79E6F5A32}" type="pres">
      <dgm:prSet presAssocID="{00D2B5B4-DB83-4B23-8A15-A79B2078EF9B}" presName="Name19" presStyleLbl="parChTrans1D3" presStyleIdx="0" presStyleCnt="5"/>
      <dgm:spPr/>
      <dgm:t>
        <a:bodyPr/>
        <a:lstStyle/>
        <a:p>
          <a:endParaRPr lang="en-US"/>
        </a:p>
      </dgm:t>
    </dgm:pt>
    <dgm:pt modelId="{5459DADC-44EB-4D44-8624-24DE58D36B3F}" type="pres">
      <dgm:prSet presAssocID="{E602446B-773F-4EA6-984D-6BD9D9C115BE}" presName="Name21" presStyleCnt="0"/>
      <dgm:spPr/>
    </dgm:pt>
    <dgm:pt modelId="{1B4EC605-E11B-48BC-9063-A4BC0873C073}" type="pres">
      <dgm:prSet presAssocID="{E602446B-773F-4EA6-984D-6BD9D9C115BE}" presName="level2Shape" presStyleLbl="node3" presStyleIdx="0" presStyleCnt="5"/>
      <dgm:spPr/>
      <dgm:t>
        <a:bodyPr/>
        <a:lstStyle/>
        <a:p>
          <a:endParaRPr lang="en-US"/>
        </a:p>
      </dgm:t>
    </dgm:pt>
    <dgm:pt modelId="{35CEDFAC-4565-4696-8D42-22918C9B36A0}" type="pres">
      <dgm:prSet presAssocID="{E602446B-773F-4EA6-984D-6BD9D9C115BE}" presName="hierChild3" presStyleCnt="0"/>
      <dgm:spPr/>
    </dgm:pt>
    <dgm:pt modelId="{B19D100E-8AD5-4706-B735-885769BE7244}" type="pres">
      <dgm:prSet presAssocID="{FD53C8C5-37B1-4F09-83F1-83302FEBE334}" presName="Name19" presStyleLbl="parChTrans1D3" presStyleIdx="1" presStyleCnt="5"/>
      <dgm:spPr/>
      <dgm:t>
        <a:bodyPr/>
        <a:lstStyle/>
        <a:p>
          <a:endParaRPr lang="en-US"/>
        </a:p>
      </dgm:t>
    </dgm:pt>
    <dgm:pt modelId="{AC2A78AF-6A56-4B33-93E6-DAC20B60977E}" type="pres">
      <dgm:prSet presAssocID="{0F1AE230-DFE5-4E83-B9AA-D733BDB73A8A}" presName="Name21" presStyleCnt="0"/>
      <dgm:spPr/>
    </dgm:pt>
    <dgm:pt modelId="{BCF82246-36B9-4503-81C1-434B8B3A9646}" type="pres">
      <dgm:prSet presAssocID="{0F1AE230-DFE5-4E83-B9AA-D733BDB73A8A}" presName="level2Shape" presStyleLbl="node3" presStyleIdx="1" presStyleCnt="5"/>
      <dgm:spPr/>
      <dgm:t>
        <a:bodyPr/>
        <a:lstStyle/>
        <a:p>
          <a:endParaRPr lang="en-US"/>
        </a:p>
      </dgm:t>
    </dgm:pt>
    <dgm:pt modelId="{356652C6-6A4F-4F34-883E-7B0CB21762A3}" type="pres">
      <dgm:prSet presAssocID="{0F1AE230-DFE5-4E83-B9AA-D733BDB73A8A}" presName="hierChild3" presStyleCnt="0"/>
      <dgm:spPr/>
    </dgm:pt>
    <dgm:pt modelId="{60040FEE-BC25-4281-9429-9E3E2983A0AA}" type="pres">
      <dgm:prSet presAssocID="{BD6EC812-512D-4441-9FDA-7529E76D6523}" presName="Name19" presStyleLbl="parChTrans1D2" presStyleIdx="1" presStyleCnt="2"/>
      <dgm:spPr/>
      <dgm:t>
        <a:bodyPr/>
        <a:lstStyle/>
        <a:p>
          <a:endParaRPr lang="en-US"/>
        </a:p>
      </dgm:t>
    </dgm:pt>
    <dgm:pt modelId="{668D14CF-E0DE-474F-B1F3-FA34C66E4FFA}" type="pres">
      <dgm:prSet presAssocID="{3E5E7877-518E-4928-9729-A37AE7A36986}" presName="Name21" presStyleCnt="0"/>
      <dgm:spPr/>
    </dgm:pt>
    <dgm:pt modelId="{4EF36150-ACCC-4316-8F26-5497944A4996}" type="pres">
      <dgm:prSet presAssocID="{3E5E7877-518E-4928-9729-A37AE7A36986}" presName="level2Shape" presStyleLbl="node2" presStyleIdx="1" presStyleCnt="2"/>
      <dgm:spPr/>
      <dgm:t>
        <a:bodyPr/>
        <a:lstStyle/>
        <a:p>
          <a:endParaRPr lang="en-US"/>
        </a:p>
      </dgm:t>
    </dgm:pt>
    <dgm:pt modelId="{F27E054A-73EC-4338-B7EA-33639427FA60}" type="pres">
      <dgm:prSet presAssocID="{3E5E7877-518E-4928-9729-A37AE7A36986}" presName="hierChild3" presStyleCnt="0"/>
      <dgm:spPr/>
    </dgm:pt>
    <dgm:pt modelId="{48755188-8228-4376-90B0-B1EE69FD022A}" type="pres">
      <dgm:prSet presAssocID="{56C02F8F-2449-4835-89DF-3FA6709F600F}" presName="Name19" presStyleLbl="parChTrans1D3" presStyleIdx="2" presStyleCnt="5"/>
      <dgm:spPr/>
      <dgm:t>
        <a:bodyPr/>
        <a:lstStyle/>
        <a:p>
          <a:endParaRPr lang="en-US"/>
        </a:p>
      </dgm:t>
    </dgm:pt>
    <dgm:pt modelId="{B128C1AA-1CE2-40C0-8A64-A813E747E52D}" type="pres">
      <dgm:prSet presAssocID="{42BDD107-5AD4-4B21-8BEE-05F4CB06D01B}" presName="Name21" presStyleCnt="0"/>
      <dgm:spPr/>
    </dgm:pt>
    <dgm:pt modelId="{A515A53C-087F-47AC-AC76-83EC7A857F0B}" type="pres">
      <dgm:prSet presAssocID="{42BDD107-5AD4-4B21-8BEE-05F4CB06D01B}" presName="level2Shape" presStyleLbl="node3" presStyleIdx="2" presStyleCnt="5"/>
      <dgm:spPr/>
      <dgm:t>
        <a:bodyPr/>
        <a:lstStyle/>
        <a:p>
          <a:endParaRPr lang="en-US"/>
        </a:p>
      </dgm:t>
    </dgm:pt>
    <dgm:pt modelId="{1E1D34FB-2579-46B0-98BA-191F835815EA}" type="pres">
      <dgm:prSet presAssocID="{42BDD107-5AD4-4B21-8BEE-05F4CB06D01B}" presName="hierChild3" presStyleCnt="0"/>
      <dgm:spPr/>
    </dgm:pt>
    <dgm:pt modelId="{240CBA72-6B43-4E6C-9043-314B9E8AE291}" type="pres">
      <dgm:prSet presAssocID="{80F61AFB-C730-4C24-BCEB-54F2E1091E66}" presName="Name19" presStyleLbl="parChTrans1D3" presStyleIdx="3" presStyleCnt="5"/>
      <dgm:spPr/>
      <dgm:t>
        <a:bodyPr/>
        <a:lstStyle/>
        <a:p>
          <a:endParaRPr lang="en-US"/>
        </a:p>
      </dgm:t>
    </dgm:pt>
    <dgm:pt modelId="{4EDEFE8B-9203-4F50-ACBA-2EF523C4BB88}" type="pres">
      <dgm:prSet presAssocID="{7394FCD5-ADE5-4F4C-9369-04B5E42340AC}" presName="Name21" presStyleCnt="0"/>
      <dgm:spPr/>
    </dgm:pt>
    <dgm:pt modelId="{50C03B66-59A2-4EE7-9C09-241B2A83A776}" type="pres">
      <dgm:prSet presAssocID="{7394FCD5-ADE5-4F4C-9369-04B5E42340AC}" presName="level2Shape" presStyleLbl="node3" presStyleIdx="3" presStyleCnt="5"/>
      <dgm:spPr/>
      <dgm:t>
        <a:bodyPr/>
        <a:lstStyle/>
        <a:p>
          <a:endParaRPr lang="en-US"/>
        </a:p>
      </dgm:t>
    </dgm:pt>
    <dgm:pt modelId="{5D98A92A-ECBE-4EFE-9548-CD3EFAACCAF1}" type="pres">
      <dgm:prSet presAssocID="{7394FCD5-ADE5-4F4C-9369-04B5E42340AC}" presName="hierChild3" presStyleCnt="0"/>
      <dgm:spPr/>
    </dgm:pt>
    <dgm:pt modelId="{2ECB5B68-98F6-4B53-95E1-A4BD42F7370C}" type="pres">
      <dgm:prSet presAssocID="{4B2120E0-F0EC-4520-A9CF-B2374D08E44B}" presName="Name19" presStyleLbl="parChTrans1D3" presStyleIdx="4" presStyleCnt="5"/>
      <dgm:spPr/>
      <dgm:t>
        <a:bodyPr/>
        <a:lstStyle/>
        <a:p>
          <a:endParaRPr lang="en-US"/>
        </a:p>
      </dgm:t>
    </dgm:pt>
    <dgm:pt modelId="{E526E9D2-B36E-491A-A9F8-84FDF8C4E1E8}" type="pres">
      <dgm:prSet presAssocID="{37573127-45A9-4AA6-AA0F-A53716993515}" presName="Name21" presStyleCnt="0"/>
      <dgm:spPr/>
    </dgm:pt>
    <dgm:pt modelId="{6C406819-51E5-4BCE-8DB4-79DF617017EE}" type="pres">
      <dgm:prSet presAssocID="{37573127-45A9-4AA6-AA0F-A53716993515}" presName="level2Shape" presStyleLbl="node3" presStyleIdx="4" presStyleCnt="5"/>
      <dgm:spPr/>
      <dgm:t>
        <a:bodyPr/>
        <a:lstStyle/>
        <a:p>
          <a:endParaRPr lang="en-US"/>
        </a:p>
      </dgm:t>
    </dgm:pt>
    <dgm:pt modelId="{279F7C66-F9E7-4150-AC0A-3B81C8B58981}" type="pres">
      <dgm:prSet presAssocID="{37573127-45A9-4AA6-AA0F-A53716993515}" presName="hierChild3" presStyleCnt="0"/>
      <dgm:spPr/>
    </dgm:pt>
    <dgm:pt modelId="{80BC4D5B-C732-43A7-BC1D-AF88B6CF4EB2}" type="pres">
      <dgm:prSet presAssocID="{1D8D6097-2D1D-4E8F-B28B-F97607322BDC}" presName="bgShapesFlow" presStyleCnt="0"/>
      <dgm:spPr/>
    </dgm:pt>
    <dgm:pt modelId="{0759C4B2-7148-4132-995E-FE477D3CC5EC}" type="pres">
      <dgm:prSet presAssocID="{76D8BC47-8E1B-42F3-82BE-3B008B7B3FB4}" presName="rectComp" presStyleCnt="0"/>
      <dgm:spPr/>
    </dgm:pt>
    <dgm:pt modelId="{E58E7CBC-0258-4618-9351-95CCC685F692}" type="pres">
      <dgm:prSet presAssocID="{76D8BC47-8E1B-42F3-82BE-3B008B7B3FB4}" presName="bgRect" presStyleLbl="bgShp" presStyleIdx="0" presStyleCnt="4"/>
      <dgm:spPr/>
      <dgm:t>
        <a:bodyPr/>
        <a:lstStyle/>
        <a:p>
          <a:endParaRPr lang="en-US"/>
        </a:p>
      </dgm:t>
    </dgm:pt>
    <dgm:pt modelId="{08B96EA1-3597-4D40-9C3E-EA5C0D823BA2}" type="pres">
      <dgm:prSet presAssocID="{76D8BC47-8E1B-42F3-82BE-3B008B7B3FB4}" presName="bgRectTx" presStyleLbl="bgShp" presStyleIdx="0" presStyleCnt="4">
        <dgm:presLayoutVars>
          <dgm:bulletEnabled val="1"/>
        </dgm:presLayoutVars>
      </dgm:prSet>
      <dgm:spPr/>
      <dgm:t>
        <a:bodyPr/>
        <a:lstStyle/>
        <a:p>
          <a:endParaRPr lang="en-US"/>
        </a:p>
      </dgm:t>
    </dgm:pt>
    <dgm:pt modelId="{DB25661F-A85E-4CC0-ABA8-608015ECB7E6}" type="pres">
      <dgm:prSet presAssocID="{76D8BC47-8E1B-42F3-82BE-3B008B7B3FB4}" presName="spComp" presStyleCnt="0"/>
      <dgm:spPr/>
    </dgm:pt>
    <dgm:pt modelId="{BB8042F6-9802-4602-983F-055A0A9545AF}" type="pres">
      <dgm:prSet presAssocID="{76D8BC47-8E1B-42F3-82BE-3B008B7B3FB4}" presName="vSp" presStyleCnt="0"/>
      <dgm:spPr/>
    </dgm:pt>
    <dgm:pt modelId="{DC248BD0-CFF9-44C7-AB74-C1C394E30FBA}" type="pres">
      <dgm:prSet presAssocID="{EC4DEA2E-AC16-4CB9-BDB0-F9E40D72943B}" presName="rectComp" presStyleCnt="0"/>
      <dgm:spPr/>
    </dgm:pt>
    <dgm:pt modelId="{9A4A5AE0-5DF0-4C54-B705-FE6B89F0AAE2}" type="pres">
      <dgm:prSet presAssocID="{EC4DEA2E-AC16-4CB9-BDB0-F9E40D72943B}" presName="bgRect" presStyleLbl="bgShp" presStyleIdx="1" presStyleCnt="4" custLinFactNeighborX="-926"/>
      <dgm:spPr/>
      <dgm:t>
        <a:bodyPr/>
        <a:lstStyle/>
        <a:p>
          <a:endParaRPr lang="en-US"/>
        </a:p>
      </dgm:t>
    </dgm:pt>
    <dgm:pt modelId="{5D6B0A6B-B58F-4307-A5B6-49F12B60C4AB}" type="pres">
      <dgm:prSet presAssocID="{EC4DEA2E-AC16-4CB9-BDB0-F9E40D72943B}" presName="bgRectTx" presStyleLbl="bgShp" presStyleIdx="1" presStyleCnt="4">
        <dgm:presLayoutVars>
          <dgm:bulletEnabled val="1"/>
        </dgm:presLayoutVars>
      </dgm:prSet>
      <dgm:spPr/>
      <dgm:t>
        <a:bodyPr/>
        <a:lstStyle/>
        <a:p>
          <a:endParaRPr lang="en-US"/>
        </a:p>
      </dgm:t>
    </dgm:pt>
    <dgm:pt modelId="{7B0F14FC-150A-411B-AD89-D6ECEDC911AA}" type="pres">
      <dgm:prSet presAssocID="{EC4DEA2E-AC16-4CB9-BDB0-F9E40D72943B}" presName="spComp" presStyleCnt="0"/>
      <dgm:spPr/>
    </dgm:pt>
    <dgm:pt modelId="{35B4DA25-4D2E-47C1-A688-7C8096672C0E}" type="pres">
      <dgm:prSet presAssocID="{EC4DEA2E-AC16-4CB9-BDB0-F9E40D72943B}" presName="vSp" presStyleCnt="0"/>
      <dgm:spPr/>
    </dgm:pt>
    <dgm:pt modelId="{0623A0DD-04AF-47A4-8AC9-4B1BA74E0002}" type="pres">
      <dgm:prSet presAssocID="{2ADB3902-7692-4B6C-9DA5-153211F527C2}" presName="rectComp" presStyleCnt="0"/>
      <dgm:spPr/>
    </dgm:pt>
    <dgm:pt modelId="{DC9883CD-FF22-4A87-A0CA-A671D2E6889E}" type="pres">
      <dgm:prSet presAssocID="{2ADB3902-7692-4B6C-9DA5-153211F527C2}" presName="bgRect" presStyleLbl="bgShp" presStyleIdx="2" presStyleCnt="4"/>
      <dgm:spPr/>
      <dgm:t>
        <a:bodyPr/>
        <a:lstStyle/>
        <a:p>
          <a:endParaRPr lang="en-US"/>
        </a:p>
      </dgm:t>
    </dgm:pt>
    <dgm:pt modelId="{16EED90A-0B76-430F-B378-844FCA1CDE76}" type="pres">
      <dgm:prSet presAssocID="{2ADB3902-7692-4B6C-9DA5-153211F527C2}" presName="bgRectTx" presStyleLbl="bgShp" presStyleIdx="2" presStyleCnt="4">
        <dgm:presLayoutVars>
          <dgm:bulletEnabled val="1"/>
        </dgm:presLayoutVars>
      </dgm:prSet>
      <dgm:spPr/>
      <dgm:t>
        <a:bodyPr/>
        <a:lstStyle/>
        <a:p>
          <a:endParaRPr lang="en-US"/>
        </a:p>
      </dgm:t>
    </dgm:pt>
    <dgm:pt modelId="{88E72979-6761-4DF2-B653-452FA13E8B1E}" type="pres">
      <dgm:prSet presAssocID="{2ADB3902-7692-4B6C-9DA5-153211F527C2}" presName="spComp" presStyleCnt="0"/>
      <dgm:spPr/>
    </dgm:pt>
    <dgm:pt modelId="{434C56BF-ACDC-4233-8392-227D0231F1CF}" type="pres">
      <dgm:prSet presAssocID="{2ADB3902-7692-4B6C-9DA5-153211F527C2}" presName="vSp" presStyleCnt="0"/>
      <dgm:spPr/>
    </dgm:pt>
    <dgm:pt modelId="{BD08E117-41D4-4EB9-8E3D-856B1B92F5F0}" type="pres">
      <dgm:prSet presAssocID="{74CF2F26-E276-4B77-85FA-C306325B6161}" presName="rectComp" presStyleCnt="0"/>
      <dgm:spPr/>
    </dgm:pt>
    <dgm:pt modelId="{5E9A84B8-409F-4CD2-894E-2E1285E31340}" type="pres">
      <dgm:prSet presAssocID="{74CF2F26-E276-4B77-85FA-C306325B6161}" presName="bgRect" presStyleLbl="bgShp" presStyleIdx="3" presStyleCnt="4"/>
      <dgm:spPr/>
      <dgm:t>
        <a:bodyPr/>
        <a:lstStyle/>
        <a:p>
          <a:endParaRPr lang="en-US"/>
        </a:p>
      </dgm:t>
    </dgm:pt>
    <dgm:pt modelId="{5BC6CE92-90EC-4D90-BCE4-A37385AD87EB}" type="pres">
      <dgm:prSet presAssocID="{74CF2F26-E276-4B77-85FA-C306325B6161}" presName="bgRectTx" presStyleLbl="bgShp" presStyleIdx="3" presStyleCnt="4">
        <dgm:presLayoutVars>
          <dgm:bulletEnabled val="1"/>
        </dgm:presLayoutVars>
      </dgm:prSet>
      <dgm:spPr/>
      <dgm:t>
        <a:bodyPr/>
        <a:lstStyle/>
        <a:p>
          <a:endParaRPr lang="en-US"/>
        </a:p>
      </dgm:t>
    </dgm:pt>
  </dgm:ptLst>
  <dgm:cxnLst>
    <dgm:cxn modelId="{7DF7C632-113B-40EE-8B44-904B56E7E7FC}" type="presOf" srcId="{0F1AE230-DFE5-4E83-B9AA-D733BDB73A8A}" destId="{BCF82246-36B9-4503-81C1-434B8B3A9646}" srcOrd="0" destOrd="0" presId="urn:microsoft.com/office/officeart/2005/8/layout/hierarchy6"/>
    <dgm:cxn modelId="{D15D1B35-0BC3-40DD-A906-3E890D3EB39A}" type="presOf" srcId="{E602446B-773F-4EA6-984D-6BD9D9C115BE}" destId="{1B4EC605-E11B-48BC-9063-A4BC0873C073}" srcOrd="0" destOrd="0" presId="urn:microsoft.com/office/officeart/2005/8/layout/hierarchy6"/>
    <dgm:cxn modelId="{8933EDC4-B2E3-4E18-AC3B-1B8AF653CA48}" srcId="{1D8D6097-2D1D-4E8F-B28B-F97607322BDC}" destId="{2ADB3902-7692-4B6C-9DA5-153211F527C2}" srcOrd="3" destOrd="0" parTransId="{6BD878ED-60BD-4464-AFAD-9EB11BDF1F55}" sibTransId="{179BC135-D33C-45FE-AA8D-2245C870F974}"/>
    <dgm:cxn modelId="{F7BCE327-B96C-4DA8-A6FE-C437E0DCDC47}" srcId="{1D8D6097-2D1D-4E8F-B28B-F97607322BDC}" destId="{EC4DEA2E-AC16-4CB9-BDB0-F9E40D72943B}" srcOrd="2" destOrd="0" parTransId="{440AC507-E658-43D9-AA45-239241497B34}" sibTransId="{0294F1A4-CB12-41A8-81BF-1FFE8D39DE98}"/>
    <dgm:cxn modelId="{40B3B7DF-FC5D-4D96-8D8D-B19E425EDC64}" type="presOf" srcId="{58ECD9FA-D391-4F1A-88E0-202ABEE115D9}" destId="{77597900-2176-45D7-B1D4-744FFB0672D2}" srcOrd="0" destOrd="0" presId="urn:microsoft.com/office/officeart/2005/8/layout/hierarchy6"/>
    <dgm:cxn modelId="{447054AB-3BB8-45E3-B5ED-FC114CD3048D}" srcId="{061E1116-01FC-4FAE-9292-79D821B7A551}" destId="{E602446B-773F-4EA6-984D-6BD9D9C115BE}" srcOrd="0" destOrd="0" parTransId="{00D2B5B4-DB83-4B23-8A15-A79B2078EF9B}" sibTransId="{E1E05724-EA70-4744-BAA1-C94ECE7AFFDD}"/>
    <dgm:cxn modelId="{89EB8B67-0019-425E-8B43-7373CD7A1559}" type="presOf" srcId="{EC4DEA2E-AC16-4CB9-BDB0-F9E40D72943B}" destId="{5D6B0A6B-B58F-4307-A5B6-49F12B60C4AB}" srcOrd="1" destOrd="0" presId="urn:microsoft.com/office/officeart/2005/8/layout/hierarchy6"/>
    <dgm:cxn modelId="{11FEA153-6F54-4556-A393-C467E04FC1A8}" type="presOf" srcId="{BD6EC812-512D-4441-9FDA-7529E76D6523}" destId="{60040FEE-BC25-4281-9429-9E3E2983A0AA}" srcOrd="0" destOrd="0" presId="urn:microsoft.com/office/officeart/2005/8/layout/hierarchy6"/>
    <dgm:cxn modelId="{A7BE7979-F72F-4B99-9038-38FBDD011C08}" type="presOf" srcId="{74CF2F26-E276-4B77-85FA-C306325B6161}" destId="{5BC6CE92-90EC-4D90-BCE4-A37385AD87EB}" srcOrd="1" destOrd="0" presId="urn:microsoft.com/office/officeart/2005/8/layout/hierarchy6"/>
    <dgm:cxn modelId="{EC692C9E-2512-4615-A734-6412170D4172}" type="presOf" srcId="{00D2B5B4-DB83-4B23-8A15-A79B2078EF9B}" destId="{18347D9F-7025-4109-9377-8CA79E6F5A32}" srcOrd="0" destOrd="0" presId="urn:microsoft.com/office/officeart/2005/8/layout/hierarchy6"/>
    <dgm:cxn modelId="{137183AD-E488-45D8-83B9-1F5323EF4131}" srcId="{3E5E7877-518E-4928-9729-A37AE7A36986}" destId="{7394FCD5-ADE5-4F4C-9369-04B5E42340AC}" srcOrd="1" destOrd="0" parTransId="{80F61AFB-C730-4C24-BCEB-54F2E1091E66}" sibTransId="{B22D38E7-0477-4013-A9EF-39DBA2A3B8EE}"/>
    <dgm:cxn modelId="{6A9C2301-78DD-4821-9918-BC8FC62F3BD6}" type="presOf" srcId="{76D8BC47-8E1B-42F3-82BE-3B008B7B3FB4}" destId="{E58E7CBC-0258-4618-9351-95CCC685F692}" srcOrd="0" destOrd="0" presId="urn:microsoft.com/office/officeart/2005/8/layout/hierarchy6"/>
    <dgm:cxn modelId="{CAE8EB85-236B-45F5-A1DB-7793A6E726A4}" type="presOf" srcId="{7394FCD5-ADE5-4F4C-9369-04B5E42340AC}" destId="{50C03B66-59A2-4EE7-9C09-241B2A83A776}" srcOrd="0" destOrd="0" presId="urn:microsoft.com/office/officeart/2005/8/layout/hierarchy6"/>
    <dgm:cxn modelId="{0DC0BEE6-4710-468A-B727-3AC6818E7428}" srcId="{3E5E7877-518E-4928-9729-A37AE7A36986}" destId="{37573127-45A9-4AA6-AA0F-A53716993515}" srcOrd="2" destOrd="0" parTransId="{4B2120E0-F0EC-4520-A9CF-B2374D08E44B}" sibTransId="{9559F6A0-A405-452D-8793-82D9301ECEBA}"/>
    <dgm:cxn modelId="{C14A8F93-DD63-4FCF-85B8-F52D3FF37AFD}" type="presOf" srcId="{80F61AFB-C730-4C24-BCEB-54F2E1091E66}" destId="{240CBA72-6B43-4E6C-9043-314B9E8AE291}" srcOrd="0" destOrd="0" presId="urn:microsoft.com/office/officeart/2005/8/layout/hierarchy6"/>
    <dgm:cxn modelId="{5C249DED-5ADA-4EB7-910C-BC963CD7875A}" type="presOf" srcId="{2ADB3902-7692-4B6C-9DA5-153211F527C2}" destId="{DC9883CD-FF22-4A87-A0CA-A671D2E6889E}" srcOrd="0" destOrd="0" presId="urn:microsoft.com/office/officeart/2005/8/layout/hierarchy6"/>
    <dgm:cxn modelId="{D8956F68-BE5E-4061-A242-7ECCF66C46FF}" srcId="{061E1116-01FC-4FAE-9292-79D821B7A551}" destId="{0F1AE230-DFE5-4E83-B9AA-D733BDB73A8A}" srcOrd="1" destOrd="0" parTransId="{FD53C8C5-37B1-4F09-83F1-83302FEBE334}" sibTransId="{03B7D12A-0BD3-49DD-9138-D67F361FAE53}"/>
    <dgm:cxn modelId="{105434FD-B5D8-419A-B0D6-205A4293ABA4}" type="presOf" srcId="{B427B41F-011D-4628-9FEB-7E617CFEB8D1}" destId="{571F3D5C-0D57-4829-9E0C-2E28ED428666}" srcOrd="0" destOrd="0" presId="urn:microsoft.com/office/officeart/2005/8/layout/hierarchy6"/>
    <dgm:cxn modelId="{F0F7D89B-10AD-4B2F-91A4-3B32372FEB5A}" type="presOf" srcId="{EC4DEA2E-AC16-4CB9-BDB0-F9E40D72943B}" destId="{9A4A5AE0-5DF0-4C54-B705-FE6B89F0AAE2}" srcOrd="0" destOrd="0" presId="urn:microsoft.com/office/officeart/2005/8/layout/hierarchy6"/>
    <dgm:cxn modelId="{734C70E3-BE20-4DD2-87ED-332A7ACA4BE8}" type="presOf" srcId="{4B2120E0-F0EC-4520-A9CF-B2374D08E44B}" destId="{2ECB5B68-98F6-4B53-95E1-A4BD42F7370C}" srcOrd="0" destOrd="0" presId="urn:microsoft.com/office/officeart/2005/8/layout/hierarchy6"/>
    <dgm:cxn modelId="{F841074A-E7DD-440F-962E-6F6B406DFB3C}" type="presOf" srcId="{061E1116-01FC-4FAE-9292-79D821B7A551}" destId="{AD9062EE-6593-4044-BDC0-A87AFD899FE5}" srcOrd="0" destOrd="0" presId="urn:microsoft.com/office/officeart/2005/8/layout/hierarchy6"/>
    <dgm:cxn modelId="{D4E597DB-9EF7-486E-B2EE-15033FC0DAD8}" type="presOf" srcId="{FD53C8C5-37B1-4F09-83F1-83302FEBE334}" destId="{B19D100E-8AD5-4706-B735-885769BE7244}" srcOrd="0" destOrd="0" presId="urn:microsoft.com/office/officeart/2005/8/layout/hierarchy6"/>
    <dgm:cxn modelId="{6555B95D-C0A9-49DD-85C1-F80A32B5E47A}" type="presOf" srcId="{3E5E7877-518E-4928-9729-A37AE7A36986}" destId="{4EF36150-ACCC-4316-8F26-5497944A4996}" srcOrd="0" destOrd="0" presId="urn:microsoft.com/office/officeart/2005/8/layout/hierarchy6"/>
    <dgm:cxn modelId="{9765D0A6-60C8-4763-9C26-BCC24B6D20CD}" type="presOf" srcId="{42BDD107-5AD4-4B21-8BEE-05F4CB06D01B}" destId="{A515A53C-087F-47AC-AC76-83EC7A857F0B}" srcOrd="0" destOrd="0" presId="urn:microsoft.com/office/officeart/2005/8/layout/hierarchy6"/>
    <dgm:cxn modelId="{36703FF2-B08A-4E1B-BEF8-30A4790571CD}" type="presOf" srcId="{76D8BC47-8E1B-42F3-82BE-3B008B7B3FB4}" destId="{08B96EA1-3597-4D40-9C3E-EA5C0D823BA2}" srcOrd="1" destOrd="0" presId="urn:microsoft.com/office/officeart/2005/8/layout/hierarchy6"/>
    <dgm:cxn modelId="{EF3550A0-B5A2-473A-9D7B-1F803EFE858F}" srcId="{1D8D6097-2D1D-4E8F-B28B-F97607322BDC}" destId="{74CF2F26-E276-4B77-85FA-C306325B6161}" srcOrd="4" destOrd="0" parTransId="{5FD00FE8-A2A4-4F53-8CF8-8B5C65551BF8}" sibTransId="{9A3D16C2-4B40-4A26-B46D-B2B1321B5C3E}"/>
    <dgm:cxn modelId="{7B5608AC-A21D-498C-81C8-3BF91763A688}" srcId="{1D8D6097-2D1D-4E8F-B28B-F97607322BDC}" destId="{76D8BC47-8E1B-42F3-82BE-3B008B7B3FB4}" srcOrd="1" destOrd="0" parTransId="{FFFDFF7F-77EE-48EB-8B33-9207908A1E4B}" sibTransId="{27C86315-85CC-44AB-AAE1-75778D966512}"/>
    <dgm:cxn modelId="{DB765CBE-8249-499A-A51A-12C52D9FC7A1}" type="presOf" srcId="{37573127-45A9-4AA6-AA0F-A53716993515}" destId="{6C406819-51E5-4BCE-8DB4-79DF617017EE}" srcOrd="0" destOrd="0" presId="urn:microsoft.com/office/officeart/2005/8/layout/hierarchy6"/>
    <dgm:cxn modelId="{CF57C397-185C-4B2C-9820-85461F2BE9EA}" type="presOf" srcId="{56C02F8F-2449-4835-89DF-3FA6709F600F}" destId="{48755188-8228-4376-90B0-B1EE69FD022A}" srcOrd="0" destOrd="0" presId="urn:microsoft.com/office/officeart/2005/8/layout/hierarchy6"/>
    <dgm:cxn modelId="{8E971129-566E-4FB9-A729-B105D015AD41}" type="presOf" srcId="{74CF2F26-E276-4B77-85FA-C306325B6161}" destId="{5E9A84B8-409F-4CD2-894E-2E1285E31340}" srcOrd="0" destOrd="0" presId="urn:microsoft.com/office/officeart/2005/8/layout/hierarchy6"/>
    <dgm:cxn modelId="{007108A3-3FCA-4760-AD45-DD69B0D58EA0}" srcId="{1D8D6097-2D1D-4E8F-B28B-F97607322BDC}" destId="{58ECD9FA-D391-4F1A-88E0-202ABEE115D9}" srcOrd="0" destOrd="0" parTransId="{AB1EED46-8152-41D2-963A-227929FD37E0}" sibTransId="{BE3DB1E5-CC9D-4162-A6F0-8853EE999EE1}"/>
    <dgm:cxn modelId="{42EBB382-B7AA-40DA-AA50-84BD420665BF}" srcId="{58ECD9FA-D391-4F1A-88E0-202ABEE115D9}" destId="{061E1116-01FC-4FAE-9292-79D821B7A551}" srcOrd="0" destOrd="0" parTransId="{B427B41F-011D-4628-9FEB-7E617CFEB8D1}" sibTransId="{C41978FF-F906-43B6-8851-CA4140EB619C}"/>
    <dgm:cxn modelId="{A983ECEC-022D-4E04-8B58-870A0D6A62C7}" type="presOf" srcId="{1D8D6097-2D1D-4E8F-B28B-F97607322BDC}" destId="{63108235-864D-4ECD-94B1-4DAE3A46CE38}" srcOrd="0" destOrd="0" presId="urn:microsoft.com/office/officeart/2005/8/layout/hierarchy6"/>
    <dgm:cxn modelId="{86A5FE13-AB99-4B37-A483-AA4C792655FF}" srcId="{3E5E7877-518E-4928-9729-A37AE7A36986}" destId="{42BDD107-5AD4-4B21-8BEE-05F4CB06D01B}" srcOrd="0" destOrd="0" parTransId="{56C02F8F-2449-4835-89DF-3FA6709F600F}" sibTransId="{8D21006B-BEA7-48AA-B4C0-694819A2B7E5}"/>
    <dgm:cxn modelId="{ADF9351C-EEF8-4F08-ABFF-24DD96168A37}" srcId="{58ECD9FA-D391-4F1A-88E0-202ABEE115D9}" destId="{3E5E7877-518E-4928-9729-A37AE7A36986}" srcOrd="1" destOrd="0" parTransId="{BD6EC812-512D-4441-9FDA-7529E76D6523}" sibTransId="{6545F7ED-FC4D-4132-AB60-D2E70B03CDFB}"/>
    <dgm:cxn modelId="{38B6BB37-F7AF-461D-BC96-C8C495561749}" type="presOf" srcId="{2ADB3902-7692-4B6C-9DA5-153211F527C2}" destId="{16EED90A-0B76-430F-B378-844FCA1CDE76}" srcOrd="1" destOrd="0" presId="urn:microsoft.com/office/officeart/2005/8/layout/hierarchy6"/>
    <dgm:cxn modelId="{FB33F499-F3C0-47FE-93EC-C6A23723A606}" type="presParOf" srcId="{63108235-864D-4ECD-94B1-4DAE3A46CE38}" destId="{5D0DA055-3663-4361-8578-FDFAEF70E2AB}" srcOrd="0" destOrd="0" presId="urn:microsoft.com/office/officeart/2005/8/layout/hierarchy6"/>
    <dgm:cxn modelId="{273A8A80-77EB-44D5-8959-A30EBB66BF84}" type="presParOf" srcId="{5D0DA055-3663-4361-8578-FDFAEF70E2AB}" destId="{9220D3E6-7B72-46E0-9886-6523634A3C11}" srcOrd="0" destOrd="0" presId="urn:microsoft.com/office/officeart/2005/8/layout/hierarchy6"/>
    <dgm:cxn modelId="{BD2AD554-90CD-4E04-BE6E-8A236DF24FA4}" type="presParOf" srcId="{5D0DA055-3663-4361-8578-FDFAEF70E2AB}" destId="{ED2C3705-D6AA-40D3-A3C7-D742EA9AB967}" srcOrd="1" destOrd="0" presId="urn:microsoft.com/office/officeart/2005/8/layout/hierarchy6"/>
    <dgm:cxn modelId="{38A89BD5-685E-4B4D-94A2-B46137B08B1B}" type="presParOf" srcId="{ED2C3705-D6AA-40D3-A3C7-D742EA9AB967}" destId="{8360FE0F-D899-4F73-B37A-B64E87FF642F}" srcOrd="0" destOrd="0" presId="urn:microsoft.com/office/officeart/2005/8/layout/hierarchy6"/>
    <dgm:cxn modelId="{259B67C8-2D43-43DF-9959-72EFD98E7020}" type="presParOf" srcId="{8360FE0F-D899-4F73-B37A-B64E87FF642F}" destId="{77597900-2176-45D7-B1D4-744FFB0672D2}" srcOrd="0" destOrd="0" presId="urn:microsoft.com/office/officeart/2005/8/layout/hierarchy6"/>
    <dgm:cxn modelId="{190C3D42-63B9-45CD-A35E-8FECEEA5A73F}" type="presParOf" srcId="{8360FE0F-D899-4F73-B37A-B64E87FF642F}" destId="{FBE3A2E9-4640-4CD7-AE65-69B01A271330}" srcOrd="1" destOrd="0" presId="urn:microsoft.com/office/officeart/2005/8/layout/hierarchy6"/>
    <dgm:cxn modelId="{0E4316B0-8A24-490A-B917-ECEDD383CF50}" type="presParOf" srcId="{FBE3A2E9-4640-4CD7-AE65-69B01A271330}" destId="{571F3D5C-0D57-4829-9E0C-2E28ED428666}" srcOrd="0" destOrd="0" presId="urn:microsoft.com/office/officeart/2005/8/layout/hierarchy6"/>
    <dgm:cxn modelId="{E58A88E0-4E64-44AD-92EC-9F9CF7FBDCAA}" type="presParOf" srcId="{FBE3A2E9-4640-4CD7-AE65-69B01A271330}" destId="{61F39307-4E68-4382-AEE3-56BAEB4EEC87}" srcOrd="1" destOrd="0" presId="urn:microsoft.com/office/officeart/2005/8/layout/hierarchy6"/>
    <dgm:cxn modelId="{E6502E73-5439-43BC-B071-62ABF969B863}" type="presParOf" srcId="{61F39307-4E68-4382-AEE3-56BAEB4EEC87}" destId="{AD9062EE-6593-4044-BDC0-A87AFD899FE5}" srcOrd="0" destOrd="0" presId="urn:microsoft.com/office/officeart/2005/8/layout/hierarchy6"/>
    <dgm:cxn modelId="{EFD6EEC7-98EF-4EFD-83A8-8B0E0DE79F01}" type="presParOf" srcId="{61F39307-4E68-4382-AEE3-56BAEB4EEC87}" destId="{3F77C52D-2CA6-4E8F-AFBB-42D876C7E7D3}" srcOrd="1" destOrd="0" presId="urn:microsoft.com/office/officeart/2005/8/layout/hierarchy6"/>
    <dgm:cxn modelId="{C010117C-2F48-4D21-8E48-CF7708C13C5F}" type="presParOf" srcId="{3F77C52D-2CA6-4E8F-AFBB-42D876C7E7D3}" destId="{18347D9F-7025-4109-9377-8CA79E6F5A32}" srcOrd="0" destOrd="0" presId="urn:microsoft.com/office/officeart/2005/8/layout/hierarchy6"/>
    <dgm:cxn modelId="{9AAE0CDD-E692-4CBA-83CA-7783F21705D0}" type="presParOf" srcId="{3F77C52D-2CA6-4E8F-AFBB-42D876C7E7D3}" destId="{5459DADC-44EB-4D44-8624-24DE58D36B3F}" srcOrd="1" destOrd="0" presId="urn:microsoft.com/office/officeart/2005/8/layout/hierarchy6"/>
    <dgm:cxn modelId="{4F761987-65B0-4B44-B434-F8904BC67504}" type="presParOf" srcId="{5459DADC-44EB-4D44-8624-24DE58D36B3F}" destId="{1B4EC605-E11B-48BC-9063-A4BC0873C073}" srcOrd="0" destOrd="0" presId="urn:microsoft.com/office/officeart/2005/8/layout/hierarchy6"/>
    <dgm:cxn modelId="{A5408A3F-E7AF-4EEF-845F-48CD6F8FD60F}" type="presParOf" srcId="{5459DADC-44EB-4D44-8624-24DE58D36B3F}" destId="{35CEDFAC-4565-4696-8D42-22918C9B36A0}" srcOrd="1" destOrd="0" presId="urn:microsoft.com/office/officeart/2005/8/layout/hierarchy6"/>
    <dgm:cxn modelId="{2FDFAA01-37A0-4B32-82E7-616D6E496C91}" type="presParOf" srcId="{3F77C52D-2CA6-4E8F-AFBB-42D876C7E7D3}" destId="{B19D100E-8AD5-4706-B735-885769BE7244}" srcOrd="2" destOrd="0" presId="urn:microsoft.com/office/officeart/2005/8/layout/hierarchy6"/>
    <dgm:cxn modelId="{B8E90033-BF72-4A35-815D-98DF80B25985}" type="presParOf" srcId="{3F77C52D-2CA6-4E8F-AFBB-42D876C7E7D3}" destId="{AC2A78AF-6A56-4B33-93E6-DAC20B60977E}" srcOrd="3" destOrd="0" presId="urn:microsoft.com/office/officeart/2005/8/layout/hierarchy6"/>
    <dgm:cxn modelId="{2444577C-A697-48D4-9BF3-606561A4A126}" type="presParOf" srcId="{AC2A78AF-6A56-4B33-93E6-DAC20B60977E}" destId="{BCF82246-36B9-4503-81C1-434B8B3A9646}" srcOrd="0" destOrd="0" presId="urn:microsoft.com/office/officeart/2005/8/layout/hierarchy6"/>
    <dgm:cxn modelId="{95491456-D26B-4340-A4B7-D546AEFBFE5D}" type="presParOf" srcId="{AC2A78AF-6A56-4B33-93E6-DAC20B60977E}" destId="{356652C6-6A4F-4F34-883E-7B0CB21762A3}" srcOrd="1" destOrd="0" presId="urn:microsoft.com/office/officeart/2005/8/layout/hierarchy6"/>
    <dgm:cxn modelId="{984C0552-54E9-4694-A5C8-28C4C6E75EC2}" type="presParOf" srcId="{FBE3A2E9-4640-4CD7-AE65-69B01A271330}" destId="{60040FEE-BC25-4281-9429-9E3E2983A0AA}" srcOrd="2" destOrd="0" presId="urn:microsoft.com/office/officeart/2005/8/layout/hierarchy6"/>
    <dgm:cxn modelId="{F5ECBD40-31DF-45D1-879F-F3227F5F67BB}" type="presParOf" srcId="{FBE3A2E9-4640-4CD7-AE65-69B01A271330}" destId="{668D14CF-E0DE-474F-B1F3-FA34C66E4FFA}" srcOrd="3" destOrd="0" presId="urn:microsoft.com/office/officeart/2005/8/layout/hierarchy6"/>
    <dgm:cxn modelId="{050F846B-728B-4492-A781-5E9CEC9618F0}" type="presParOf" srcId="{668D14CF-E0DE-474F-B1F3-FA34C66E4FFA}" destId="{4EF36150-ACCC-4316-8F26-5497944A4996}" srcOrd="0" destOrd="0" presId="urn:microsoft.com/office/officeart/2005/8/layout/hierarchy6"/>
    <dgm:cxn modelId="{8276EB78-AA27-47EC-8EEA-3DA25F60C00A}" type="presParOf" srcId="{668D14CF-E0DE-474F-B1F3-FA34C66E4FFA}" destId="{F27E054A-73EC-4338-B7EA-33639427FA60}" srcOrd="1" destOrd="0" presId="urn:microsoft.com/office/officeart/2005/8/layout/hierarchy6"/>
    <dgm:cxn modelId="{83A1B974-45FB-4692-A622-8107A28AB652}" type="presParOf" srcId="{F27E054A-73EC-4338-B7EA-33639427FA60}" destId="{48755188-8228-4376-90B0-B1EE69FD022A}" srcOrd="0" destOrd="0" presId="urn:microsoft.com/office/officeart/2005/8/layout/hierarchy6"/>
    <dgm:cxn modelId="{CFE9F102-4FA8-4FB3-BD59-DD59D3163C33}" type="presParOf" srcId="{F27E054A-73EC-4338-B7EA-33639427FA60}" destId="{B128C1AA-1CE2-40C0-8A64-A813E747E52D}" srcOrd="1" destOrd="0" presId="urn:microsoft.com/office/officeart/2005/8/layout/hierarchy6"/>
    <dgm:cxn modelId="{FC1BC560-A65E-4AED-866D-B44D05F4611F}" type="presParOf" srcId="{B128C1AA-1CE2-40C0-8A64-A813E747E52D}" destId="{A515A53C-087F-47AC-AC76-83EC7A857F0B}" srcOrd="0" destOrd="0" presId="urn:microsoft.com/office/officeart/2005/8/layout/hierarchy6"/>
    <dgm:cxn modelId="{D2D7FC47-A32E-4E25-AD8C-73D42202FAA0}" type="presParOf" srcId="{B128C1AA-1CE2-40C0-8A64-A813E747E52D}" destId="{1E1D34FB-2579-46B0-98BA-191F835815EA}" srcOrd="1" destOrd="0" presId="urn:microsoft.com/office/officeart/2005/8/layout/hierarchy6"/>
    <dgm:cxn modelId="{92402F7E-6024-45AB-BFC4-A0E2157C3C38}" type="presParOf" srcId="{F27E054A-73EC-4338-B7EA-33639427FA60}" destId="{240CBA72-6B43-4E6C-9043-314B9E8AE291}" srcOrd="2" destOrd="0" presId="urn:microsoft.com/office/officeart/2005/8/layout/hierarchy6"/>
    <dgm:cxn modelId="{12C0C9C4-8F4C-4F09-AAF5-623F83A93E8F}" type="presParOf" srcId="{F27E054A-73EC-4338-B7EA-33639427FA60}" destId="{4EDEFE8B-9203-4F50-ACBA-2EF523C4BB88}" srcOrd="3" destOrd="0" presId="urn:microsoft.com/office/officeart/2005/8/layout/hierarchy6"/>
    <dgm:cxn modelId="{E69DA3EF-1A12-4156-9CE2-0FB46B060743}" type="presParOf" srcId="{4EDEFE8B-9203-4F50-ACBA-2EF523C4BB88}" destId="{50C03B66-59A2-4EE7-9C09-241B2A83A776}" srcOrd="0" destOrd="0" presId="urn:microsoft.com/office/officeart/2005/8/layout/hierarchy6"/>
    <dgm:cxn modelId="{4DEB6CF9-5BA3-479F-9186-A6B99735B109}" type="presParOf" srcId="{4EDEFE8B-9203-4F50-ACBA-2EF523C4BB88}" destId="{5D98A92A-ECBE-4EFE-9548-CD3EFAACCAF1}" srcOrd="1" destOrd="0" presId="urn:microsoft.com/office/officeart/2005/8/layout/hierarchy6"/>
    <dgm:cxn modelId="{5F7BED17-FCD9-4E01-BBA9-5A9E85D68246}" type="presParOf" srcId="{F27E054A-73EC-4338-B7EA-33639427FA60}" destId="{2ECB5B68-98F6-4B53-95E1-A4BD42F7370C}" srcOrd="4" destOrd="0" presId="urn:microsoft.com/office/officeart/2005/8/layout/hierarchy6"/>
    <dgm:cxn modelId="{E7A95F74-5B6D-4BE9-87C4-8F2E9771A3E3}" type="presParOf" srcId="{F27E054A-73EC-4338-B7EA-33639427FA60}" destId="{E526E9D2-B36E-491A-A9F8-84FDF8C4E1E8}" srcOrd="5" destOrd="0" presId="urn:microsoft.com/office/officeart/2005/8/layout/hierarchy6"/>
    <dgm:cxn modelId="{FA435F1F-DEDA-4611-9A36-3C30037B390A}" type="presParOf" srcId="{E526E9D2-B36E-491A-A9F8-84FDF8C4E1E8}" destId="{6C406819-51E5-4BCE-8DB4-79DF617017EE}" srcOrd="0" destOrd="0" presId="urn:microsoft.com/office/officeart/2005/8/layout/hierarchy6"/>
    <dgm:cxn modelId="{8F196FB0-279B-4B3D-959F-DF08AF5BC8FE}" type="presParOf" srcId="{E526E9D2-B36E-491A-A9F8-84FDF8C4E1E8}" destId="{279F7C66-F9E7-4150-AC0A-3B81C8B58981}" srcOrd="1" destOrd="0" presId="urn:microsoft.com/office/officeart/2005/8/layout/hierarchy6"/>
    <dgm:cxn modelId="{05CDB804-909C-4F75-B6AB-3FB26E6F9835}" type="presParOf" srcId="{63108235-864D-4ECD-94B1-4DAE3A46CE38}" destId="{80BC4D5B-C732-43A7-BC1D-AF88B6CF4EB2}" srcOrd="1" destOrd="0" presId="urn:microsoft.com/office/officeart/2005/8/layout/hierarchy6"/>
    <dgm:cxn modelId="{00A9AF42-0D0D-4420-9A21-C55F4775C476}" type="presParOf" srcId="{80BC4D5B-C732-43A7-BC1D-AF88B6CF4EB2}" destId="{0759C4B2-7148-4132-995E-FE477D3CC5EC}" srcOrd="0" destOrd="0" presId="urn:microsoft.com/office/officeart/2005/8/layout/hierarchy6"/>
    <dgm:cxn modelId="{D7155DB0-0CCF-46A8-A646-657FA5428D3F}" type="presParOf" srcId="{0759C4B2-7148-4132-995E-FE477D3CC5EC}" destId="{E58E7CBC-0258-4618-9351-95CCC685F692}" srcOrd="0" destOrd="0" presId="urn:microsoft.com/office/officeart/2005/8/layout/hierarchy6"/>
    <dgm:cxn modelId="{31470172-1016-49C6-81D2-5503C9C46EB9}" type="presParOf" srcId="{0759C4B2-7148-4132-995E-FE477D3CC5EC}" destId="{08B96EA1-3597-4D40-9C3E-EA5C0D823BA2}" srcOrd="1" destOrd="0" presId="urn:microsoft.com/office/officeart/2005/8/layout/hierarchy6"/>
    <dgm:cxn modelId="{BBBF162B-455F-4932-98D7-383E0DD9E9C4}" type="presParOf" srcId="{80BC4D5B-C732-43A7-BC1D-AF88B6CF4EB2}" destId="{DB25661F-A85E-4CC0-ABA8-608015ECB7E6}" srcOrd="1" destOrd="0" presId="urn:microsoft.com/office/officeart/2005/8/layout/hierarchy6"/>
    <dgm:cxn modelId="{CCC6E26B-BF9F-4899-A748-F80774519310}" type="presParOf" srcId="{DB25661F-A85E-4CC0-ABA8-608015ECB7E6}" destId="{BB8042F6-9802-4602-983F-055A0A9545AF}" srcOrd="0" destOrd="0" presId="urn:microsoft.com/office/officeart/2005/8/layout/hierarchy6"/>
    <dgm:cxn modelId="{282AAA12-19BE-48CE-8947-468D6431DFD3}" type="presParOf" srcId="{80BC4D5B-C732-43A7-BC1D-AF88B6CF4EB2}" destId="{DC248BD0-CFF9-44C7-AB74-C1C394E30FBA}" srcOrd="2" destOrd="0" presId="urn:microsoft.com/office/officeart/2005/8/layout/hierarchy6"/>
    <dgm:cxn modelId="{73960FC2-D69B-4953-8D3E-E2889F04AA52}" type="presParOf" srcId="{DC248BD0-CFF9-44C7-AB74-C1C394E30FBA}" destId="{9A4A5AE0-5DF0-4C54-B705-FE6B89F0AAE2}" srcOrd="0" destOrd="0" presId="urn:microsoft.com/office/officeart/2005/8/layout/hierarchy6"/>
    <dgm:cxn modelId="{A8BA3DCE-C0FC-41F9-B6F9-3514EAFDB810}" type="presParOf" srcId="{DC248BD0-CFF9-44C7-AB74-C1C394E30FBA}" destId="{5D6B0A6B-B58F-4307-A5B6-49F12B60C4AB}" srcOrd="1" destOrd="0" presId="urn:microsoft.com/office/officeart/2005/8/layout/hierarchy6"/>
    <dgm:cxn modelId="{8C5E36E0-A177-41DA-B2ED-11B3BF9F01A5}" type="presParOf" srcId="{80BC4D5B-C732-43A7-BC1D-AF88B6CF4EB2}" destId="{7B0F14FC-150A-411B-AD89-D6ECEDC911AA}" srcOrd="3" destOrd="0" presId="urn:microsoft.com/office/officeart/2005/8/layout/hierarchy6"/>
    <dgm:cxn modelId="{E876B5D3-7CAF-4885-8D87-F11776275C8D}" type="presParOf" srcId="{7B0F14FC-150A-411B-AD89-D6ECEDC911AA}" destId="{35B4DA25-4D2E-47C1-A688-7C8096672C0E}" srcOrd="0" destOrd="0" presId="urn:microsoft.com/office/officeart/2005/8/layout/hierarchy6"/>
    <dgm:cxn modelId="{4F5F0890-0715-405F-88A2-FE35E302DC9E}" type="presParOf" srcId="{80BC4D5B-C732-43A7-BC1D-AF88B6CF4EB2}" destId="{0623A0DD-04AF-47A4-8AC9-4B1BA74E0002}" srcOrd="4" destOrd="0" presId="urn:microsoft.com/office/officeart/2005/8/layout/hierarchy6"/>
    <dgm:cxn modelId="{59FB2898-CA1B-4E9F-9D8F-F178AAEBB3F8}" type="presParOf" srcId="{0623A0DD-04AF-47A4-8AC9-4B1BA74E0002}" destId="{DC9883CD-FF22-4A87-A0CA-A671D2E6889E}" srcOrd="0" destOrd="0" presId="urn:microsoft.com/office/officeart/2005/8/layout/hierarchy6"/>
    <dgm:cxn modelId="{32586BB1-9A4E-42EF-8900-7F3C02B0C4B6}" type="presParOf" srcId="{0623A0DD-04AF-47A4-8AC9-4B1BA74E0002}" destId="{16EED90A-0B76-430F-B378-844FCA1CDE76}" srcOrd="1" destOrd="0" presId="urn:microsoft.com/office/officeart/2005/8/layout/hierarchy6"/>
    <dgm:cxn modelId="{07E0BE4C-2977-4709-8EB9-A708538148B7}" type="presParOf" srcId="{80BC4D5B-C732-43A7-BC1D-AF88B6CF4EB2}" destId="{88E72979-6761-4DF2-B653-452FA13E8B1E}" srcOrd="5" destOrd="0" presId="urn:microsoft.com/office/officeart/2005/8/layout/hierarchy6"/>
    <dgm:cxn modelId="{17B00857-3450-4056-AAC6-E871C0D1134C}" type="presParOf" srcId="{88E72979-6761-4DF2-B653-452FA13E8B1E}" destId="{434C56BF-ACDC-4233-8392-227D0231F1CF}" srcOrd="0" destOrd="0" presId="urn:microsoft.com/office/officeart/2005/8/layout/hierarchy6"/>
    <dgm:cxn modelId="{F2796758-2B96-44EA-81BF-387BC40F08B0}" type="presParOf" srcId="{80BC4D5B-C732-43A7-BC1D-AF88B6CF4EB2}" destId="{BD08E117-41D4-4EB9-8E3D-856B1B92F5F0}" srcOrd="6" destOrd="0" presId="urn:microsoft.com/office/officeart/2005/8/layout/hierarchy6"/>
    <dgm:cxn modelId="{3FD619FE-B99C-4447-8BC3-907F09E77C74}" type="presParOf" srcId="{BD08E117-41D4-4EB9-8E3D-856B1B92F5F0}" destId="{5E9A84B8-409F-4CD2-894E-2E1285E31340}" srcOrd="0" destOrd="0" presId="urn:microsoft.com/office/officeart/2005/8/layout/hierarchy6"/>
    <dgm:cxn modelId="{421BBC7A-D49C-4943-8F9B-FB6E4EE21E02}" type="presParOf" srcId="{BD08E117-41D4-4EB9-8E3D-856B1B92F5F0}" destId="{5BC6CE92-90EC-4D90-BCE4-A37385AD87EB}" srcOrd="1" destOrd="0" presId="urn:microsoft.com/office/officeart/2005/8/layout/hierarchy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5F1FF4-C93A-4C6F-A931-47A2EB9AFCB4}" type="doc">
      <dgm:prSet loTypeId="urn:microsoft.com/office/officeart/2005/8/layout/process2" loCatId="process" qsTypeId="urn:microsoft.com/office/officeart/2005/8/quickstyle/simple1" qsCatId="simple" csTypeId="urn:microsoft.com/office/officeart/2005/8/colors/accent1_2" csCatId="accent1" phldr="1"/>
      <dgm:spPr/>
    </dgm:pt>
    <dgm:pt modelId="{F6D49D88-08DA-4D9A-8ECB-33B94537954A}">
      <dgm:prSet phldrT="[Text]" custT="1"/>
      <dgm:spPr>
        <a:solidFill>
          <a:schemeClr val="accent1"/>
        </a:solidFill>
      </dgm:spPr>
      <dgm:t>
        <a:bodyPr/>
        <a:lstStyle/>
        <a:p>
          <a:r>
            <a:rPr lang="en-US" sz="2800" dirty="0" smtClean="0"/>
            <a:t>Detect the Remote Target</a:t>
          </a:r>
          <a:endParaRPr lang="en-US" sz="2800" dirty="0"/>
        </a:p>
      </dgm:t>
    </dgm:pt>
    <dgm:pt modelId="{2A11E99B-99CC-41C3-902B-C02858E7893A}" type="parTrans" cxnId="{5C355578-0216-4EBA-B1A9-576F064F19E3}">
      <dgm:prSet/>
      <dgm:spPr/>
      <dgm:t>
        <a:bodyPr/>
        <a:lstStyle/>
        <a:p>
          <a:endParaRPr lang="en-US"/>
        </a:p>
      </dgm:t>
    </dgm:pt>
    <dgm:pt modelId="{3EE78E8C-8C62-4A01-8379-91F5626993B1}" type="sibTrans" cxnId="{5C355578-0216-4EBA-B1A9-576F064F19E3}">
      <dgm:prSet/>
      <dgm:spPr/>
      <dgm:t>
        <a:bodyPr/>
        <a:lstStyle/>
        <a:p>
          <a:endParaRPr lang="en-US" dirty="0"/>
        </a:p>
      </dgm:t>
    </dgm:pt>
    <dgm:pt modelId="{CBECBEEF-9AA7-4F53-BE9B-6E2C04314B34}">
      <dgm:prSet phldrT="[Text]" custT="1"/>
      <dgm:spPr>
        <a:solidFill>
          <a:schemeClr val="accent1"/>
        </a:solidFill>
      </dgm:spPr>
      <dgm:t>
        <a:bodyPr/>
        <a:lstStyle/>
        <a:p>
          <a:r>
            <a:rPr lang="en-US" sz="2800" dirty="0" smtClean="0"/>
            <a:t>View Devices and Interfaces</a:t>
          </a:r>
          <a:endParaRPr lang="en-US" sz="2800" dirty="0"/>
        </a:p>
      </dgm:t>
    </dgm:pt>
    <dgm:pt modelId="{C12DA752-F044-466F-BD59-3C3E1607EA66}" type="parTrans" cxnId="{883A51A0-D5DD-4B93-B46B-82E6A17B44E9}">
      <dgm:prSet/>
      <dgm:spPr/>
      <dgm:t>
        <a:bodyPr/>
        <a:lstStyle/>
        <a:p>
          <a:endParaRPr lang="en-US"/>
        </a:p>
      </dgm:t>
    </dgm:pt>
    <dgm:pt modelId="{F6083C5E-5564-4683-8105-8F781CF80223}" type="sibTrans" cxnId="{883A51A0-D5DD-4B93-B46B-82E6A17B44E9}">
      <dgm:prSet/>
      <dgm:spPr/>
      <dgm:t>
        <a:bodyPr/>
        <a:lstStyle/>
        <a:p>
          <a:endParaRPr lang="en-US" dirty="0"/>
        </a:p>
      </dgm:t>
    </dgm:pt>
    <dgm:pt modelId="{50BDA245-0BD1-40AB-84FE-75828B3FF017}">
      <dgm:prSet phldrT="[Text]" custT="1"/>
      <dgm:spPr>
        <a:solidFill>
          <a:schemeClr val="accent1"/>
        </a:solidFill>
      </dgm:spPr>
      <dgm:t>
        <a:bodyPr/>
        <a:lstStyle/>
        <a:p>
          <a:r>
            <a:rPr lang="en-US" sz="2800" dirty="0" smtClean="0"/>
            <a:t>Add/Remove Software </a:t>
          </a:r>
          <a:endParaRPr lang="en-US" sz="2800" dirty="0"/>
        </a:p>
      </dgm:t>
    </dgm:pt>
    <dgm:pt modelId="{B32B06D1-FAA3-4489-ACB0-C3544373D2C5}" type="parTrans" cxnId="{080DE0C1-53DA-431B-8A3A-E20ABDD77FD5}">
      <dgm:prSet/>
      <dgm:spPr/>
      <dgm:t>
        <a:bodyPr/>
        <a:lstStyle/>
        <a:p>
          <a:endParaRPr lang="en-US"/>
        </a:p>
      </dgm:t>
    </dgm:pt>
    <dgm:pt modelId="{3091FF68-6550-445A-B87C-27CB62C52975}" type="sibTrans" cxnId="{080DE0C1-53DA-431B-8A3A-E20ABDD77FD5}">
      <dgm:prSet/>
      <dgm:spPr/>
      <dgm:t>
        <a:bodyPr/>
        <a:lstStyle/>
        <a:p>
          <a:endParaRPr lang="en-US"/>
        </a:p>
      </dgm:t>
    </dgm:pt>
    <dgm:pt modelId="{58A6C61E-3DA6-4E56-88A4-D31821773CA0}">
      <dgm:prSet phldrT="[Text]" custT="1"/>
      <dgm:spPr>
        <a:solidFill>
          <a:schemeClr val="accent1"/>
        </a:solidFill>
      </dgm:spPr>
      <dgm:t>
        <a:bodyPr/>
        <a:lstStyle/>
        <a:p>
          <a:r>
            <a:rPr lang="en-US" sz="2800" dirty="0" smtClean="0"/>
            <a:t>Configure Target Network Settings</a:t>
          </a:r>
          <a:endParaRPr lang="en-US" sz="2800" dirty="0"/>
        </a:p>
      </dgm:t>
    </dgm:pt>
    <dgm:pt modelId="{296FF5C5-BB72-4EF1-8054-E10DAB1B315E}" type="parTrans" cxnId="{755F21A9-4971-4CF2-AAC8-A4DFBA626D0B}">
      <dgm:prSet/>
      <dgm:spPr/>
      <dgm:t>
        <a:bodyPr/>
        <a:lstStyle/>
        <a:p>
          <a:endParaRPr lang="en-US"/>
        </a:p>
      </dgm:t>
    </dgm:pt>
    <dgm:pt modelId="{33CF8D73-4588-440C-940A-EE9314840235}" type="sibTrans" cxnId="{755F21A9-4971-4CF2-AAC8-A4DFBA626D0B}">
      <dgm:prSet/>
      <dgm:spPr/>
      <dgm:t>
        <a:bodyPr/>
        <a:lstStyle/>
        <a:p>
          <a:endParaRPr lang="en-US" dirty="0"/>
        </a:p>
      </dgm:t>
    </dgm:pt>
    <dgm:pt modelId="{4173E121-3893-4B9F-996C-23B2BD2ED44C}">
      <dgm:prSet phldrT="[Text]" custT="1"/>
      <dgm:spPr>
        <a:solidFill>
          <a:schemeClr val="accent1"/>
        </a:solidFill>
      </dgm:spPr>
      <dgm:t>
        <a:bodyPr/>
        <a:lstStyle/>
        <a:p>
          <a:r>
            <a:rPr lang="en-US" sz="2800" dirty="0" smtClean="0"/>
            <a:t>Select Host-Target Network Setup</a:t>
          </a:r>
          <a:endParaRPr lang="en-US" sz="2800" dirty="0"/>
        </a:p>
      </dgm:t>
    </dgm:pt>
    <dgm:pt modelId="{69B8709A-702F-4440-B105-EE4531062305}" type="parTrans" cxnId="{65F75154-E914-4731-96CE-503EAEE2FE92}">
      <dgm:prSet/>
      <dgm:spPr/>
      <dgm:t>
        <a:bodyPr/>
        <a:lstStyle/>
        <a:p>
          <a:endParaRPr lang="en-US"/>
        </a:p>
      </dgm:t>
    </dgm:pt>
    <dgm:pt modelId="{F572EB27-DB2A-4231-8171-5CAE10171959}" type="sibTrans" cxnId="{65F75154-E914-4731-96CE-503EAEE2FE92}">
      <dgm:prSet/>
      <dgm:spPr/>
      <dgm:t>
        <a:bodyPr/>
        <a:lstStyle/>
        <a:p>
          <a:endParaRPr lang="en-US" dirty="0"/>
        </a:p>
      </dgm:t>
    </dgm:pt>
    <dgm:pt modelId="{72C9841D-0CC9-4D50-B05A-EE41A1C14415}" type="pres">
      <dgm:prSet presAssocID="{A85F1FF4-C93A-4C6F-A931-47A2EB9AFCB4}" presName="linearFlow" presStyleCnt="0">
        <dgm:presLayoutVars>
          <dgm:resizeHandles val="exact"/>
        </dgm:presLayoutVars>
      </dgm:prSet>
      <dgm:spPr/>
    </dgm:pt>
    <dgm:pt modelId="{03C5D607-EED3-4464-9DDA-1D9F67E267D7}" type="pres">
      <dgm:prSet presAssocID="{4173E121-3893-4B9F-996C-23B2BD2ED44C}" presName="node" presStyleLbl="node1" presStyleIdx="0" presStyleCnt="5" custScaleX="241641">
        <dgm:presLayoutVars>
          <dgm:bulletEnabled val="1"/>
        </dgm:presLayoutVars>
      </dgm:prSet>
      <dgm:spPr/>
      <dgm:t>
        <a:bodyPr/>
        <a:lstStyle/>
        <a:p>
          <a:endParaRPr lang="en-US"/>
        </a:p>
      </dgm:t>
    </dgm:pt>
    <dgm:pt modelId="{7896F14A-D437-4C63-B420-35803DD20A69}" type="pres">
      <dgm:prSet presAssocID="{F572EB27-DB2A-4231-8171-5CAE10171959}" presName="sibTrans" presStyleLbl="sibTrans2D1" presStyleIdx="0" presStyleCnt="4"/>
      <dgm:spPr/>
      <dgm:t>
        <a:bodyPr/>
        <a:lstStyle/>
        <a:p>
          <a:endParaRPr lang="en-US"/>
        </a:p>
      </dgm:t>
    </dgm:pt>
    <dgm:pt modelId="{7A9D4908-4924-4CFB-9B3C-67BC5F4A525F}" type="pres">
      <dgm:prSet presAssocID="{F572EB27-DB2A-4231-8171-5CAE10171959}" presName="connectorText" presStyleLbl="sibTrans2D1" presStyleIdx="0" presStyleCnt="4"/>
      <dgm:spPr/>
      <dgm:t>
        <a:bodyPr/>
        <a:lstStyle/>
        <a:p>
          <a:endParaRPr lang="en-US"/>
        </a:p>
      </dgm:t>
    </dgm:pt>
    <dgm:pt modelId="{E49B7CBE-B731-4C12-A7E8-D1C65A5711A4}" type="pres">
      <dgm:prSet presAssocID="{F6D49D88-08DA-4D9A-8ECB-33B94537954A}" presName="node" presStyleLbl="node1" presStyleIdx="1" presStyleCnt="5" custScaleX="241641">
        <dgm:presLayoutVars>
          <dgm:bulletEnabled val="1"/>
        </dgm:presLayoutVars>
      </dgm:prSet>
      <dgm:spPr/>
      <dgm:t>
        <a:bodyPr/>
        <a:lstStyle/>
        <a:p>
          <a:endParaRPr lang="en-US"/>
        </a:p>
      </dgm:t>
    </dgm:pt>
    <dgm:pt modelId="{B75F322A-9184-4726-AE58-313427B76E38}" type="pres">
      <dgm:prSet presAssocID="{3EE78E8C-8C62-4A01-8379-91F5626993B1}" presName="sibTrans" presStyleLbl="sibTrans2D1" presStyleIdx="1" presStyleCnt="4"/>
      <dgm:spPr/>
      <dgm:t>
        <a:bodyPr/>
        <a:lstStyle/>
        <a:p>
          <a:endParaRPr lang="en-US"/>
        </a:p>
      </dgm:t>
    </dgm:pt>
    <dgm:pt modelId="{B0E5DCD1-49BF-456D-99ED-2DD2D2CB79F2}" type="pres">
      <dgm:prSet presAssocID="{3EE78E8C-8C62-4A01-8379-91F5626993B1}" presName="connectorText" presStyleLbl="sibTrans2D1" presStyleIdx="1" presStyleCnt="4"/>
      <dgm:spPr/>
      <dgm:t>
        <a:bodyPr/>
        <a:lstStyle/>
        <a:p>
          <a:endParaRPr lang="en-US"/>
        </a:p>
      </dgm:t>
    </dgm:pt>
    <dgm:pt modelId="{A3ECD57D-5A83-4664-9DE7-9B0156AEE4DA}" type="pres">
      <dgm:prSet presAssocID="{58A6C61E-3DA6-4E56-88A4-D31821773CA0}" presName="node" presStyleLbl="node1" presStyleIdx="2" presStyleCnt="5" custScaleX="241641">
        <dgm:presLayoutVars>
          <dgm:bulletEnabled val="1"/>
        </dgm:presLayoutVars>
      </dgm:prSet>
      <dgm:spPr/>
      <dgm:t>
        <a:bodyPr/>
        <a:lstStyle/>
        <a:p>
          <a:endParaRPr lang="en-US"/>
        </a:p>
      </dgm:t>
    </dgm:pt>
    <dgm:pt modelId="{2B130203-943D-4627-8A25-2314926FC32C}" type="pres">
      <dgm:prSet presAssocID="{33CF8D73-4588-440C-940A-EE9314840235}" presName="sibTrans" presStyleLbl="sibTrans2D1" presStyleIdx="2" presStyleCnt="4"/>
      <dgm:spPr/>
      <dgm:t>
        <a:bodyPr/>
        <a:lstStyle/>
        <a:p>
          <a:endParaRPr lang="en-US"/>
        </a:p>
      </dgm:t>
    </dgm:pt>
    <dgm:pt modelId="{85221C18-A8E9-492F-BD98-DA03AB5E7C52}" type="pres">
      <dgm:prSet presAssocID="{33CF8D73-4588-440C-940A-EE9314840235}" presName="connectorText" presStyleLbl="sibTrans2D1" presStyleIdx="2" presStyleCnt="4"/>
      <dgm:spPr/>
      <dgm:t>
        <a:bodyPr/>
        <a:lstStyle/>
        <a:p>
          <a:endParaRPr lang="en-US"/>
        </a:p>
      </dgm:t>
    </dgm:pt>
    <dgm:pt modelId="{982CB52F-7286-4180-BDF1-C925CA486D6B}" type="pres">
      <dgm:prSet presAssocID="{CBECBEEF-9AA7-4F53-BE9B-6E2C04314B34}" presName="node" presStyleLbl="node1" presStyleIdx="3" presStyleCnt="5" custScaleX="241641">
        <dgm:presLayoutVars>
          <dgm:bulletEnabled val="1"/>
        </dgm:presLayoutVars>
      </dgm:prSet>
      <dgm:spPr/>
      <dgm:t>
        <a:bodyPr/>
        <a:lstStyle/>
        <a:p>
          <a:endParaRPr lang="en-US"/>
        </a:p>
      </dgm:t>
    </dgm:pt>
    <dgm:pt modelId="{4E1F2039-AD2D-418A-B765-8F627BC8D872}" type="pres">
      <dgm:prSet presAssocID="{F6083C5E-5564-4683-8105-8F781CF80223}" presName="sibTrans" presStyleLbl="sibTrans2D1" presStyleIdx="3" presStyleCnt="4"/>
      <dgm:spPr/>
      <dgm:t>
        <a:bodyPr/>
        <a:lstStyle/>
        <a:p>
          <a:endParaRPr lang="en-US"/>
        </a:p>
      </dgm:t>
    </dgm:pt>
    <dgm:pt modelId="{C9BC1D0E-E80E-4987-92E7-9C920761CCC0}" type="pres">
      <dgm:prSet presAssocID="{F6083C5E-5564-4683-8105-8F781CF80223}" presName="connectorText" presStyleLbl="sibTrans2D1" presStyleIdx="3" presStyleCnt="4"/>
      <dgm:spPr/>
      <dgm:t>
        <a:bodyPr/>
        <a:lstStyle/>
        <a:p>
          <a:endParaRPr lang="en-US"/>
        </a:p>
      </dgm:t>
    </dgm:pt>
    <dgm:pt modelId="{58B94AD6-0BC3-45E4-86FA-652012799E8C}" type="pres">
      <dgm:prSet presAssocID="{50BDA245-0BD1-40AB-84FE-75828B3FF017}" presName="node" presStyleLbl="node1" presStyleIdx="4" presStyleCnt="5" custScaleX="241641">
        <dgm:presLayoutVars>
          <dgm:bulletEnabled val="1"/>
        </dgm:presLayoutVars>
      </dgm:prSet>
      <dgm:spPr/>
      <dgm:t>
        <a:bodyPr/>
        <a:lstStyle/>
        <a:p>
          <a:endParaRPr lang="en-US"/>
        </a:p>
      </dgm:t>
    </dgm:pt>
  </dgm:ptLst>
  <dgm:cxnLst>
    <dgm:cxn modelId="{376AC957-FB17-4357-90FB-0B9AAF9FDDDC}" type="presOf" srcId="{CBECBEEF-9AA7-4F53-BE9B-6E2C04314B34}" destId="{982CB52F-7286-4180-BDF1-C925CA486D6B}" srcOrd="0" destOrd="0" presId="urn:microsoft.com/office/officeart/2005/8/layout/process2"/>
    <dgm:cxn modelId="{080DE0C1-53DA-431B-8A3A-E20ABDD77FD5}" srcId="{A85F1FF4-C93A-4C6F-A931-47A2EB9AFCB4}" destId="{50BDA245-0BD1-40AB-84FE-75828B3FF017}" srcOrd="4" destOrd="0" parTransId="{B32B06D1-FAA3-4489-ACB0-C3544373D2C5}" sibTransId="{3091FF68-6550-445A-B87C-27CB62C52975}"/>
    <dgm:cxn modelId="{883A51A0-D5DD-4B93-B46B-82E6A17B44E9}" srcId="{A85F1FF4-C93A-4C6F-A931-47A2EB9AFCB4}" destId="{CBECBEEF-9AA7-4F53-BE9B-6E2C04314B34}" srcOrd="3" destOrd="0" parTransId="{C12DA752-F044-466F-BD59-3C3E1607EA66}" sibTransId="{F6083C5E-5564-4683-8105-8F781CF80223}"/>
    <dgm:cxn modelId="{13E618CE-7A77-43F5-BADC-C0229EFACB12}" type="presOf" srcId="{F6083C5E-5564-4683-8105-8F781CF80223}" destId="{C9BC1D0E-E80E-4987-92E7-9C920761CCC0}" srcOrd="1" destOrd="0" presId="urn:microsoft.com/office/officeart/2005/8/layout/process2"/>
    <dgm:cxn modelId="{8AE9DB46-62D7-4E41-87A6-32FD6C788C85}" type="presOf" srcId="{3EE78E8C-8C62-4A01-8379-91F5626993B1}" destId="{B0E5DCD1-49BF-456D-99ED-2DD2D2CB79F2}" srcOrd="1" destOrd="0" presId="urn:microsoft.com/office/officeart/2005/8/layout/process2"/>
    <dgm:cxn modelId="{5394A9ED-E05B-4508-9AF0-DE7B1E0592D8}" type="presOf" srcId="{A85F1FF4-C93A-4C6F-A931-47A2EB9AFCB4}" destId="{72C9841D-0CC9-4D50-B05A-EE41A1C14415}" srcOrd="0" destOrd="0" presId="urn:microsoft.com/office/officeart/2005/8/layout/process2"/>
    <dgm:cxn modelId="{99E17D8D-0B7C-473F-A68A-90E1DA2BA2BE}" type="presOf" srcId="{58A6C61E-3DA6-4E56-88A4-D31821773CA0}" destId="{A3ECD57D-5A83-4664-9DE7-9B0156AEE4DA}" srcOrd="0" destOrd="0" presId="urn:microsoft.com/office/officeart/2005/8/layout/process2"/>
    <dgm:cxn modelId="{54C5BA9B-D529-4917-B0AC-7D0D5AE3AA42}" type="presOf" srcId="{50BDA245-0BD1-40AB-84FE-75828B3FF017}" destId="{58B94AD6-0BC3-45E4-86FA-652012799E8C}" srcOrd="0" destOrd="0" presId="urn:microsoft.com/office/officeart/2005/8/layout/process2"/>
    <dgm:cxn modelId="{17247582-D22E-463D-BA8E-ECD3C6467C3F}" type="presOf" srcId="{33CF8D73-4588-440C-940A-EE9314840235}" destId="{85221C18-A8E9-492F-BD98-DA03AB5E7C52}" srcOrd="1" destOrd="0" presId="urn:microsoft.com/office/officeart/2005/8/layout/process2"/>
    <dgm:cxn modelId="{755F21A9-4971-4CF2-AAC8-A4DFBA626D0B}" srcId="{A85F1FF4-C93A-4C6F-A931-47A2EB9AFCB4}" destId="{58A6C61E-3DA6-4E56-88A4-D31821773CA0}" srcOrd="2" destOrd="0" parTransId="{296FF5C5-BB72-4EF1-8054-E10DAB1B315E}" sibTransId="{33CF8D73-4588-440C-940A-EE9314840235}"/>
    <dgm:cxn modelId="{B4B02CDC-2CB4-40F3-915C-702C49D084AB}" type="presOf" srcId="{3EE78E8C-8C62-4A01-8379-91F5626993B1}" destId="{B75F322A-9184-4726-AE58-313427B76E38}" srcOrd="0" destOrd="0" presId="urn:microsoft.com/office/officeart/2005/8/layout/process2"/>
    <dgm:cxn modelId="{65F75154-E914-4731-96CE-503EAEE2FE92}" srcId="{A85F1FF4-C93A-4C6F-A931-47A2EB9AFCB4}" destId="{4173E121-3893-4B9F-996C-23B2BD2ED44C}" srcOrd="0" destOrd="0" parTransId="{69B8709A-702F-4440-B105-EE4531062305}" sibTransId="{F572EB27-DB2A-4231-8171-5CAE10171959}"/>
    <dgm:cxn modelId="{075C9CBB-1B64-4402-8BCA-DADC3972FDE3}" type="presOf" srcId="{F572EB27-DB2A-4231-8171-5CAE10171959}" destId="{7A9D4908-4924-4CFB-9B3C-67BC5F4A525F}" srcOrd="1" destOrd="0" presId="urn:microsoft.com/office/officeart/2005/8/layout/process2"/>
    <dgm:cxn modelId="{02EF70C4-21DD-4B52-9E9C-F99F76B1EE10}" type="presOf" srcId="{F6083C5E-5564-4683-8105-8F781CF80223}" destId="{4E1F2039-AD2D-418A-B765-8F627BC8D872}" srcOrd="0" destOrd="0" presId="urn:microsoft.com/office/officeart/2005/8/layout/process2"/>
    <dgm:cxn modelId="{B49826BB-C169-4317-B5B1-7B1F1668B1D9}" type="presOf" srcId="{4173E121-3893-4B9F-996C-23B2BD2ED44C}" destId="{03C5D607-EED3-4464-9DDA-1D9F67E267D7}" srcOrd="0" destOrd="0" presId="urn:microsoft.com/office/officeart/2005/8/layout/process2"/>
    <dgm:cxn modelId="{5C355578-0216-4EBA-B1A9-576F064F19E3}" srcId="{A85F1FF4-C93A-4C6F-A931-47A2EB9AFCB4}" destId="{F6D49D88-08DA-4D9A-8ECB-33B94537954A}" srcOrd="1" destOrd="0" parTransId="{2A11E99B-99CC-41C3-902B-C02858E7893A}" sibTransId="{3EE78E8C-8C62-4A01-8379-91F5626993B1}"/>
    <dgm:cxn modelId="{3CD709EF-AB67-4FF5-BB17-06CD1A8E9AB8}" type="presOf" srcId="{F572EB27-DB2A-4231-8171-5CAE10171959}" destId="{7896F14A-D437-4C63-B420-35803DD20A69}" srcOrd="0" destOrd="0" presId="urn:microsoft.com/office/officeart/2005/8/layout/process2"/>
    <dgm:cxn modelId="{5C353F0D-BBB4-4A9E-B3ED-6D74FFE9BFDF}" type="presOf" srcId="{33CF8D73-4588-440C-940A-EE9314840235}" destId="{2B130203-943D-4627-8A25-2314926FC32C}" srcOrd="0" destOrd="0" presId="urn:microsoft.com/office/officeart/2005/8/layout/process2"/>
    <dgm:cxn modelId="{20F32D9D-D654-4255-AC76-537F42346928}" type="presOf" srcId="{F6D49D88-08DA-4D9A-8ECB-33B94537954A}" destId="{E49B7CBE-B731-4C12-A7E8-D1C65A5711A4}" srcOrd="0" destOrd="0" presId="urn:microsoft.com/office/officeart/2005/8/layout/process2"/>
    <dgm:cxn modelId="{1D8465E1-501F-4DFD-B957-67EF51108DA7}" type="presParOf" srcId="{72C9841D-0CC9-4D50-B05A-EE41A1C14415}" destId="{03C5D607-EED3-4464-9DDA-1D9F67E267D7}" srcOrd="0" destOrd="0" presId="urn:microsoft.com/office/officeart/2005/8/layout/process2"/>
    <dgm:cxn modelId="{56426276-3C89-4767-9D2A-050D4130C740}" type="presParOf" srcId="{72C9841D-0CC9-4D50-B05A-EE41A1C14415}" destId="{7896F14A-D437-4C63-B420-35803DD20A69}" srcOrd="1" destOrd="0" presId="urn:microsoft.com/office/officeart/2005/8/layout/process2"/>
    <dgm:cxn modelId="{ADAC2459-10E7-41C1-A0B6-432FD2286F82}" type="presParOf" srcId="{7896F14A-D437-4C63-B420-35803DD20A69}" destId="{7A9D4908-4924-4CFB-9B3C-67BC5F4A525F}" srcOrd="0" destOrd="0" presId="urn:microsoft.com/office/officeart/2005/8/layout/process2"/>
    <dgm:cxn modelId="{47D0FFC9-BACA-45E3-86AA-A0805C03188E}" type="presParOf" srcId="{72C9841D-0CC9-4D50-B05A-EE41A1C14415}" destId="{E49B7CBE-B731-4C12-A7E8-D1C65A5711A4}" srcOrd="2" destOrd="0" presId="urn:microsoft.com/office/officeart/2005/8/layout/process2"/>
    <dgm:cxn modelId="{344E2A32-2569-4773-8150-9B6ED15CFA7B}" type="presParOf" srcId="{72C9841D-0CC9-4D50-B05A-EE41A1C14415}" destId="{B75F322A-9184-4726-AE58-313427B76E38}" srcOrd="3" destOrd="0" presId="urn:microsoft.com/office/officeart/2005/8/layout/process2"/>
    <dgm:cxn modelId="{0C4B4C81-E756-4EA8-A17D-7A50AAA39DC6}" type="presParOf" srcId="{B75F322A-9184-4726-AE58-313427B76E38}" destId="{B0E5DCD1-49BF-456D-99ED-2DD2D2CB79F2}" srcOrd="0" destOrd="0" presId="urn:microsoft.com/office/officeart/2005/8/layout/process2"/>
    <dgm:cxn modelId="{6E2A83D0-CD8C-478D-A25D-5F396B3E0C8B}" type="presParOf" srcId="{72C9841D-0CC9-4D50-B05A-EE41A1C14415}" destId="{A3ECD57D-5A83-4664-9DE7-9B0156AEE4DA}" srcOrd="4" destOrd="0" presId="urn:microsoft.com/office/officeart/2005/8/layout/process2"/>
    <dgm:cxn modelId="{DCC03A6D-7C10-4138-B1A9-F1971EB2611D}" type="presParOf" srcId="{72C9841D-0CC9-4D50-B05A-EE41A1C14415}" destId="{2B130203-943D-4627-8A25-2314926FC32C}" srcOrd="5" destOrd="0" presId="urn:microsoft.com/office/officeart/2005/8/layout/process2"/>
    <dgm:cxn modelId="{94B52B78-69F1-4679-A4C5-E8A5658DBB0E}" type="presParOf" srcId="{2B130203-943D-4627-8A25-2314926FC32C}" destId="{85221C18-A8E9-492F-BD98-DA03AB5E7C52}" srcOrd="0" destOrd="0" presId="urn:microsoft.com/office/officeart/2005/8/layout/process2"/>
    <dgm:cxn modelId="{4540D6BF-6DD5-4877-9E88-B83A78E71D8E}" type="presParOf" srcId="{72C9841D-0CC9-4D50-B05A-EE41A1C14415}" destId="{982CB52F-7286-4180-BDF1-C925CA486D6B}" srcOrd="6" destOrd="0" presId="urn:microsoft.com/office/officeart/2005/8/layout/process2"/>
    <dgm:cxn modelId="{ADB37519-F10D-451F-94A7-19B3574C00E4}" type="presParOf" srcId="{72C9841D-0CC9-4D50-B05A-EE41A1C14415}" destId="{4E1F2039-AD2D-418A-B765-8F627BC8D872}" srcOrd="7" destOrd="0" presId="urn:microsoft.com/office/officeart/2005/8/layout/process2"/>
    <dgm:cxn modelId="{DF2F8080-9890-4A6A-961E-5E992F7AC7C2}" type="presParOf" srcId="{4E1F2039-AD2D-418A-B765-8F627BC8D872}" destId="{C9BC1D0E-E80E-4987-92E7-9C920761CCC0}" srcOrd="0" destOrd="0" presId="urn:microsoft.com/office/officeart/2005/8/layout/process2"/>
    <dgm:cxn modelId="{1B72867F-EF1D-4511-870C-63F53AAE00DC}" type="presParOf" srcId="{72C9841D-0CC9-4D50-B05A-EE41A1C14415}" destId="{58B94AD6-0BC3-45E4-86FA-652012799E8C}" srcOrd="8"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5F1FF4-C93A-4C6F-A931-47A2EB9AFCB4}" type="doc">
      <dgm:prSet loTypeId="urn:microsoft.com/office/officeart/2005/8/layout/process2" loCatId="process" qsTypeId="urn:microsoft.com/office/officeart/2005/8/quickstyle/simple1" qsCatId="simple" csTypeId="urn:microsoft.com/office/officeart/2005/8/colors/accent1_2" csCatId="accent1" phldr="1"/>
      <dgm:spPr/>
    </dgm:pt>
    <dgm:pt modelId="{F6D49D88-08DA-4D9A-8ECB-33B94537954A}">
      <dgm:prSet phldrT="[Text]" custT="1"/>
      <dgm:spPr>
        <a:solidFill>
          <a:schemeClr val="accent1">
            <a:lumMod val="20000"/>
            <a:lumOff val="80000"/>
          </a:schemeClr>
        </a:solidFill>
      </dgm:spPr>
      <dgm:t>
        <a:bodyPr/>
        <a:lstStyle/>
        <a:p>
          <a:r>
            <a:rPr lang="en-US" sz="2800" dirty="0" smtClean="0"/>
            <a:t>Detect the Remote Target</a:t>
          </a:r>
          <a:endParaRPr lang="en-US" sz="2800" dirty="0"/>
        </a:p>
      </dgm:t>
    </dgm:pt>
    <dgm:pt modelId="{2A11E99B-99CC-41C3-902B-C02858E7893A}" type="parTrans" cxnId="{5C355578-0216-4EBA-B1A9-576F064F19E3}">
      <dgm:prSet/>
      <dgm:spPr/>
      <dgm:t>
        <a:bodyPr/>
        <a:lstStyle/>
        <a:p>
          <a:endParaRPr lang="en-US"/>
        </a:p>
      </dgm:t>
    </dgm:pt>
    <dgm:pt modelId="{3EE78E8C-8C62-4A01-8379-91F5626993B1}" type="sibTrans" cxnId="{5C355578-0216-4EBA-B1A9-576F064F19E3}">
      <dgm:prSet/>
      <dgm:spPr/>
      <dgm:t>
        <a:bodyPr/>
        <a:lstStyle/>
        <a:p>
          <a:endParaRPr lang="en-US" dirty="0"/>
        </a:p>
      </dgm:t>
    </dgm:pt>
    <dgm:pt modelId="{CBECBEEF-9AA7-4F53-BE9B-6E2C04314B34}">
      <dgm:prSet phldrT="[Text]" custT="1"/>
      <dgm:spPr>
        <a:solidFill>
          <a:schemeClr val="accent1">
            <a:lumMod val="20000"/>
            <a:lumOff val="80000"/>
          </a:schemeClr>
        </a:solidFill>
      </dgm:spPr>
      <dgm:t>
        <a:bodyPr/>
        <a:lstStyle/>
        <a:p>
          <a:r>
            <a:rPr lang="en-US" sz="2800" dirty="0" smtClean="0"/>
            <a:t>View Devices and Interfaces</a:t>
          </a:r>
          <a:endParaRPr lang="en-US" sz="2800" dirty="0"/>
        </a:p>
      </dgm:t>
    </dgm:pt>
    <dgm:pt modelId="{C12DA752-F044-466F-BD59-3C3E1607EA66}" type="parTrans" cxnId="{883A51A0-D5DD-4B93-B46B-82E6A17B44E9}">
      <dgm:prSet/>
      <dgm:spPr/>
      <dgm:t>
        <a:bodyPr/>
        <a:lstStyle/>
        <a:p>
          <a:endParaRPr lang="en-US"/>
        </a:p>
      </dgm:t>
    </dgm:pt>
    <dgm:pt modelId="{F6083C5E-5564-4683-8105-8F781CF80223}" type="sibTrans" cxnId="{883A51A0-D5DD-4B93-B46B-82E6A17B44E9}">
      <dgm:prSet/>
      <dgm:spPr/>
      <dgm:t>
        <a:bodyPr/>
        <a:lstStyle/>
        <a:p>
          <a:endParaRPr lang="en-US" dirty="0"/>
        </a:p>
      </dgm:t>
    </dgm:pt>
    <dgm:pt modelId="{50BDA245-0BD1-40AB-84FE-75828B3FF017}">
      <dgm:prSet phldrT="[Text]" custT="1"/>
      <dgm:spPr>
        <a:solidFill>
          <a:schemeClr val="accent1">
            <a:lumMod val="20000"/>
            <a:lumOff val="80000"/>
          </a:schemeClr>
        </a:solidFill>
      </dgm:spPr>
      <dgm:t>
        <a:bodyPr/>
        <a:lstStyle/>
        <a:p>
          <a:r>
            <a:rPr lang="en-US" sz="2800" dirty="0" smtClean="0"/>
            <a:t>Add/Remove Software </a:t>
          </a:r>
          <a:endParaRPr lang="en-US" sz="2800" dirty="0"/>
        </a:p>
      </dgm:t>
    </dgm:pt>
    <dgm:pt modelId="{B32B06D1-FAA3-4489-ACB0-C3544373D2C5}" type="parTrans" cxnId="{080DE0C1-53DA-431B-8A3A-E20ABDD77FD5}">
      <dgm:prSet/>
      <dgm:spPr/>
      <dgm:t>
        <a:bodyPr/>
        <a:lstStyle/>
        <a:p>
          <a:endParaRPr lang="en-US"/>
        </a:p>
      </dgm:t>
    </dgm:pt>
    <dgm:pt modelId="{3091FF68-6550-445A-B87C-27CB62C52975}" type="sibTrans" cxnId="{080DE0C1-53DA-431B-8A3A-E20ABDD77FD5}">
      <dgm:prSet/>
      <dgm:spPr/>
      <dgm:t>
        <a:bodyPr/>
        <a:lstStyle/>
        <a:p>
          <a:endParaRPr lang="en-US"/>
        </a:p>
      </dgm:t>
    </dgm:pt>
    <dgm:pt modelId="{58A6C61E-3DA6-4E56-88A4-D31821773CA0}">
      <dgm:prSet phldrT="[Text]" custT="1"/>
      <dgm:spPr>
        <a:solidFill>
          <a:schemeClr val="accent1">
            <a:lumMod val="20000"/>
            <a:lumOff val="80000"/>
          </a:schemeClr>
        </a:solidFill>
      </dgm:spPr>
      <dgm:t>
        <a:bodyPr/>
        <a:lstStyle/>
        <a:p>
          <a:r>
            <a:rPr lang="en-US" sz="2800" dirty="0" smtClean="0"/>
            <a:t>Configure Target Network Settings</a:t>
          </a:r>
          <a:endParaRPr lang="en-US" sz="2800" dirty="0"/>
        </a:p>
      </dgm:t>
    </dgm:pt>
    <dgm:pt modelId="{296FF5C5-BB72-4EF1-8054-E10DAB1B315E}" type="parTrans" cxnId="{755F21A9-4971-4CF2-AAC8-A4DFBA626D0B}">
      <dgm:prSet/>
      <dgm:spPr/>
      <dgm:t>
        <a:bodyPr/>
        <a:lstStyle/>
        <a:p>
          <a:endParaRPr lang="en-US"/>
        </a:p>
      </dgm:t>
    </dgm:pt>
    <dgm:pt modelId="{33CF8D73-4588-440C-940A-EE9314840235}" type="sibTrans" cxnId="{755F21A9-4971-4CF2-AAC8-A4DFBA626D0B}">
      <dgm:prSet/>
      <dgm:spPr/>
      <dgm:t>
        <a:bodyPr/>
        <a:lstStyle/>
        <a:p>
          <a:endParaRPr lang="en-US" dirty="0"/>
        </a:p>
      </dgm:t>
    </dgm:pt>
    <dgm:pt modelId="{4173E121-3893-4B9F-996C-23B2BD2ED44C}">
      <dgm:prSet phldrT="[Text]" custT="1"/>
      <dgm:spPr>
        <a:solidFill>
          <a:schemeClr val="accent1"/>
        </a:solidFill>
      </dgm:spPr>
      <dgm:t>
        <a:bodyPr/>
        <a:lstStyle/>
        <a:p>
          <a:r>
            <a:rPr lang="en-US" sz="2800" dirty="0" smtClean="0"/>
            <a:t>Select Host-Target Network Setup</a:t>
          </a:r>
          <a:endParaRPr lang="en-US" sz="2800" dirty="0"/>
        </a:p>
      </dgm:t>
    </dgm:pt>
    <dgm:pt modelId="{69B8709A-702F-4440-B105-EE4531062305}" type="parTrans" cxnId="{65F75154-E914-4731-96CE-503EAEE2FE92}">
      <dgm:prSet/>
      <dgm:spPr/>
      <dgm:t>
        <a:bodyPr/>
        <a:lstStyle/>
        <a:p>
          <a:endParaRPr lang="en-US"/>
        </a:p>
      </dgm:t>
    </dgm:pt>
    <dgm:pt modelId="{F572EB27-DB2A-4231-8171-5CAE10171959}" type="sibTrans" cxnId="{65F75154-E914-4731-96CE-503EAEE2FE92}">
      <dgm:prSet/>
      <dgm:spPr/>
      <dgm:t>
        <a:bodyPr/>
        <a:lstStyle/>
        <a:p>
          <a:endParaRPr lang="en-US" dirty="0"/>
        </a:p>
      </dgm:t>
    </dgm:pt>
    <dgm:pt modelId="{72C9841D-0CC9-4D50-B05A-EE41A1C14415}" type="pres">
      <dgm:prSet presAssocID="{A85F1FF4-C93A-4C6F-A931-47A2EB9AFCB4}" presName="linearFlow" presStyleCnt="0">
        <dgm:presLayoutVars>
          <dgm:resizeHandles val="exact"/>
        </dgm:presLayoutVars>
      </dgm:prSet>
      <dgm:spPr/>
    </dgm:pt>
    <dgm:pt modelId="{03C5D607-EED3-4464-9DDA-1D9F67E267D7}" type="pres">
      <dgm:prSet presAssocID="{4173E121-3893-4B9F-996C-23B2BD2ED44C}" presName="node" presStyleLbl="node1" presStyleIdx="0" presStyleCnt="5" custScaleX="241641">
        <dgm:presLayoutVars>
          <dgm:bulletEnabled val="1"/>
        </dgm:presLayoutVars>
      </dgm:prSet>
      <dgm:spPr/>
      <dgm:t>
        <a:bodyPr/>
        <a:lstStyle/>
        <a:p>
          <a:endParaRPr lang="en-US"/>
        </a:p>
      </dgm:t>
    </dgm:pt>
    <dgm:pt modelId="{7896F14A-D437-4C63-B420-35803DD20A69}" type="pres">
      <dgm:prSet presAssocID="{F572EB27-DB2A-4231-8171-5CAE10171959}" presName="sibTrans" presStyleLbl="sibTrans2D1" presStyleIdx="0" presStyleCnt="4"/>
      <dgm:spPr/>
      <dgm:t>
        <a:bodyPr/>
        <a:lstStyle/>
        <a:p>
          <a:endParaRPr lang="en-US"/>
        </a:p>
      </dgm:t>
    </dgm:pt>
    <dgm:pt modelId="{7A9D4908-4924-4CFB-9B3C-67BC5F4A525F}" type="pres">
      <dgm:prSet presAssocID="{F572EB27-DB2A-4231-8171-5CAE10171959}" presName="connectorText" presStyleLbl="sibTrans2D1" presStyleIdx="0" presStyleCnt="4"/>
      <dgm:spPr/>
      <dgm:t>
        <a:bodyPr/>
        <a:lstStyle/>
        <a:p>
          <a:endParaRPr lang="en-US"/>
        </a:p>
      </dgm:t>
    </dgm:pt>
    <dgm:pt modelId="{E49B7CBE-B731-4C12-A7E8-D1C65A5711A4}" type="pres">
      <dgm:prSet presAssocID="{F6D49D88-08DA-4D9A-8ECB-33B94537954A}" presName="node" presStyleLbl="node1" presStyleIdx="1" presStyleCnt="5" custScaleX="241641">
        <dgm:presLayoutVars>
          <dgm:bulletEnabled val="1"/>
        </dgm:presLayoutVars>
      </dgm:prSet>
      <dgm:spPr/>
      <dgm:t>
        <a:bodyPr/>
        <a:lstStyle/>
        <a:p>
          <a:endParaRPr lang="en-US"/>
        </a:p>
      </dgm:t>
    </dgm:pt>
    <dgm:pt modelId="{B75F322A-9184-4726-AE58-313427B76E38}" type="pres">
      <dgm:prSet presAssocID="{3EE78E8C-8C62-4A01-8379-91F5626993B1}" presName="sibTrans" presStyleLbl="sibTrans2D1" presStyleIdx="1" presStyleCnt="4"/>
      <dgm:spPr/>
      <dgm:t>
        <a:bodyPr/>
        <a:lstStyle/>
        <a:p>
          <a:endParaRPr lang="en-US"/>
        </a:p>
      </dgm:t>
    </dgm:pt>
    <dgm:pt modelId="{B0E5DCD1-49BF-456D-99ED-2DD2D2CB79F2}" type="pres">
      <dgm:prSet presAssocID="{3EE78E8C-8C62-4A01-8379-91F5626993B1}" presName="connectorText" presStyleLbl="sibTrans2D1" presStyleIdx="1" presStyleCnt="4"/>
      <dgm:spPr/>
      <dgm:t>
        <a:bodyPr/>
        <a:lstStyle/>
        <a:p>
          <a:endParaRPr lang="en-US"/>
        </a:p>
      </dgm:t>
    </dgm:pt>
    <dgm:pt modelId="{A3ECD57D-5A83-4664-9DE7-9B0156AEE4DA}" type="pres">
      <dgm:prSet presAssocID="{58A6C61E-3DA6-4E56-88A4-D31821773CA0}" presName="node" presStyleLbl="node1" presStyleIdx="2" presStyleCnt="5" custScaleX="241641">
        <dgm:presLayoutVars>
          <dgm:bulletEnabled val="1"/>
        </dgm:presLayoutVars>
      </dgm:prSet>
      <dgm:spPr/>
      <dgm:t>
        <a:bodyPr/>
        <a:lstStyle/>
        <a:p>
          <a:endParaRPr lang="en-US"/>
        </a:p>
      </dgm:t>
    </dgm:pt>
    <dgm:pt modelId="{2B130203-943D-4627-8A25-2314926FC32C}" type="pres">
      <dgm:prSet presAssocID="{33CF8D73-4588-440C-940A-EE9314840235}" presName="sibTrans" presStyleLbl="sibTrans2D1" presStyleIdx="2" presStyleCnt="4"/>
      <dgm:spPr/>
      <dgm:t>
        <a:bodyPr/>
        <a:lstStyle/>
        <a:p>
          <a:endParaRPr lang="en-US"/>
        </a:p>
      </dgm:t>
    </dgm:pt>
    <dgm:pt modelId="{85221C18-A8E9-492F-BD98-DA03AB5E7C52}" type="pres">
      <dgm:prSet presAssocID="{33CF8D73-4588-440C-940A-EE9314840235}" presName="connectorText" presStyleLbl="sibTrans2D1" presStyleIdx="2" presStyleCnt="4"/>
      <dgm:spPr/>
      <dgm:t>
        <a:bodyPr/>
        <a:lstStyle/>
        <a:p>
          <a:endParaRPr lang="en-US"/>
        </a:p>
      </dgm:t>
    </dgm:pt>
    <dgm:pt modelId="{982CB52F-7286-4180-BDF1-C925CA486D6B}" type="pres">
      <dgm:prSet presAssocID="{CBECBEEF-9AA7-4F53-BE9B-6E2C04314B34}" presName="node" presStyleLbl="node1" presStyleIdx="3" presStyleCnt="5" custScaleX="241641">
        <dgm:presLayoutVars>
          <dgm:bulletEnabled val="1"/>
        </dgm:presLayoutVars>
      </dgm:prSet>
      <dgm:spPr/>
      <dgm:t>
        <a:bodyPr/>
        <a:lstStyle/>
        <a:p>
          <a:endParaRPr lang="en-US"/>
        </a:p>
      </dgm:t>
    </dgm:pt>
    <dgm:pt modelId="{4E1F2039-AD2D-418A-B765-8F627BC8D872}" type="pres">
      <dgm:prSet presAssocID="{F6083C5E-5564-4683-8105-8F781CF80223}" presName="sibTrans" presStyleLbl="sibTrans2D1" presStyleIdx="3" presStyleCnt="4"/>
      <dgm:spPr/>
      <dgm:t>
        <a:bodyPr/>
        <a:lstStyle/>
        <a:p>
          <a:endParaRPr lang="en-US"/>
        </a:p>
      </dgm:t>
    </dgm:pt>
    <dgm:pt modelId="{C9BC1D0E-E80E-4987-92E7-9C920761CCC0}" type="pres">
      <dgm:prSet presAssocID="{F6083C5E-5564-4683-8105-8F781CF80223}" presName="connectorText" presStyleLbl="sibTrans2D1" presStyleIdx="3" presStyleCnt="4"/>
      <dgm:spPr/>
      <dgm:t>
        <a:bodyPr/>
        <a:lstStyle/>
        <a:p>
          <a:endParaRPr lang="en-US"/>
        </a:p>
      </dgm:t>
    </dgm:pt>
    <dgm:pt modelId="{58B94AD6-0BC3-45E4-86FA-652012799E8C}" type="pres">
      <dgm:prSet presAssocID="{50BDA245-0BD1-40AB-84FE-75828B3FF017}" presName="node" presStyleLbl="node1" presStyleIdx="4" presStyleCnt="5" custScaleX="241641">
        <dgm:presLayoutVars>
          <dgm:bulletEnabled val="1"/>
        </dgm:presLayoutVars>
      </dgm:prSet>
      <dgm:spPr/>
      <dgm:t>
        <a:bodyPr/>
        <a:lstStyle/>
        <a:p>
          <a:endParaRPr lang="en-US"/>
        </a:p>
      </dgm:t>
    </dgm:pt>
  </dgm:ptLst>
  <dgm:cxnLst>
    <dgm:cxn modelId="{3CE3273F-DA4C-4ECB-BA37-5EA79FC54AC7}" type="presOf" srcId="{F572EB27-DB2A-4231-8171-5CAE10171959}" destId="{7A9D4908-4924-4CFB-9B3C-67BC5F4A525F}" srcOrd="1" destOrd="0" presId="urn:microsoft.com/office/officeart/2005/8/layout/process2"/>
    <dgm:cxn modelId="{91150A9F-20B7-4BEA-909B-1615E0203738}" type="presOf" srcId="{50BDA245-0BD1-40AB-84FE-75828B3FF017}" destId="{58B94AD6-0BC3-45E4-86FA-652012799E8C}" srcOrd="0" destOrd="0" presId="urn:microsoft.com/office/officeart/2005/8/layout/process2"/>
    <dgm:cxn modelId="{9EF188B8-E063-4207-9BAC-2EE7235ABB3D}" type="presOf" srcId="{A85F1FF4-C93A-4C6F-A931-47A2EB9AFCB4}" destId="{72C9841D-0CC9-4D50-B05A-EE41A1C14415}" srcOrd="0" destOrd="0" presId="urn:microsoft.com/office/officeart/2005/8/layout/process2"/>
    <dgm:cxn modelId="{DCB62161-FED6-40DF-A63E-1B8EFDABA4EA}" type="presOf" srcId="{58A6C61E-3DA6-4E56-88A4-D31821773CA0}" destId="{A3ECD57D-5A83-4664-9DE7-9B0156AEE4DA}" srcOrd="0" destOrd="0" presId="urn:microsoft.com/office/officeart/2005/8/layout/process2"/>
    <dgm:cxn modelId="{080DE0C1-53DA-431B-8A3A-E20ABDD77FD5}" srcId="{A85F1FF4-C93A-4C6F-A931-47A2EB9AFCB4}" destId="{50BDA245-0BD1-40AB-84FE-75828B3FF017}" srcOrd="4" destOrd="0" parTransId="{B32B06D1-FAA3-4489-ACB0-C3544373D2C5}" sibTransId="{3091FF68-6550-445A-B87C-27CB62C52975}"/>
    <dgm:cxn modelId="{883A51A0-D5DD-4B93-B46B-82E6A17B44E9}" srcId="{A85F1FF4-C93A-4C6F-A931-47A2EB9AFCB4}" destId="{CBECBEEF-9AA7-4F53-BE9B-6E2C04314B34}" srcOrd="3" destOrd="0" parTransId="{C12DA752-F044-466F-BD59-3C3E1607EA66}" sibTransId="{F6083C5E-5564-4683-8105-8F781CF80223}"/>
    <dgm:cxn modelId="{CCC34B1E-53DD-416F-AC2C-5E0AC8885DAB}" type="presOf" srcId="{3EE78E8C-8C62-4A01-8379-91F5626993B1}" destId="{B0E5DCD1-49BF-456D-99ED-2DD2D2CB79F2}" srcOrd="1" destOrd="0" presId="urn:microsoft.com/office/officeart/2005/8/layout/process2"/>
    <dgm:cxn modelId="{ABFAAC22-16A4-4667-92EC-589AA58C380A}" type="presOf" srcId="{33CF8D73-4588-440C-940A-EE9314840235}" destId="{2B130203-943D-4627-8A25-2314926FC32C}" srcOrd="0" destOrd="0" presId="urn:microsoft.com/office/officeart/2005/8/layout/process2"/>
    <dgm:cxn modelId="{91AD3574-715D-4374-AB51-11A36CEF1969}" type="presOf" srcId="{F6083C5E-5564-4683-8105-8F781CF80223}" destId="{4E1F2039-AD2D-418A-B765-8F627BC8D872}" srcOrd="0" destOrd="0" presId="urn:microsoft.com/office/officeart/2005/8/layout/process2"/>
    <dgm:cxn modelId="{BD20FEBC-87AA-4644-8585-6DEF1E9B9BF8}" type="presOf" srcId="{F6D49D88-08DA-4D9A-8ECB-33B94537954A}" destId="{E49B7CBE-B731-4C12-A7E8-D1C65A5711A4}" srcOrd="0" destOrd="0" presId="urn:microsoft.com/office/officeart/2005/8/layout/process2"/>
    <dgm:cxn modelId="{8DA1466E-303D-4A38-9C52-78CCA9AE1EA8}" type="presOf" srcId="{3EE78E8C-8C62-4A01-8379-91F5626993B1}" destId="{B75F322A-9184-4726-AE58-313427B76E38}" srcOrd="0" destOrd="0" presId="urn:microsoft.com/office/officeart/2005/8/layout/process2"/>
    <dgm:cxn modelId="{4952AD9C-B6A0-4B1B-89C1-6769556E7F90}" type="presOf" srcId="{F6083C5E-5564-4683-8105-8F781CF80223}" destId="{C9BC1D0E-E80E-4987-92E7-9C920761CCC0}" srcOrd="1" destOrd="0" presId="urn:microsoft.com/office/officeart/2005/8/layout/process2"/>
    <dgm:cxn modelId="{C41B69E4-3A76-4F1C-B8A6-C5DF08A70877}" type="presOf" srcId="{CBECBEEF-9AA7-4F53-BE9B-6E2C04314B34}" destId="{982CB52F-7286-4180-BDF1-C925CA486D6B}" srcOrd="0" destOrd="0" presId="urn:microsoft.com/office/officeart/2005/8/layout/process2"/>
    <dgm:cxn modelId="{755F21A9-4971-4CF2-AAC8-A4DFBA626D0B}" srcId="{A85F1FF4-C93A-4C6F-A931-47A2EB9AFCB4}" destId="{58A6C61E-3DA6-4E56-88A4-D31821773CA0}" srcOrd="2" destOrd="0" parTransId="{296FF5C5-BB72-4EF1-8054-E10DAB1B315E}" sibTransId="{33CF8D73-4588-440C-940A-EE9314840235}"/>
    <dgm:cxn modelId="{AD1FD81F-F72B-487C-9AFD-68A1F8B47CA9}" type="presOf" srcId="{F572EB27-DB2A-4231-8171-5CAE10171959}" destId="{7896F14A-D437-4C63-B420-35803DD20A69}" srcOrd="0" destOrd="0" presId="urn:microsoft.com/office/officeart/2005/8/layout/process2"/>
    <dgm:cxn modelId="{65F75154-E914-4731-96CE-503EAEE2FE92}" srcId="{A85F1FF4-C93A-4C6F-A931-47A2EB9AFCB4}" destId="{4173E121-3893-4B9F-996C-23B2BD2ED44C}" srcOrd="0" destOrd="0" parTransId="{69B8709A-702F-4440-B105-EE4531062305}" sibTransId="{F572EB27-DB2A-4231-8171-5CAE10171959}"/>
    <dgm:cxn modelId="{5C355578-0216-4EBA-B1A9-576F064F19E3}" srcId="{A85F1FF4-C93A-4C6F-A931-47A2EB9AFCB4}" destId="{F6D49D88-08DA-4D9A-8ECB-33B94537954A}" srcOrd="1" destOrd="0" parTransId="{2A11E99B-99CC-41C3-902B-C02858E7893A}" sibTransId="{3EE78E8C-8C62-4A01-8379-91F5626993B1}"/>
    <dgm:cxn modelId="{C56EC9EA-1D17-4733-9980-483C3051AF24}" type="presOf" srcId="{33CF8D73-4588-440C-940A-EE9314840235}" destId="{85221C18-A8E9-492F-BD98-DA03AB5E7C52}" srcOrd="1" destOrd="0" presId="urn:microsoft.com/office/officeart/2005/8/layout/process2"/>
    <dgm:cxn modelId="{BB3B23E2-1A51-4E5A-8AC6-70F91C05E274}" type="presOf" srcId="{4173E121-3893-4B9F-996C-23B2BD2ED44C}" destId="{03C5D607-EED3-4464-9DDA-1D9F67E267D7}" srcOrd="0" destOrd="0" presId="urn:microsoft.com/office/officeart/2005/8/layout/process2"/>
    <dgm:cxn modelId="{D01F6873-EA84-4055-9C75-91A8B48BB220}" type="presParOf" srcId="{72C9841D-0CC9-4D50-B05A-EE41A1C14415}" destId="{03C5D607-EED3-4464-9DDA-1D9F67E267D7}" srcOrd="0" destOrd="0" presId="urn:microsoft.com/office/officeart/2005/8/layout/process2"/>
    <dgm:cxn modelId="{8F5A7D96-340D-45F7-95C4-08764220E194}" type="presParOf" srcId="{72C9841D-0CC9-4D50-B05A-EE41A1C14415}" destId="{7896F14A-D437-4C63-B420-35803DD20A69}" srcOrd="1" destOrd="0" presId="urn:microsoft.com/office/officeart/2005/8/layout/process2"/>
    <dgm:cxn modelId="{DC099ADB-90CC-4164-BFEC-9B6F0C5E70EC}" type="presParOf" srcId="{7896F14A-D437-4C63-B420-35803DD20A69}" destId="{7A9D4908-4924-4CFB-9B3C-67BC5F4A525F}" srcOrd="0" destOrd="0" presId="urn:microsoft.com/office/officeart/2005/8/layout/process2"/>
    <dgm:cxn modelId="{A396800F-0AD5-43D5-BFB0-51398AF70B77}" type="presParOf" srcId="{72C9841D-0CC9-4D50-B05A-EE41A1C14415}" destId="{E49B7CBE-B731-4C12-A7E8-D1C65A5711A4}" srcOrd="2" destOrd="0" presId="urn:microsoft.com/office/officeart/2005/8/layout/process2"/>
    <dgm:cxn modelId="{5DAB1E15-2A2A-4397-AE74-3315398024ED}" type="presParOf" srcId="{72C9841D-0CC9-4D50-B05A-EE41A1C14415}" destId="{B75F322A-9184-4726-AE58-313427B76E38}" srcOrd="3" destOrd="0" presId="urn:microsoft.com/office/officeart/2005/8/layout/process2"/>
    <dgm:cxn modelId="{EE0A324A-F6E5-4ED7-84DC-EE4DBA8197CF}" type="presParOf" srcId="{B75F322A-9184-4726-AE58-313427B76E38}" destId="{B0E5DCD1-49BF-456D-99ED-2DD2D2CB79F2}" srcOrd="0" destOrd="0" presId="urn:microsoft.com/office/officeart/2005/8/layout/process2"/>
    <dgm:cxn modelId="{DCF722AA-4168-4138-90DF-61FCC2993579}" type="presParOf" srcId="{72C9841D-0CC9-4D50-B05A-EE41A1C14415}" destId="{A3ECD57D-5A83-4664-9DE7-9B0156AEE4DA}" srcOrd="4" destOrd="0" presId="urn:microsoft.com/office/officeart/2005/8/layout/process2"/>
    <dgm:cxn modelId="{3DE48F64-9896-40E7-8527-58C3B28DAAA0}" type="presParOf" srcId="{72C9841D-0CC9-4D50-B05A-EE41A1C14415}" destId="{2B130203-943D-4627-8A25-2314926FC32C}" srcOrd="5" destOrd="0" presId="urn:microsoft.com/office/officeart/2005/8/layout/process2"/>
    <dgm:cxn modelId="{8290BD96-C032-4F88-8A66-D55FEE902E28}" type="presParOf" srcId="{2B130203-943D-4627-8A25-2314926FC32C}" destId="{85221C18-A8E9-492F-BD98-DA03AB5E7C52}" srcOrd="0" destOrd="0" presId="urn:microsoft.com/office/officeart/2005/8/layout/process2"/>
    <dgm:cxn modelId="{29A4AF7E-B381-437B-82A9-CABFEDAFEBEB}" type="presParOf" srcId="{72C9841D-0CC9-4D50-B05A-EE41A1C14415}" destId="{982CB52F-7286-4180-BDF1-C925CA486D6B}" srcOrd="6" destOrd="0" presId="urn:microsoft.com/office/officeart/2005/8/layout/process2"/>
    <dgm:cxn modelId="{399629FB-D1B1-4F5D-AC1D-96D395EC2560}" type="presParOf" srcId="{72C9841D-0CC9-4D50-B05A-EE41A1C14415}" destId="{4E1F2039-AD2D-418A-B765-8F627BC8D872}" srcOrd="7" destOrd="0" presId="urn:microsoft.com/office/officeart/2005/8/layout/process2"/>
    <dgm:cxn modelId="{21806E29-6457-4A28-B03B-572A72A2A2DB}" type="presParOf" srcId="{4E1F2039-AD2D-418A-B765-8F627BC8D872}" destId="{C9BC1D0E-E80E-4987-92E7-9C920761CCC0}" srcOrd="0" destOrd="0" presId="urn:microsoft.com/office/officeart/2005/8/layout/process2"/>
    <dgm:cxn modelId="{FF9431EC-49CA-4ED2-9834-4018DC2F4064}" type="presParOf" srcId="{72C9841D-0CC9-4D50-B05A-EE41A1C14415}" destId="{58B94AD6-0BC3-45E4-86FA-652012799E8C}" srcOrd="8"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D3128B-EFAC-41BA-9657-6DEB8887E0AC}">
      <dsp:nvSpPr>
        <dsp:cNvPr id="0" name=""/>
        <dsp:cNvSpPr/>
      </dsp:nvSpPr>
      <dsp:spPr>
        <a:xfrm>
          <a:off x="7233" y="1802536"/>
          <a:ext cx="2161877" cy="1297126"/>
        </a:xfrm>
        <a:prstGeom prst="roundRect">
          <a:avLst>
            <a:gd name="adj" fmla="val 1000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Root Directory</a:t>
          </a:r>
          <a:endParaRPr lang="en-US" sz="2600" kern="1200" dirty="0"/>
        </a:p>
      </dsp:txBody>
      <dsp:txXfrm>
        <a:off x="7233" y="1802536"/>
        <a:ext cx="2161877" cy="1297126"/>
      </dsp:txXfrm>
    </dsp:sp>
    <dsp:sp modelId="{75CBBC86-FD8C-47DC-8E50-ADCA44897601}">
      <dsp:nvSpPr>
        <dsp:cNvPr id="0" name=""/>
        <dsp:cNvSpPr/>
      </dsp:nvSpPr>
      <dsp:spPr>
        <a:xfrm>
          <a:off x="2385298" y="2183027"/>
          <a:ext cx="458317" cy="536145"/>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a:off x="2385298" y="2183027"/>
        <a:ext cx="458317" cy="536145"/>
      </dsp:txXfrm>
    </dsp:sp>
    <dsp:sp modelId="{824253BA-F4ED-4CF6-84B2-607AD4E24657}">
      <dsp:nvSpPr>
        <dsp:cNvPr id="0" name=""/>
        <dsp:cNvSpPr/>
      </dsp:nvSpPr>
      <dsp:spPr>
        <a:xfrm>
          <a:off x="3033861" y="1802536"/>
          <a:ext cx="2161877" cy="1297126"/>
        </a:xfrm>
        <a:prstGeom prst="roundRect">
          <a:avLst>
            <a:gd name="adj" fmla="val 10000"/>
          </a:avLst>
        </a:prstGeom>
        <a:solidFill>
          <a:schemeClr val="accent1">
            <a:shade val="50000"/>
            <a:hueOff val="184832"/>
            <a:satOff val="-2324"/>
            <a:lumOff val="271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Exercises</a:t>
          </a:r>
          <a:br>
            <a:rPr lang="en-US" sz="2600" kern="1200" dirty="0" smtClean="0"/>
          </a:br>
          <a:r>
            <a:rPr lang="en-US" sz="2600" kern="1200" dirty="0" smtClean="0"/>
            <a:t>&lt;or&gt;</a:t>
          </a:r>
          <a:br>
            <a:rPr lang="en-US" sz="2600" kern="1200" dirty="0" smtClean="0"/>
          </a:br>
          <a:r>
            <a:rPr lang="en-US" sz="2600" kern="1200" dirty="0" smtClean="0"/>
            <a:t>Solutions</a:t>
          </a:r>
          <a:endParaRPr lang="en-US" sz="2600" kern="1200" dirty="0"/>
        </a:p>
      </dsp:txBody>
      <dsp:txXfrm>
        <a:off x="3033861" y="1802536"/>
        <a:ext cx="2161877" cy="1297126"/>
      </dsp:txXfrm>
    </dsp:sp>
    <dsp:sp modelId="{7539A1A8-1103-4E99-BFD0-9C3A09F9350D}">
      <dsp:nvSpPr>
        <dsp:cNvPr id="0" name=""/>
        <dsp:cNvSpPr/>
      </dsp:nvSpPr>
      <dsp:spPr>
        <a:xfrm>
          <a:off x="5411926" y="2183027"/>
          <a:ext cx="458317" cy="536145"/>
        </a:xfrm>
        <a:prstGeom prst="rightArrow">
          <a:avLst>
            <a:gd name="adj1" fmla="val 60000"/>
            <a:gd name="adj2" fmla="val 50000"/>
          </a:avLst>
        </a:prstGeom>
        <a:solidFill>
          <a:schemeClr val="accent1">
            <a:shade val="90000"/>
            <a:hueOff val="288717"/>
            <a:satOff val="-5618"/>
            <a:lumOff val="303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a:off x="5411926" y="2183027"/>
        <a:ext cx="458317" cy="536145"/>
      </dsp:txXfrm>
    </dsp:sp>
    <dsp:sp modelId="{495D27FE-5582-46E7-A17E-F5F775E322A1}">
      <dsp:nvSpPr>
        <dsp:cNvPr id="0" name=""/>
        <dsp:cNvSpPr/>
      </dsp:nvSpPr>
      <dsp:spPr>
        <a:xfrm>
          <a:off x="6060489" y="1802536"/>
          <a:ext cx="2161877" cy="1297126"/>
        </a:xfrm>
        <a:prstGeom prst="roundRect">
          <a:avLst>
            <a:gd name="adj" fmla="val 10000"/>
          </a:avLst>
        </a:prstGeom>
        <a:solidFill>
          <a:schemeClr val="accent1">
            <a:shade val="50000"/>
            <a:hueOff val="184832"/>
            <a:satOff val="-2324"/>
            <a:lumOff val="271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LabVIEW FPGA</a:t>
          </a:r>
          <a:endParaRPr lang="en-US" sz="2600" kern="1200" dirty="0"/>
        </a:p>
      </dsp:txBody>
      <dsp:txXfrm>
        <a:off x="6060489" y="1802536"/>
        <a:ext cx="2161877" cy="1297126"/>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C5D607-EED3-4464-9DDA-1D9F67E267D7}">
      <dsp:nvSpPr>
        <dsp:cNvPr id="0" name=""/>
        <dsp:cNvSpPr/>
      </dsp:nvSpPr>
      <dsp:spPr>
        <a:xfrm>
          <a:off x="1156608" y="3022"/>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Select Host-Target Network Setup</a:t>
          </a:r>
          <a:endParaRPr lang="en-US" sz="2800" kern="1200" dirty="0"/>
        </a:p>
      </dsp:txBody>
      <dsp:txXfrm>
        <a:off x="1156608" y="3022"/>
        <a:ext cx="6830783" cy="706707"/>
      </dsp:txXfrm>
    </dsp:sp>
    <dsp:sp modelId="{7896F14A-D437-4C63-B420-35803DD20A69}">
      <dsp:nvSpPr>
        <dsp:cNvPr id="0" name=""/>
        <dsp:cNvSpPr/>
      </dsp:nvSpPr>
      <dsp:spPr>
        <a:xfrm rot="5400000">
          <a:off x="4439492" y="727398"/>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727398"/>
        <a:ext cx="265015" cy="318018"/>
      </dsp:txXfrm>
    </dsp:sp>
    <dsp:sp modelId="{E49B7CBE-B731-4C12-A7E8-D1C65A5711A4}">
      <dsp:nvSpPr>
        <dsp:cNvPr id="0" name=""/>
        <dsp:cNvSpPr/>
      </dsp:nvSpPr>
      <dsp:spPr>
        <a:xfrm>
          <a:off x="1156608" y="1063084"/>
          <a:ext cx="6830783" cy="70670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Detect the Remote Target</a:t>
          </a:r>
          <a:endParaRPr lang="en-US" sz="2800" kern="1200" dirty="0"/>
        </a:p>
      </dsp:txBody>
      <dsp:txXfrm>
        <a:off x="1156608" y="1063084"/>
        <a:ext cx="6830783" cy="706707"/>
      </dsp:txXfrm>
    </dsp:sp>
    <dsp:sp modelId="{B75F322A-9184-4726-AE58-313427B76E38}">
      <dsp:nvSpPr>
        <dsp:cNvPr id="0" name=""/>
        <dsp:cNvSpPr/>
      </dsp:nvSpPr>
      <dsp:spPr>
        <a:xfrm rot="5400000">
          <a:off x="4439492" y="1787459"/>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1787459"/>
        <a:ext cx="265015" cy="318018"/>
      </dsp:txXfrm>
    </dsp:sp>
    <dsp:sp modelId="{A3ECD57D-5A83-4664-9DE7-9B0156AEE4DA}">
      <dsp:nvSpPr>
        <dsp:cNvPr id="0" name=""/>
        <dsp:cNvSpPr/>
      </dsp:nvSpPr>
      <dsp:spPr>
        <a:xfrm>
          <a:off x="1156608" y="2123146"/>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Configure Target Network Settings</a:t>
          </a:r>
          <a:endParaRPr lang="en-US" sz="2800" kern="1200" dirty="0"/>
        </a:p>
      </dsp:txBody>
      <dsp:txXfrm>
        <a:off x="1156608" y="2123146"/>
        <a:ext cx="6830783" cy="706707"/>
      </dsp:txXfrm>
    </dsp:sp>
    <dsp:sp modelId="{2B130203-943D-4627-8A25-2314926FC32C}">
      <dsp:nvSpPr>
        <dsp:cNvPr id="0" name=""/>
        <dsp:cNvSpPr/>
      </dsp:nvSpPr>
      <dsp:spPr>
        <a:xfrm rot="5400000">
          <a:off x="4439492" y="2847521"/>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2847521"/>
        <a:ext cx="265015" cy="318018"/>
      </dsp:txXfrm>
    </dsp:sp>
    <dsp:sp modelId="{982CB52F-7286-4180-BDF1-C925CA486D6B}">
      <dsp:nvSpPr>
        <dsp:cNvPr id="0" name=""/>
        <dsp:cNvSpPr/>
      </dsp:nvSpPr>
      <dsp:spPr>
        <a:xfrm>
          <a:off x="1156608" y="3183207"/>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View Devices and Interfaces</a:t>
          </a:r>
          <a:endParaRPr lang="en-US" sz="2800" kern="1200" dirty="0"/>
        </a:p>
      </dsp:txBody>
      <dsp:txXfrm>
        <a:off x="1156608" y="3183207"/>
        <a:ext cx="6830783" cy="706707"/>
      </dsp:txXfrm>
    </dsp:sp>
    <dsp:sp modelId="{4E1F2039-AD2D-418A-B765-8F627BC8D872}">
      <dsp:nvSpPr>
        <dsp:cNvPr id="0" name=""/>
        <dsp:cNvSpPr/>
      </dsp:nvSpPr>
      <dsp:spPr>
        <a:xfrm rot="5400000">
          <a:off x="4439492" y="3907583"/>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3907583"/>
        <a:ext cx="265015" cy="318018"/>
      </dsp:txXfrm>
    </dsp:sp>
    <dsp:sp modelId="{58B94AD6-0BC3-45E4-86FA-652012799E8C}">
      <dsp:nvSpPr>
        <dsp:cNvPr id="0" name=""/>
        <dsp:cNvSpPr/>
      </dsp:nvSpPr>
      <dsp:spPr>
        <a:xfrm>
          <a:off x="1156608" y="4243269"/>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Add/Remove Software </a:t>
          </a:r>
          <a:endParaRPr lang="en-US" sz="2800" kern="1200" dirty="0"/>
        </a:p>
      </dsp:txBody>
      <dsp:txXfrm>
        <a:off x="1156608" y="4243269"/>
        <a:ext cx="6830783" cy="706707"/>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C5D607-EED3-4464-9DDA-1D9F67E267D7}">
      <dsp:nvSpPr>
        <dsp:cNvPr id="0" name=""/>
        <dsp:cNvSpPr/>
      </dsp:nvSpPr>
      <dsp:spPr>
        <a:xfrm>
          <a:off x="1156608" y="3022"/>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Select Host-Target Network Setup</a:t>
          </a:r>
          <a:endParaRPr lang="en-US" sz="2800" kern="1200" dirty="0"/>
        </a:p>
      </dsp:txBody>
      <dsp:txXfrm>
        <a:off x="1156608" y="3022"/>
        <a:ext cx="6830783" cy="706707"/>
      </dsp:txXfrm>
    </dsp:sp>
    <dsp:sp modelId="{7896F14A-D437-4C63-B420-35803DD20A69}">
      <dsp:nvSpPr>
        <dsp:cNvPr id="0" name=""/>
        <dsp:cNvSpPr/>
      </dsp:nvSpPr>
      <dsp:spPr>
        <a:xfrm rot="5400000">
          <a:off x="4439492" y="727398"/>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727398"/>
        <a:ext cx="265015" cy="318018"/>
      </dsp:txXfrm>
    </dsp:sp>
    <dsp:sp modelId="{E49B7CBE-B731-4C12-A7E8-D1C65A5711A4}">
      <dsp:nvSpPr>
        <dsp:cNvPr id="0" name=""/>
        <dsp:cNvSpPr/>
      </dsp:nvSpPr>
      <dsp:spPr>
        <a:xfrm>
          <a:off x="1156608" y="1063084"/>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Detect the Remote Target</a:t>
          </a:r>
          <a:endParaRPr lang="en-US" sz="2800" kern="1200" dirty="0"/>
        </a:p>
      </dsp:txBody>
      <dsp:txXfrm>
        <a:off x="1156608" y="1063084"/>
        <a:ext cx="6830783" cy="706707"/>
      </dsp:txXfrm>
    </dsp:sp>
    <dsp:sp modelId="{B75F322A-9184-4726-AE58-313427B76E38}">
      <dsp:nvSpPr>
        <dsp:cNvPr id="0" name=""/>
        <dsp:cNvSpPr/>
      </dsp:nvSpPr>
      <dsp:spPr>
        <a:xfrm rot="5400000">
          <a:off x="4439492" y="1787459"/>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1787459"/>
        <a:ext cx="265015" cy="318018"/>
      </dsp:txXfrm>
    </dsp:sp>
    <dsp:sp modelId="{A3ECD57D-5A83-4664-9DE7-9B0156AEE4DA}">
      <dsp:nvSpPr>
        <dsp:cNvPr id="0" name=""/>
        <dsp:cNvSpPr/>
      </dsp:nvSpPr>
      <dsp:spPr>
        <a:xfrm>
          <a:off x="1156608" y="2123146"/>
          <a:ext cx="6830783" cy="70670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Configure Target Network Settings</a:t>
          </a:r>
          <a:endParaRPr lang="en-US" sz="2800" kern="1200" dirty="0"/>
        </a:p>
      </dsp:txBody>
      <dsp:txXfrm>
        <a:off x="1156608" y="2123146"/>
        <a:ext cx="6830783" cy="706707"/>
      </dsp:txXfrm>
    </dsp:sp>
    <dsp:sp modelId="{2B130203-943D-4627-8A25-2314926FC32C}">
      <dsp:nvSpPr>
        <dsp:cNvPr id="0" name=""/>
        <dsp:cNvSpPr/>
      </dsp:nvSpPr>
      <dsp:spPr>
        <a:xfrm rot="5400000">
          <a:off x="4439492" y="2847521"/>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2847521"/>
        <a:ext cx="265015" cy="318018"/>
      </dsp:txXfrm>
    </dsp:sp>
    <dsp:sp modelId="{982CB52F-7286-4180-BDF1-C925CA486D6B}">
      <dsp:nvSpPr>
        <dsp:cNvPr id="0" name=""/>
        <dsp:cNvSpPr/>
      </dsp:nvSpPr>
      <dsp:spPr>
        <a:xfrm>
          <a:off x="1156608" y="3183207"/>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View Devices and Interfaces</a:t>
          </a:r>
          <a:endParaRPr lang="en-US" sz="2800" kern="1200" dirty="0"/>
        </a:p>
      </dsp:txBody>
      <dsp:txXfrm>
        <a:off x="1156608" y="3183207"/>
        <a:ext cx="6830783" cy="706707"/>
      </dsp:txXfrm>
    </dsp:sp>
    <dsp:sp modelId="{4E1F2039-AD2D-418A-B765-8F627BC8D872}">
      <dsp:nvSpPr>
        <dsp:cNvPr id="0" name=""/>
        <dsp:cNvSpPr/>
      </dsp:nvSpPr>
      <dsp:spPr>
        <a:xfrm rot="5400000">
          <a:off x="4439492" y="3907583"/>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3907583"/>
        <a:ext cx="265015" cy="318018"/>
      </dsp:txXfrm>
    </dsp:sp>
    <dsp:sp modelId="{58B94AD6-0BC3-45E4-86FA-652012799E8C}">
      <dsp:nvSpPr>
        <dsp:cNvPr id="0" name=""/>
        <dsp:cNvSpPr/>
      </dsp:nvSpPr>
      <dsp:spPr>
        <a:xfrm>
          <a:off x="1156608" y="4243269"/>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Add/Remove Software </a:t>
          </a:r>
          <a:endParaRPr lang="en-US" sz="2800" kern="1200" dirty="0"/>
        </a:p>
      </dsp:txBody>
      <dsp:txXfrm>
        <a:off x="1156608" y="4243269"/>
        <a:ext cx="6830783" cy="706707"/>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C5D607-EED3-4464-9DDA-1D9F67E267D7}">
      <dsp:nvSpPr>
        <dsp:cNvPr id="0" name=""/>
        <dsp:cNvSpPr/>
      </dsp:nvSpPr>
      <dsp:spPr>
        <a:xfrm>
          <a:off x="1156608" y="3022"/>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Select Host-Target Network Setup</a:t>
          </a:r>
          <a:endParaRPr lang="en-US" sz="2800" kern="1200" dirty="0"/>
        </a:p>
      </dsp:txBody>
      <dsp:txXfrm>
        <a:off x="1156608" y="3022"/>
        <a:ext cx="6830783" cy="706707"/>
      </dsp:txXfrm>
    </dsp:sp>
    <dsp:sp modelId="{7896F14A-D437-4C63-B420-35803DD20A69}">
      <dsp:nvSpPr>
        <dsp:cNvPr id="0" name=""/>
        <dsp:cNvSpPr/>
      </dsp:nvSpPr>
      <dsp:spPr>
        <a:xfrm rot="5400000">
          <a:off x="4439492" y="727398"/>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727398"/>
        <a:ext cx="265015" cy="318018"/>
      </dsp:txXfrm>
    </dsp:sp>
    <dsp:sp modelId="{E49B7CBE-B731-4C12-A7E8-D1C65A5711A4}">
      <dsp:nvSpPr>
        <dsp:cNvPr id="0" name=""/>
        <dsp:cNvSpPr/>
      </dsp:nvSpPr>
      <dsp:spPr>
        <a:xfrm>
          <a:off x="1156608" y="1063084"/>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Detect the Remote Target</a:t>
          </a:r>
          <a:endParaRPr lang="en-US" sz="2800" kern="1200" dirty="0"/>
        </a:p>
      </dsp:txBody>
      <dsp:txXfrm>
        <a:off x="1156608" y="1063084"/>
        <a:ext cx="6830783" cy="706707"/>
      </dsp:txXfrm>
    </dsp:sp>
    <dsp:sp modelId="{B75F322A-9184-4726-AE58-313427B76E38}">
      <dsp:nvSpPr>
        <dsp:cNvPr id="0" name=""/>
        <dsp:cNvSpPr/>
      </dsp:nvSpPr>
      <dsp:spPr>
        <a:xfrm rot="5400000">
          <a:off x="4439492" y="1787459"/>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1787459"/>
        <a:ext cx="265015" cy="318018"/>
      </dsp:txXfrm>
    </dsp:sp>
    <dsp:sp modelId="{A3ECD57D-5A83-4664-9DE7-9B0156AEE4DA}">
      <dsp:nvSpPr>
        <dsp:cNvPr id="0" name=""/>
        <dsp:cNvSpPr/>
      </dsp:nvSpPr>
      <dsp:spPr>
        <a:xfrm>
          <a:off x="1156608" y="2123146"/>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Configure Target Network Settings</a:t>
          </a:r>
          <a:endParaRPr lang="en-US" sz="2800" kern="1200" dirty="0"/>
        </a:p>
      </dsp:txBody>
      <dsp:txXfrm>
        <a:off x="1156608" y="2123146"/>
        <a:ext cx="6830783" cy="706707"/>
      </dsp:txXfrm>
    </dsp:sp>
    <dsp:sp modelId="{2B130203-943D-4627-8A25-2314926FC32C}">
      <dsp:nvSpPr>
        <dsp:cNvPr id="0" name=""/>
        <dsp:cNvSpPr/>
      </dsp:nvSpPr>
      <dsp:spPr>
        <a:xfrm rot="5400000">
          <a:off x="4439492" y="2847521"/>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2847521"/>
        <a:ext cx="265015" cy="318018"/>
      </dsp:txXfrm>
    </dsp:sp>
    <dsp:sp modelId="{982CB52F-7286-4180-BDF1-C925CA486D6B}">
      <dsp:nvSpPr>
        <dsp:cNvPr id="0" name=""/>
        <dsp:cNvSpPr/>
      </dsp:nvSpPr>
      <dsp:spPr>
        <a:xfrm>
          <a:off x="1156608" y="3183207"/>
          <a:ext cx="6830783" cy="70670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View Devices and Interfaces</a:t>
          </a:r>
          <a:endParaRPr lang="en-US" sz="2800" kern="1200" dirty="0"/>
        </a:p>
      </dsp:txBody>
      <dsp:txXfrm>
        <a:off x="1156608" y="3183207"/>
        <a:ext cx="6830783" cy="706707"/>
      </dsp:txXfrm>
    </dsp:sp>
    <dsp:sp modelId="{4E1F2039-AD2D-418A-B765-8F627BC8D872}">
      <dsp:nvSpPr>
        <dsp:cNvPr id="0" name=""/>
        <dsp:cNvSpPr/>
      </dsp:nvSpPr>
      <dsp:spPr>
        <a:xfrm rot="5400000">
          <a:off x="4439492" y="3907583"/>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3907583"/>
        <a:ext cx="265015" cy="318018"/>
      </dsp:txXfrm>
    </dsp:sp>
    <dsp:sp modelId="{58B94AD6-0BC3-45E4-86FA-652012799E8C}">
      <dsp:nvSpPr>
        <dsp:cNvPr id="0" name=""/>
        <dsp:cNvSpPr/>
      </dsp:nvSpPr>
      <dsp:spPr>
        <a:xfrm>
          <a:off x="1156608" y="4243269"/>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Add/Remove Software </a:t>
          </a:r>
          <a:endParaRPr lang="en-US" sz="2800" kern="1200" dirty="0"/>
        </a:p>
      </dsp:txBody>
      <dsp:txXfrm>
        <a:off x="1156608" y="4243269"/>
        <a:ext cx="6830783" cy="706707"/>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C5D607-EED3-4464-9DDA-1D9F67E267D7}">
      <dsp:nvSpPr>
        <dsp:cNvPr id="0" name=""/>
        <dsp:cNvSpPr/>
      </dsp:nvSpPr>
      <dsp:spPr>
        <a:xfrm>
          <a:off x="1156608" y="3022"/>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Select Host-Target Network Setup</a:t>
          </a:r>
          <a:endParaRPr lang="en-US" sz="2800" kern="1200" dirty="0"/>
        </a:p>
      </dsp:txBody>
      <dsp:txXfrm>
        <a:off x="1156608" y="3022"/>
        <a:ext cx="6830783" cy="706707"/>
      </dsp:txXfrm>
    </dsp:sp>
    <dsp:sp modelId="{7896F14A-D437-4C63-B420-35803DD20A69}">
      <dsp:nvSpPr>
        <dsp:cNvPr id="0" name=""/>
        <dsp:cNvSpPr/>
      </dsp:nvSpPr>
      <dsp:spPr>
        <a:xfrm rot="5400000">
          <a:off x="4439492" y="727398"/>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727398"/>
        <a:ext cx="265015" cy="318018"/>
      </dsp:txXfrm>
    </dsp:sp>
    <dsp:sp modelId="{E49B7CBE-B731-4C12-A7E8-D1C65A5711A4}">
      <dsp:nvSpPr>
        <dsp:cNvPr id="0" name=""/>
        <dsp:cNvSpPr/>
      </dsp:nvSpPr>
      <dsp:spPr>
        <a:xfrm>
          <a:off x="1156608" y="1063084"/>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Detect the Remote Target</a:t>
          </a:r>
          <a:endParaRPr lang="en-US" sz="2800" kern="1200" dirty="0"/>
        </a:p>
      </dsp:txBody>
      <dsp:txXfrm>
        <a:off x="1156608" y="1063084"/>
        <a:ext cx="6830783" cy="706707"/>
      </dsp:txXfrm>
    </dsp:sp>
    <dsp:sp modelId="{B75F322A-9184-4726-AE58-313427B76E38}">
      <dsp:nvSpPr>
        <dsp:cNvPr id="0" name=""/>
        <dsp:cNvSpPr/>
      </dsp:nvSpPr>
      <dsp:spPr>
        <a:xfrm rot="5400000">
          <a:off x="4439492" y="1787459"/>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1787459"/>
        <a:ext cx="265015" cy="318018"/>
      </dsp:txXfrm>
    </dsp:sp>
    <dsp:sp modelId="{A3ECD57D-5A83-4664-9DE7-9B0156AEE4DA}">
      <dsp:nvSpPr>
        <dsp:cNvPr id="0" name=""/>
        <dsp:cNvSpPr/>
      </dsp:nvSpPr>
      <dsp:spPr>
        <a:xfrm>
          <a:off x="1156608" y="2123146"/>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Configure Target Network Settings</a:t>
          </a:r>
          <a:endParaRPr lang="en-US" sz="2800" kern="1200" dirty="0"/>
        </a:p>
      </dsp:txBody>
      <dsp:txXfrm>
        <a:off x="1156608" y="2123146"/>
        <a:ext cx="6830783" cy="706707"/>
      </dsp:txXfrm>
    </dsp:sp>
    <dsp:sp modelId="{2B130203-943D-4627-8A25-2314926FC32C}">
      <dsp:nvSpPr>
        <dsp:cNvPr id="0" name=""/>
        <dsp:cNvSpPr/>
      </dsp:nvSpPr>
      <dsp:spPr>
        <a:xfrm rot="5400000">
          <a:off x="4439492" y="2847521"/>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2847521"/>
        <a:ext cx="265015" cy="318018"/>
      </dsp:txXfrm>
    </dsp:sp>
    <dsp:sp modelId="{982CB52F-7286-4180-BDF1-C925CA486D6B}">
      <dsp:nvSpPr>
        <dsp:cNvPr id="0" name=""/>
        <dsp:cNvSpPr/>
      </dsp:nvSpPr>
      <dsp:spPr>
        <a:xfrm>
          <a:off x="1156608" y="3183207"/>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View Devices and Interfaces</a:t>
          </a:r>
          <a:endParaRPr lang="en-US" sz="2800" kern="1200" dirty="0"/>
        </a:p>
      </dsp:txBody>
      <dsp:txXfrm>
        <a:off x="1156608" y="3183207"/>
        <a:ext cx="6830783" cy="706707"/>
      </dsp:txXfrm>
    </dsp:sp>
    <dsp:sp modelId="{4E1F2039-AD2D-418A-B765-8F627BC8D872}">
      <dsp:nvSpPr>
        <dsp:cNvPr id="0" name=""/>
        <dsp:cNvSpPr/>
      </dsp:nvSpPr>
      <dsp:spPr>
        <a:xfrm rot="5400000">
          <a:off x="4439492" y="3907583"/>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3907583"/>
        <a:ext cx="265015" cy="318018"/>
      </dsp:txXfrm>
    </dsp:sp>
    <dsp:sp modelId="{58B94AD6-0BC3-45E4-86FA-652012799E8C}">
      <dsp:nvSpPr>
        <dsp:cNvPr id="0" name=""/>
        <dsp:cNvSpPr/>
      </dsp:nvSpPr>
      <dsp:spPr>
        <a:xfrm>
          <a:off x="1156608" y="4243269"/>
          <a:ext cx="6830783" cy="70670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Add/Remove Software </a:t>
          </a:r>
          <a:endParaRPr lang="en-US" sz="2800" kern="1200" dirty="0"/>
        </a:p>
      </dsp:txBody>
      <dsp:txXfrm>
        <a:off x="1156608" y="4243269"/>
        <a:ext cx="6830783" cy="706707"/>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15027B1-B865-4ABE-AEE5-624E43086E3F}">
      <dsp:nvSpPr>
        <dsp:cNvPr id="0" name=""/>
        <dsp:cNvSpPr/>
      </dsp:nvSpPr>
      <dsp:spPr>
        <a:xfrm rot="10800000">
          <a:off x="628426" y="224"/>
          <a:ext cx="7453248" cy="108095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673" tIns="121920" rIns="227584" bIns="121920" numCol="1" spcCol="1270" anchor="ctr" anchorCtr="0">
          <a:noAutofit/>
        </a:bodyPr>
        <a:lstStyle/>
        <a:p>
          <a:pPr lvl="0" algn="l" defTabSz="1422400">
            <a:lnSpc>
              <a:spcPct val="90000"/>
            </a:lnSpc>
            <a:spcBef>
              <a:spcPct val="0"/>
            </a:spcBef>
            <a:spcAft>
              <a:spcPct val="35000"/>
            </a:spcAft>
          </a:pPr>
          <a:r>
            <a:rPr lang="en-US" sz="3200" b="1" kern="1200" dirty="0" smtClean="0"/>
            <a:t>Terminal</a:t>
          </a:r>
          <a:r>
            <a:rPr lang="en-US" sz="3200" kern="1200" dirty="0" smtClean="0"/>
            <a:t> – a hardware connection, such as on a CompactRIO module </a:t>
          </a:r>
          <a:endParaRPr lang="en-US" sz="3200" kern="1200" dirty="0"/>
        </a:p>
      </dsp:txBody>
      <dsp:txXfrm rot="10800000">
        <a:off x="628426" y="224"/>
        <a:ext cx="7453248" cy="1080958"/>
      </dsp:txXfrm>
    </dsp:sp>
    <dsp:sp modelId="{79880723-43F2-47C2-AA59-D7CFC0630D79}">
      <dsp:nvSpPr>
        <dsp:cNvPr id="0" name=""/>
        <dsp:cNvSpPr/>
      </dsp:nvSpPr>
      <dsp:spPr>
        <a:xfrm>
          <a:off x="80734" y="224"/>
          <a:ext cx="1080958" cy="108095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99C763-A1BD-4CB2-BB94-E35D3BACD944}">
      <dsp:nvSpPr>
        <dsp:cNvPr id="0" name=""/>
        <dsp:cNvSpPr/>
      </dsp:nvSpPr>
      <dsp:spPr>
        <a:xfrm rot="10800000">
          <a:off x="621120" y="1403857"/>
          <a:ext cx="7467860" cy="108095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673" tIns="121920" rIns="227584" bIns="121920" numCol="1" spcCol="1270" anchor="ctr" anchorCtr="0">
          <a:noAutofit/>
        </a:bodyPr>
        <a:lstStyle/>
        <a:p>
          <a:pPr lvl="0" algn="l" defTabSz="1422400">
            <a:lnSpc>
              <a:spcPct val="90000"/>
            </a:lnSpc>
            <a:spcBef>
              <a:spcPct val="0"/>
            </a:spcBef>
            <a:spcAft>
              <a:spcPct val="35000"/>
            </a:spcAft>
          </a:pPr>
          <a:r>
            <a:rPr lang="en-US" sz="3200" b="1" kern="1200" dirty="0" smtClean="0"/>
            <a:t>I/O Resource </a:t>
          </a:r>
          <a:r>
            <a:rPr lang="en-US" sz="3200" kern="1200" dirty="0" smtClean="0"/>
            <a:t>– a logical representation in LabVIEW FPGA of a hardware terminal</a:t>
          </a:r>
          <a:endParaRPr lang="en-US" sz="3200" kern="1200" dirty="0"/>
        </a:p>
      </dsp:txBody>
      <dsp:txXfrm rot="10800000">
        <a:off x="621120" y="1403857"/>
        <a:ext cx="7467860" cy="1080958"/>
      </dsp:txXfrm>
    </dsp:sp>
    <dsp:sp modelId="{DDE5F0AB-1B15-49EA-A212-59522DA495AF}">
      <dsp:nvSpPr>
        <dsp:cNvPr id="0" name=""/>
        <dsp:cNvSpPr/>
      </dsp:nvSpPr>
      <dsp:spPr>
        <a:xfrm>
          <a:off x="80734" y="1403857"/>
          <a:ext cx="1080958" cy="108095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3431CA-3697-46BC-A0F6-0C0B6A48308C}">
      <dsp:nvSpPr>
        <dsp:cNvPr id="0" name=""/>
        <dsp:cNvSpPr/>
      </dsp:nvSpPr>
      <dsp:spPr>
        <a:xfrm rot="10800000">
          <a:off x="628426" y="2807490"/>
          <a:ext cx="7453248" cy="153568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673" tIns="121920" rIns="227584" bIns="121920" numCol="1" spcCol="1270" anchor="ctr" anchorCtr="0">
          <a:noAutofit/>
        </a:bodyPr>
        <a:lstStyle/>
        <a:p>
          <a:pPr lvl="0" algn="l" defTabSz="1422400">
            <a:lnSpc>
              <a:spcPct val="90000"/>
            </a:lnSpc>
            <a:spcBef>
              <a:spcPct val="0"/>
            </a:spcBef>
            <a:spcAft>
              <a:spcPct val="35000"/>
            </a:spcAft>
          </a:pPr>
          <a:r>
            <a:rPr lang="en-US" sz="3200" b="1" kern="1200" dirty="0" smtClean="0"/>
            <a:t>I/O Name </a:t>
          </a:r>
          <a:r>
            <a:rPr lang="en-US" sz="3200" kern="1200" dirty="0" smtClean="0"/>
            <a:t>– a name assigned in the LabVIEW project to a particular I/O Resource</a:t>
          </a:r>
          <a:endParaRPr lang="en-US" sz="3200" kern="1200" dirty="0"/>
        </a:p>
      </dsp:txBody>
      <dsp:txXfrm rot="10800000">
        <a:off x="628426" y="2807490"/>
        <a:ext cx="7453248" cy="1535685"/>
      </dsp:txXfrm>
    </dsp:sp>
    <dsp:sp modelId="{41F9664B-4F1E-4A67-84D2-FF36AD63D6DC}">
      <dsp:nvSpPr>
        <dsp:cNvPr id="0" name=""/>
        <dsp:cNvSpPr/>
      </dsp:nvSpPr>
      <dsp:spPr>
        <a:xfrm>
          <a:off x="80734" y="3034853"/>
          <a:ext cx="1080958" cy="108095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059B934-1F3B-4960-9E5E-B819166416E8}">
      <dsp:nvSpPr>
        <dsp:cNvPr id="0" name=""/>
        <dsp:cNvSpPr/>
      </dsp:nvSpPr>
      <dsp:spPr>
        <a:xfrm rot="10800000">
          <a:off x="609600" y="7"/>
          <a:ext cx="7321028" cy="12074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473" tIns="95250" rIns="177800" bIns="95250" numCol="1" spcCol="1270" anchor="ctr" anchorCtr="0">
          <a:noAutofit/>
        </a:bodyPr>
        <a:lstStyle/>
        <a:p>
          <a:pPr lvl="0" algn="l" defTabSz="1111250">
            <a:lnSpc>
              <a:spcPct val="90000"/>
            </a:lnSpc>
            <a:spcBef>
              <a:spcPct val="0"/>
            </a:spcBef>
            <a:spcAft>
              <a:spcPct val="35000"/>
            </a:spcAft>
          </a:pPr>
          <a:r>
            <a:rPr lang="en-US" sz="2500" b="1" kern="1200" dirty="0" smtClean="0"/>
            <a:t>Sign Encoding </a:t>
          </a:r>
          <a:r>
            <a:rPr lang="en-US" sz="2500" kern="1200" dirty="0" smtClean="0"/>
            <a:t>– The option that determines whether the fixed-point data is signed (±) or unsigned (+)</a:t>
          </a:r>
          <a:endParaRPr lang="en-US" sz="2500" kern="1200" dirty="0"/>
        </a:p>
      </dsp:txBody>
      <dsp:txXfrm rot="10800000">
        <a:off x="609600" y="7"/>
        <a:ext cx="7321028" cy="1207496"/>
      </dsp:txXfrm>
    </dsp:sp>
    <dsp:sp modelId="{31E8C20E-F654-4C6B-AFEC-3D54FB5B1CFD}">
      <dsp:nvSpPr>
        <dsp:cNvPr id="0" name=""/>
        <dsp:cNvSpPr/>
      </dsp:nvSpPr>
      <dsp:spPr>
        <a:xfrm>
          <a:off x="152401" y="7"/>
          <a:ext cx="1207496" cy="120749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89C7A7-F9AC-49C8-800A-1889415D0234}">
      <dsp:nvSpPr>
        <dsp:cNvPr id="0" name=""/>
        <dsp:cNvSpPr/>
      </dsp:nvSpPr>
      <dsp:spPr>
        <a:xfrm rot="10800000">
          <a:off x="609600" y="1567951"/>
          <a:ext cx="7321028" cy="12074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473" tIns="95250" rIns="177800" bIns="95250" numCol="1" spcCol="1270" anchor="ctr" anchorCtr="0">
          <a:noAutofit/>
        </a:bodyPr>
        <a:lstStyle/>
        <a:p>
          <a:pPr lvl="0" algn="l" defTabSz="1111250">
            <a:lnSpc>
              <a:spcPct val="90000"/>
            </a:lnSpc>
            <a:spcBef>
              <a:spcPct val="0"/>
            </a:spcBef>
            <a:spcAft>
              <a:spcPct val="35000"/>
            </a:spcAft>
          </a:pPr>
          <a:r>
            <a:rPr lang="en-US" sz="2500" b="1" kern="1200" dirty="0" smtClean="0"/>
            <a:t>Word Length </a:t>
          </a:r>
          <a:r>
            <a:rPr lang="en-US" sz="2500" kern="1200" dirty="0" smtClean="0"/>
            <a:t>– The total number of bits used for the Fixed-Point data</a:t>
          </a:r>
          <a:endParaRPr lang="en-US" sz="2500" kern="1200" dirty="0"/>
        </a:p>
      </dsp:txBody>
      <dsp:txXfrm rot="10800000">
        <a:off x="609600" y="1567951"/>
        <a:ext cx="7321028" cy="1207496"/>
      </dsp:txXfrm>
    </dsp:sp>
    <dsp:sp modelId="{1AFA63DE-96DF-4D10-BB3D-03F6A0CA3A97}">
      <dsp:nvSpPr>
        <dsp:cNvPr id="0" name=""/>
        <dsp:cNvSpPr/>
      </dsp:nvSpPr>
      <dsp:spPr>
        <a:xfrm>
          <a:off x="152401" y="1567951"/>
          <a:ext cx="1207496" cy="120749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8768BC-FC67-4EE2-BEB7-9A75E52A1CFB}">
      <dsp:nvSpPr>
        <dsp:cNvPr id="0" name=""/>
        <dsp:cNvSpPr/>
      </dsp:nvSpPr>
      <dsp:spPr>
        <a:xfrm rot="10800000">
          <a:off x="609600" y="3135895"/>
          <a:ext cx="7321028" cy="12074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473" tIns="95250" rIns="177800" bIns="95250" numCol="1" spcCol="1270" anchor="ctr" anchorCtr="0">
          <a:noAutofit/>
        </a:bodyPr>
        <a:lstStyle/>
        <a:p>
          <a:pPr lvl="0" algn="l" defTabSz="1111250">
            <a:lnSpc>
              <a:spcPct val="90000"/>
            </a:lnSpc>
            <a:spcBef>
              <a:spcPct val="0"/>
            </a:spcBef>
            <a:spcAft>
              <a:spcPct val="35000"/>
            </a:spcAft>
          </a:pPr>
          <a:r>
            <a:rPr lang="en-US" sz="2500" b="1" kern="1200" dirty="0" smtClean="0"/>
            <a:t>Integer Word Length </a:t>
          </a:r>
          <a:r>
            <a:rPr lang="en-US" sz="2500" kern="1200" dirty="0" smtClean="0"/>
            <a:t>– The number of bits used in the integer portion  of the Fixed-Point data</a:t>
          </a:r>
          <a:endParaRPr lang="en-US" sz="2500" kern="1200" dirty="0"/>
        </a:p>
      </dsp:txBody>
      <dsp:txXfrm rot="10800000">
        <a:off x="609600" y="3135895"/>
        <a:ext cx="7321028" cy="1207496"/>
      </dsp:txXfrm>
    </dsp:sp>
    <dsp:sp modelId="{A6DF8683-8AC5-48B5-9E71-4F088BB3EF69}">
      <dsp:nvSpPr>
        <dsp:cNvPr id="0" name=""/>
        <dsp:cNvSpPr/>
      </dsp:nvSpPr>
      <dsp:spPr>
        <a:xfrm>
          <a:off x="152401" y="3135895"/>
          <a:ext cx="1207496" cy="120749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A7C359F-95E2-44B3-BB29-3E13540CECFC}">
      <dsp:nvSpPr>
        <dsp:cNvPr id="0" name=""/>
        <dsp:cNvSpPr/>
      </dsp:nvSpPr>
      <dsp:spPr>
        <a:xfrm rot="10800000">
          <a:off x="990610" y="0"/>
          <a:ext cx="7366013" cy="172720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1647" tIns="106680" rIns="199136" bIns="106680" numCol="1" spcCol="1270" anchor="ctr" anchorCtr="0">
          <a:noAutofit/>
        </a:bodyPr>
        <a:lstStyle/>
        <a:p>
          <a:pPr lvl="0" algn="l" defTabSz="1244600">
            <a:lnSpc>
              <a:spcPct val="90000"/>
            </a:lnSpc>
            <a:spcBef>
              <a:spcPct val="0"/>
            </a:spcBef>
            <a:spcAft>
              <a:spcPct val="35000"/>
            </a:spcAft>
          </a:pPr>
          <a:r>
            <a:rPr lang="en-US" sz="2800" b="1" kern="1200" dirty="0" smtClean="0"/>
            <a:t>Rounding</a:t>
          </a:r>
          <a:r>
            <a:rPr lang="en-US" sz="2800" kern="1200" dirty="0" smtClean="0"/>
            <a:t> – occurs when the precision of the input value or the result of an operation is greater than the precision of the output type.</a:t>
          </a:r>
          <a:endParaRPr lang="en-US" sz="2800" kern="1200" dirty="0"/>
        </a:p>
      </dsp:txBody>
      <dsp:txXfrm rot="10800000">
        <a:off x="990610" y="0"/>
        <a:ext cx="7366013" cy="1727200"/>
      </dsp:txXfrm>
    </dsp:sp>
    <dsp:sp modelId="{1EE76BE8-A4E8-49D7-9B3E-8D5EB31E6A87}">
      <dsp:nvSpPr>
        <dsp:cNvPr id="0" name=""/>
        <dsp:cNvSpPr/>
      </dsp:nvSpPr>
      <dsp:spPr>
        <a:xfrm>
          <a:off x="0" y="0"/>
          <a:ext cx="1727200" cy="172720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A7C359F-95E2-44B3-BB29-3E13540CECFC}">
      <dsp:nvSpPr>
        <dsp:cNvPr id="0" name=""/>
        <dsp:cNvSpPr/>
      </dsp:nvSpPr>
      <dsp:spPr>
        <a:xfrm rot="10800000">
          <a:off x="990610" y="0"/>
          <a:ext cx="7366013" cy="172720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1647" tIns="118110" rIns="220472" bIns="118110" numCol="1" spcCol="1270" anchor="ctr" anchorCtr="0">
          <a:noAutofit/>
        </a:bodyPr>
        <a:lstStyle/>
        <a:p>
          <a:pPr lvl="0" algn="l" defTabSz="1377950">
            <a:lnSpc>
              <a:spcPct val="90000"/>
            </a:lnSpc>
            <a:spcBef>
              <a:spcPct val="0"/>
            </a:spcBef>
            <a:spcAft>
              <a:spcPct val="35000"/>
            </a:spcAft>
          </a:pPr>
          <a:r>
            <a:rPr lang="en-US" sz="3100" b="1" kern="1200" dirty="0" smtClean="0"/>
            <a:t>Overflow</a:t>
          </a:r>
          <a:r>
            <a:rPr lang="en-US" sz="3100" kern="1200" dirty="0" smtClean="0"/>
            <a:t> – occurs when the result of an operation is outside the range of values that the output type can represent</a:t>
          </a:r>
          <a:endParaRPr lang="en-US" sz="3100" kern="1200" dirty="0"/>
        </a:p>
      </dsp:txBody>
      <dsp:txXfrm rot="10800000">
        <a:off x="990610" y="0"/>
        <a:ext cx="7366013" cy="1727200"/>
      </dsp:txXfrm>
    </dsp:sp>
    <dsp:sp modelId="{1EE76BE8-A4E8-49D7-9B3E-8D5EB31E6A87}">
      <dsp:nvSpPr>
        <dsp:cNvPr id="0" name=""/>
        <dsp:cNvSpPr/>
      </dsp:nvSpPr>
      <dsp:spPr>
        <a:xfrm>
          <a:off x="0" y="0"/>
          <a:ext cx="1727200" cy="172720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AA4CE6E-8171-4212-A6BA-44845E727DDD}">
      <dsp:nvSpPr>
        <dsp:cNvPr id="0" name=""/>
        <dsp:cNvSpPr/>
      </dsp:nvSpPr>
      <dsp:spPr>
        <a:xfrm rot="10800000">
          <a:off x="761987" y="0"/>
          <a:ext cx="7162812" cy="152400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2042" tIns="121920" rIns="227584" bIns="121920" numCol="1" spcCol="1270" anchor="ctr" anchorCtr="0">
          <a:noAutofit/>
        </a:bodyPr>
        <a:lstStyle/>
        <a:p>
          <a:pPr lvl="0" algn="l" defTabSz="1422400">
            <a:lnSpc>
              <a:spcPct val="90000"/>
            </a:lnSpc>
            <a:spcBef>
              <a:spcPct val="0"/>
            </a:spcBef>
            <a:spcAft>
              <a:spcPct val="35000"/>
            </a:spcAft>
          </a:pPr>
          <a:r>
            <a:rPr lang="en-US" sz="3200" b="1" kern="1200" dirty="0" smtClean="0"/>
            <a:t>Shared Resource </a:t>
          </a:r>
          <a:r>
            <a:rPr lang="en-US" sz="3200" kern="1200" dirty="0" smtClean="0"/>
            <a:t>– Any resource that is accessed by multiple objects in an FPGA VI.</a:t>
          </a:r>
          <a:endParaRPr lang="en-US" sz="3200" kern="1200" dirty="0"/>
        </a:p>
      </dsp:txBody>
      <dsp:txXfrm rot="10800000">
        <a:off x="761987" y="0"/>
        <a:ext cx="7162812" cy="1524000"/>
      </dsp:txXfrm>
    </dsp:sp>
    <dsp:sp modelId="{9C3E741C-4FF4-4357-AC14-3016CCA7BF36}">
      <dsp:nvSpPr>
        <dsp:cNvPr id="0" name=""/>
        <dsp:cNvSpPr/>
      </dsp:nvSpPr>
      <dsp:spPr>
        <a:xfrm>
          <a:off x="0" y="0"/>
          <a:ext cx="1524000" cy="152400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76B7E68-86E5-49D8-B5B7-76B4CC9C4B78}">
      <dsp:nvSpPr>
        <dsp:cNvPr id="0" name=""/>
        <dsp:cNvSpPr/>
      </dsp:nvSpPr>
      <dsp:spPr>
        <a:xfrm rot="10800000">
          <a:off x="505338" y="0"/>
          <a:ext cx="7097471" cy="11387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175" tIns="91440" rIns="170688" bIns="91440" numCol="1" spcCol="1270" anchor="ctr" anchorCtr="0">
          <a:noAutofit/>
        </a:bodyPr>
        <a:lstStyle/>
        <a:p>
          <a:pPr lvl="0" algn="l" defTabSz="1066800">
            <a:lnSpc>
              <a:spcPct val="90000"/>
            </a:lnSpc>
            <a:spcBef>
              <a:spcPct val="0"/>
            </a:spcBef>
            <a:spcAft>
              <a:spcPct val="35000"/>
            </a:spcAft>
          </a:pPr>
          <a:r>
            <a:rPr lang="en-US" sz="2400" b="1" kern="1200" dirty="0" smtClean="0"/>
            <a:t>FIFO</a:t>
          </a:r>
          <a:r>
            <a:rPr lang="en-US" sz="2400" kern="1200" dirty="0" smtClean="0"/>
            <a:t> – First-in first-out buffer. The first data item written to memory is the first item read and removed from memory.</a:t>
          </a:r>
          <a:endParaRPr lang="en-US" sz="2400" kern="1200" dirty="0"/>
        </a:p>
      </dsp:txBody>
      <dsp:txXfrm rot="10800000">
        <a:off x="505338" y="0"/>
        <a:ext cx="7097471" cy="1138790"/>
      </dsp:txXfrm>
    </dsp:sp>
    <dsp:sp modelId="{477119AC-1B9B-4A4A-8F20-CAFF1C725AD3}">
      <dsp:nvSpPr>
        <dsp:cNvPr id="0" name=""/>
        <dsp:cNvSpPr/>
      </dsp:nvSpPr>
      <dsp:spPr>
        <a:xfrm>
          <a:off x="0" y="0"/>
          <a:ext cx="1138790" cy="11387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01F51B6-1717-445B-9C79-4C13E7BEB746}">
      <dsp:nvSpPr>
        <dsp:cNvPr id="0" name=""/>
        <dsp:cNvSpPr/>
      </dsp:nvSpPr>
      <dsp:spPr>
        <a:xfrm>
          <a:off x="3190416" y="2494255"/>
          <a:ext cx="1848766" cy="1848766"/>
        </a:xfrm>
        <a:prstGeom prst="ellipse">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smtClean="0"/>
            <a:t>Topic</a:t>
          </a:r>
          <a:endParaRPr lang="en-US" sz="2800" b="1" kern="1200" dirty="0"/>
        </a:p>
      </dsp:txBody>
      <dsp:txXfrm>
        <a:off x="3190416" y="2494255"/>
        <a:ext cx="1848766" cy="1848766"/>
      </dsp:txXfrm>
    </dsp:sp>
    <dsp:sp modelId="{BC0EB632-B777-4169-B159-559029B30BEC}">
      <dsp:nvSpPr>
        <dsp:cNvPr id="0" name=""/>
        <dsp:cNvSpPr/>
      </dsp:nvSpPr>
      <dsp:spPr>
        <a:xfrm rot="10800000">
          <a:off x="1399069" y="3155189"/>
          <a:ext cx="1692822" cy="52689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735ADE-9C3A-4832-A063-F6B7574DA65B}">
      <dsp:nvSpPr>
        <dsp:cNvPr id="0" name=""/>
        <dsp:cNvSpPr/>
      </dsp:nvSpPr>
      <dsp:spPr>
        <a:xfrm>
          <a:off x="520905" y="2716107"/>
          <a:ext cx="1756328" cy="1405062"/>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Lecture</a:t>
          </a:r>
          <a:endParaRPr lang="en-US" sz="2100" kern="1200" dirty="0"/>
        </a:p>
      </dsp:txBody>
      <dsp:txXfrm>
        <a:off x="520905" y="2716107"/>
        <a:ext cx="1756328" cy="1405062"/>
      </dsp:txXfrm>
    </dsp:sp>
    <dsp:sp modelId="{0195D111-B249-4AED-BE61-F697F8F045AA}">
      <dsp:nvSpPr>
        <dsp:cNvPr id="0" name=""/>
        <dsp:cNvSpPr/>
      </dsp:nvSpPr>
      <dsp:spPr>
        <a:xfrm rot="13500000">
          <a:off x="1946580" y="1833381"/>
          <a:ext cx="1692822" cy="52689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426F43-0667-4CC8-B746-2BA65A85717B}">
      <dsp:nvSpPr>
        <dsp:cNvPr id="0" name=""/>
        <dsp:cNvSpPr/>
      </dsp:nvSpPr>
      <dsp:spPr>
        <a:xfrm>
          <a:off x="1316324" y="795796"/>
          <a:ext cx="1756328" cy="1405062"/>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Quizzes</a:t>
          </a:r>
          <a:endParaRPr lang="en-US" sz="2100" kern="1200" dirty="0"/>
        </a:p>
      </dsp:txBody>
      <dsp:txXfrm>
        <a:off x="1316324" y="795796"/>
        <a:ext cx="1756328" cy="1405062"/>
      </dsp:txXfrm>
    </dsp:sp>
    <dsp:sp modelId="{D3E51FFA-3818-43D1-AF5F-F30C39EA281C}">
      <dsp:nvSpPr>
        <dsp:cNvPr id="0" name=""/>
        <dsp:cNvSpPr/>
      </dsp:nvSpPr>
      <dsp:spPr>
        <a:xfrm rot="16200000">
          <a:off x="3268388" y="1285870"/>
          <a:ext cx="1692822" cy="52689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751BF6-300D-4748-BF7F-61BCECF9003B}">
      <dsp:nvSpPr>
        <dsp:cNvPr id="0" name=""/>
        <dsp:cNvSpPr/>
      </dsp:nvSpPr>
      <dsp:spPr>
        <a:xfrm>
          <a:off x="3236635" y="377"/>
          <a:ext cx="1756328" cy="1405062"/>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Demonstrations</a:t>
          </a:r>
          <a:endParaRPr lang="en-US" sz="2100" kern="1200" dirty="0"/>
        </a:p>
      </dsp:txBody>
      <dsp:txXfrm>
        <a:off x="3236635" y="377"/>
        <a:ext cx="1756328" cy="1405062"/>
      </dsp:txXfrm>
    </dsp:sp>
    <dsp:sp modelId="{1983FF5D-11F0-4D97-866B-E9DB885D8850}">
      <dsp:nvSpPr>
        <dsp:cNvPr id="0" name=""/>
        <dsp:cNvSpPr/>
      </dsp:nvSpPr>
      <dsp:spPr>
        <a:xfrm rot="18900000">
          <a:off x="4590196" y="1833381"/>
          <a:ext cx="1692822" cy="52689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D8E7DE-FEF3-4CF6-8352-588578481156}">
      <dsp:nvSpPr>
        <dsp:cNvPr id="0" name=""/>
        <dsp:cNvSpPr/>
      </dsp:nvSpPr>
      <dsp:spPr>
        <a:xfrm>
          <a:off x="5156947" y="795796"/>
          <a:ext cx="1756328" cy="1405062"/>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Concept Exercise</a:t>
          </a:r>
          <a:endParaRPr lang="en-US" sz="2100" kern="1200" dirty="0"/>
        </a:p>
      </dsp:txBody>
      <dsp:txXfrm>
        <a:off x="5156947" y="795796"/>
        <a:ext cx="1756328" cy="1405062"/>
      </dsp:txXfrm>
    </dsp:sp>
    <dsp:sp modelId="{A8790A3F-5729-413F-B9C4-CF9DB961DEB2}">
      <dsp:nvSpPr>
        <dsp:cNvPr id="0" name=""/>
        <dsp:cNvSpPr/>
      </dsp:nvSpPr>
      <dsp:spPr>
        <a:xfrm>
          <a:off x="5137707" y="3155189"/>
          <a:ext cx="1692822" cy="52689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45B71A-2E09-44C9-A149-D765FD22A4F4}">
      <dsp:nvSpPr>
        <dsp:cNvPr id="0" name=""/>
        <dsp:cNvSpPr/>
      </dsp:nvSpPr>
      <dsp:spPr>
        <a:xfrm>
          <a:off x="5952366" y="2716107"/>
          <a:ext cx="1756328" cy="1405062"/>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Development Exercise</a:t>
          </a:r>
          <a:endParaRPr lang="en-US" sz="2100" kern="1200" dirty="0"/>
        </a:p>
      </dsp:txBody>
      <dsp:txXfrm>
        <a:off x="5952366" y="2716107"/>
        <a:ext cx="1756328" cy="1405062"/>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76B7E68-86E5-49D8-B5B7-76B4CC9C4B78}">
      <dsp:nvSpPr>
        <dsp:cNvPr id="0" name=""/>
        <dsp:cNvSpPr/>
      </dsp:nvSpPr>
      <dsp:spPr>
        <a:xfrm rot="10800000">
          <a:off x="505338" y="0"/>
          <a:ext cx="7097471" cy="11387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175" tIns="125730" rIns="234696" bIns="125730" numCol="1" spcCol="1270" anchor="ctr" anchorCtr="0">
          <a:noAutofit/>
        </a:bodyPr>
        <a:lstStyle/>
        <a:p>
          <a:pPr lvl="0" algn="l" defTabSz="1466850">
            <a:lnSpc>
              <a:spcPct val="90000"/>
            </a:lnSpc>
            <a:spcBef>
              <a:spcPct val="0"/>
            </a:spcBef>
            <a:spcAft>
              <a:spcPct val="35000"/>
            </a:spcAft>
          </a:pPr>
          <a:r>
            <a:rPr lang="en-US" sz="3300" b="1" kern="1200" dirty="0" smtClean="0"/>
            <a:t>Buffer</a:t>
          </a:r>
          <a:r>
            <a:rPr lang="en-US" sz="3300" kern="1200" dirty="0" smtClean="0"/>
            <a:t> – An area of computer memory that stores multiple data items</a:t>
          </a:r>
          <a:endParaRPr lang="en-US" sz="3300" kern="1200" dirty="0"/>
        </a:p>
      </dsp:txBody>
      <dsp:txXfrm rot="10800000">
        <a:off x="505338" y="0"/>
        <a:ext cx="7097471" cy="1138790"/>
      </dsp:txXfrm>
    </dsp:sp>
    <dsp:sp modelId="{477119AC-1B9B-4A4A-8F20-CAFF1C725AD3}">
      <dsp:nvSpPr>
        <dsp:cNvPr id="0" name=""/>
        <dsp:cNvSpPr/>
      </dsp:nvSpPr>
      <dsp:spPr>
        <a:xfrm>
          <a:off x="0" y="0"/>
          <a:ext cx="1138790" cy="11387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76B7E68-86E5-49D8-B5B7-76B4CC9C4B78}">
      <dsp:nvSpPr>
        <dsp:cNvPr id="0" name=""/>
        <dsp:cNvSpPr/>
      </dsp:nvSpPr>
      <dsp:spPr>
        <a:xfrm rot="10800000">
          <a:off x="505338" y="0"/>
          <a:ext cx="7097471" cy="11387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175" tIns="110490" rIns="206248" bIns="110490" numCol="1" spcCol="1270" anchor="ctr" anchorCtr="0">
          <a:noAutofit/>
        </a:bodyPr>
        <a:lstStyle/>
        <a:p>
          <a:pPr lvl="0" algn="l" defTabSz="1289050">
            <a:lnSpc>
              <a:spcPct val="90000"/>
            </a:lnSpc>
            <a:spcBef>
              <a:spcPct val="0"/>
            </a:spcBef>
            <a:spcAft>
              <a:spcPct val="35000"/>
            </a:spcAft>
          </a:pPr>
          <a:r>
            <a:rPr lang="en-US" sz="2900" b="1" kern="1200" dirty="0" smtClean="0"/>
            <a:t>DMA</a:t>
          </a:r>
          <a:r>
            <a:rPr lang="en-US" sz="2900" kern="1200" dirty="0" smtClean="0"/>
            <a:t> – A single FIFO transfers data to or from Host VIs by directly accessing memory. </a:t>
          </a:r>
          <a:endParaRPr lang="en-US" sz="2900" kern="1200" dirty="0"/>
        </a:p>
      </dsp:txBody>
      <dsp:txXfrm rot="10800000">
        <a:off x="505338" y="0"/>
        <a:ext cx="7097471" cy="1138790"/>
      </dsp:txXfrm>
    </dsp:sp>
    <dsp:sp modelId="{477119AC-1B9B-4A4A-8F20-CAFF1C725AD3}">
      <dsp:nvSpPr>
        <dsp:cNvPr id="0" name=""/>
        <dsp:cNvSpPr/>
      </dsp:nvSpPr>
      <dsp:spPr>
        <a:xfrm>
          <a:off x="0" y="0"/>
          <a:ext cx="1138790" cy="11387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E8A34AD-2A86-4DC5-8606-FE49D7EEE575}">
      <dsp:nvSpPr>
        <dsp:cNvPr id="0" name=""/>
        <dsp:cNvSpPr/>
      </dsp:nvSpPr>
      <dsp:spPr>
        <a:xfrm rot="10800000">
          <a:off x="988720" y="7"/>
          <a:ext cx="6711426" cy="12074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473" tIns="91440" rIns="170688" bIns="91440" numCol="1" spcCol="1270" anchor="ctr" anchorCtr="0">
          <a:noAutofit/>
        </a:bodyPr>
        <a:lstStyle/>
        <a:p>
          <a:pPr lvl="0" algn="l" defTabSz="1066800">
            <a:lnSpc>
              <a:spcPct val="90000"/>
            </a:lnSpc>
            <a:spcBef>
              <a:spcPct val="0"/>
            </a:spcBef>
            <a:spcAft>
              <a:spcPct val="35000"/>
            </a:spcAft>
          </a:pPr>
          <a:r>
            <a:rPr lang="en-US" sz="2400" b="1" kern="1200" dirty="0" smtClean="0"/>
            <a:t>Blocking</a:t>
          </a:r>
          <a:r>
            <a:rPr lang="en-US" sz="2400" kern="1200" dirty="0" smtClean="0"/>
            <a:t> – Host DMA FIFO Read waits indefinitely to read a fixed number of elements from the FIFO</a:t>
          </a:r>
          <a:endParaRPr lang="en-US" sz="2400" kern="1200" dirty="0"/>
        </a:p>
      </dsp:txBody>
      <dsp:txXfrm rot="10800000">
        <a:off x="988720" y="7"/>
        <a:ext cx="6711426" cy="1207496"/>
      </dsp:txXfrm>
    </dsp:sp>
    <dsp:sp modelId="{F2701F27-913B-4B5C-9CFD-009335BF26E9}">
      <dsp:nvSpPr>
        <dsp:cNvPr id="0" name=""/>
        <dsp:cNvSpPr/>
      </dsp:nvSpPr>
      <dsp:spPr>
        <a:xfrm>
          <a:off x="457198" y="7"/>
          <a:ext cx="1207496" cy="120749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6D2F3F-9BAC-48B6-A517-870C6BA1E98D}">
      <dsp:nvSpPr>
        <dsp:cNvPr id="0" name=""/>
        <dsp:cNvSpPr/>
      </dsp:nvSpPr>
      <dsp:spPr>
        <a:xfrm rot="10800000">
          <a:off x="988720" y="1567951"/>
          <a:ext cx="6711426" cy="12074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473" tIns="91440" rIns="170688" bIns="91440" numCol="1" spcCol="1270" anchor="ctr" anchorCtr="0">
          <a:noAutofit/>
        </a:bodyPr>
        <a:lstStyle/>
        <a:p>
          <a:pPr lvl="0" algn="l" defTabSz="1066800">
            <a:lnSpc>
              <a:spcPct val="90000"/>
            </a:lnSpc>
            <a:spcBef>
              <a:spcPct val="0"/>
            </a:spcBef>
            <a:spcAft>
              <a:spcPct val="35000"/>
            </a:spcAft>
          </a:pPr>
          <a:r>
            <a:rPr lang="en-US" sz="2400" b="1" kern="1200" dirty="0" smtClean="0"/>
            <a:t>Polling</a:t>
          </a:r>
          <a:r>
            <a:rPr lang="en-US" sz="2400" kern="1200" dirty="0" smtClean="0"/>
            <a:t> – Host DMA FIFO Read reads all of the available elements in the FIFO at a user-defined rate.</a:t>
          </a:r>
        </a:p>
      </dsp:txBody>
      <dsp:txXfrm rot="10800000">
        <a:off x="988720" y="1567951"/>
        <a:ext cx="6711426" cy="1207496"/>
      </dsp:txXfrm>
    </dsp:sp>
    <dsp:sp modelId="{EB1CF72B-2C6F-423F-9B65-F6B33D7796DE}">
      <dsp:nvSpPr>
        <dsp:cNvPr id="0" name=""/>
        <dsp:cNvSpPr/>
      </dsp:nvSpPr>
      <dsp:spPr>
        <a:xfrm>
          <a:off x="457198" y="1567951"/>
          <a:ext cx="1207496" cy="120749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8430E1-D1D5-4EF4-81A7-CFC509D68DD6}">
      <dsp:nvSpPr>
        <dsp:cNvPr id="0" name=""/>
        <dsp:cNvSpPr/>
      </dsp:nvSpPr>
      <dsp:spPr>
        <a:xfrm rot="10800000">
          <a:off x="1061014" y="3124194"/>
          <a:ext cx="6711426" cy="12074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473" tIns="91440" rIns="170688" bIns="91440" numCol="1" spcCol="1270" anchor="ctr" anchorCtr="0">
          <a:noAutofit/>
        </a:bodyPr>
        <a:lstStyle/>
        <a:p>
          <a:pPr lvl="0" algn="l" defTabSz="1066800">
            <a:lnSpc>
              <a:spcPct val="90000"/>
            </a:lnSpc>
            <a:spcBef>
              <a:spcPct val="0"/>
            </a:spcBef>
            <a:spcAft>
              <a:spcPct val="35000"/>
            </a:spcAft>
          </a:pPr>
          <a:r>
            <a:rPr lang="en-US" sz="2400" b="1" kern="1200" dirty="0" smtClean="0"/>
            <a:t>Polling with a Fixed Number of Elements </a:t>
          </a:r>
          <a:r>
            <a:rPr lang="en-US" sz="2400" kern="1200" dirty="0" smtClean="0"/>
            <a:t>– Host DMA FIFO Read reads a fixed number of elements at a user-defined rate.</a:t>
          </a:r>
          <a:endParaRPr lang="en-US" sz="2400" kern="1200" dirty="0"/>
        </a:p>
      </dsp:txBody>
      <dsp:txXfrm rot="10800000">
        <a:off x="1061014" y="3124194"/>
        <a:ext cx="6711426" cy="1207496"/>
      </dsp:txXfrm>
    </dsp:sp>
    <dsp:sp modelId="{B110E7BE-D164-4712-9951-F022CDEB59AA}">
      <dsp:nvSpPr>
        <dsp:cNvPr id="0" name=""/>
        <dsp:cNvSpPr/>
      </dsp:nvSpPr>
      <dsp:spPr>
        <a:xfrm>
          <a:off x="457198" y="3135895"/>
          <a:ext cx="1207496" cy="120749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E1B657C-65E8-4303-A67C-609EECF6EF25}">
      <dsp:nvSpPr>
        <dsp:cNvPr id="0" name=""/>
        <dsp:cNvSpPr/>
      </dsp:nvSpPr>
      <dsp:spPr>
        <a:xfrm>
          <a:off x="0" y="4000032"/>
          <a:ext cx="2362199" cy="875109"/>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Lesson 4</a:t>
          </a:r>
          <a:endParaRPr lang="en-US" sz="1700" kern="1200" dirty="0"/>
        </a:p>
      </dsp:txBody>
      <dsp:txXfrm>
        <a:off x="0" y="4000032"/>
        <a:ext cx="2362199" cy="472559"/>
      </dsp:txXfrm>
    </dsp:sp>
    <dsp:sp modelId="{8F6D97A3-568C-4D42-9F79-089C76ADC77E}">
      <dsp:nvSpPr>
        <dsp:cNvPr id="0" name=""/>
        <dsp:cNvSpPr/>
      </dsp:nvSpPr>
      <dsp:spPr>
        <a:xfrm>
          <a:off x="0" y="4455089"/>
          <a:ext cx="2362199" cy="402550"/>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t>FPGA I/O</a:t>
          </a:r>
          <a:endParaRPr lang="en-US" sz="1400" kern="1200" dirty="0"/>
        </a:p>
      </dsp:txBody>
      <dsp:txXfrm>
        <a:off x="0" y="4455089"/>
        <a:ext cx="2362199" cy="402550"/>
      </dsp:txXfrm>
    </dsp:sp>
    <dsp:sp modelId="{E552DAC0-216A-4B88-AF1A-937842626E7F}">
      <dsp:nvSpPr>
        <dsp:cNvPr id="0" name=""/>
        <dsp:cNvSpPr/>
      </dsp:nvSpPr>
      <dsp:spPr>
        <a:xfrm rot="10800000">
          <a:off x="0" y="2667241"/>
          <a:ext cx="2362199" cy="1345918"/>
        </a:xfrm>
        <a:prstGeom prst="upArrowCallou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Lesson 3</a:t>
          </a:r>
          <a:endParaRPr lang="en-US" sz="1700" kern="1200" dirty="0"/>
        </a:p>
      </dsp:txBody>
      <dsp:txXfrm>
        <a:off x="0" y="2667241"/>
        <a:ext cx="2362199" cy="472417"/>
      </dsp:txXfrm>
    </dsp:sp>
    <dsp:sp modelId="{27BE7760-F6B5-45EE-8956-941501131730}">
      <dsp:nvSpPr>
        <dsp:cNvPr id="0" name=""/>
        <dsp:cNvSpPr/>
      </dsp:nvSpPr>
      <dsp:spPr>
        <a:xfrm>
          <a:off x="0" y="3139658"/>
          <a:ext cx="2362199" cy="402429"/>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t>FPGA Programming Basics</a:t>
          </a:r>
          <a:endParaRPr lang="en-US" sz="1400" kern="1200" dirty="0"/>
        </a:p>
      </dsp:txBody>
      <dsp:txXfrm>
        <a:off x="0" y="3139658"/>
        <a:ext cx="2362199" cy="402429"/>
      </dsp:txXfrm>
    </dsp:sp>
    <dsp:sp modelId="{C9E1EBD9-D03D-4086-B7FE-8CD684B69897}">
      <dsp:nvSpPr>
        <dsp:cNvPr id="0" name=""/>
        <dsp:cNvSpPr/>
      </dsp:nvSpPr>
      <dsp:spPr>
        <a:xfrm rot="10800000">
          <a:off x="0" y="1334449"/>
          <a:ext cx="2362199" cy="1345918"/>
        </a:xfrm>
        <a:prstGeom prst="upArrowCallou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Lesson 2</a:t>
          </a:r>
          <a:endParaRPr lang="en-US" sz="1700" kern="1200" dirty="0"/>
        </a:p>
      </dsp:txBody>
      <dsp:txXfrm>
        <a:off x="0" y="1334449"/>
        <a:ext cx="2362199" cy="472417"/>
      </dsp:txXfrm>
    </dsp:sp>
    <dsp:sp modelId="{CB273461-0642-4901-9B3B-9EBCF230DDBF}">
      <dsp:nvSpPr>
        <dsp:cNvPr id="0" name=""/>
        <dsp:cNvSpPr/>
      </dsp:nvSpPr>
      <dsp:spPr>
        <a:xfrm>
          <a:off x="0" y="1806866"/>
          <a:ext cx="2362199" cy="402429"/>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t>LabVIEW FPGA Basics</a:t>
          </a:r>
          <a:endParaRPr lang="en-US" sz="1400" kern="1200" dirty="0"/>
        </a:p>
      </dsp:txBody>
      <dsp:txXfrm>
        <a:off x="0" y="1806866"/>
        <a:ext cx="2362199" cy="402429"/>
      </dsp:txXfrm>
    </dsp:sp>
    <dsp:sp modelId="{05301027-04BC-4541-BE60-F2A1C22690F8}">
      <dsp:nvSpPr>
        <dsp:cNvPr id="0" name=""/>
        <dsp:cNvSpPr/>
      </dsp:nvSpPr>
      <dsp:spPr>
        <a:xfrm rot="10800000">
          <a:off x="0" y="1657"/>
          <a:ext cx="2362199" cy="1345918"/>
        </a:xfrm>
        <a:prstGeom prst="upArrowCallou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Lesson 1</a:t>
          </a:r>
        </a:p>
      </dsp:txBody>
      <dsp:txXfrm>
        <a:off x="0" y="1657"/>
        <a:ext cx="2362199" cy="472417"/>
      </dsp:txXfrm>
    </dsp:sp>
    <dsp:sp modelId="{4BE792FD-BCB4-44EB-8672-F4001B35D8D7}">
      <dsp:nvSpPr>
        <dsp:cNvPr id="0" name=""/>
        <dsp:cNvSpPr/>
      </dsp:nvSpPr>
      <dsp:spPr>
        <a:xfrm>
          <a:off x="0" y="474075"/>
          <a:ext cx="2362199" cy="402429"/>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t>Introduction to LabVIEW FPGA</a:t>
          </a:r>
        </a:p>
      </dsp:txBody>
      <dsp:txXfrm>
        <a:off x="0" y="474075"/>
        <a:ext cx="2362199" cy="40242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E1B657C-65E8-4303-A67C-609EECF6EF25}">
      <dsp:nvSpPr>
        <dsp:cNvPr id="0" name=""/>
        <dsp:cNvSpPr/>
      </dsp:nvSpPr>
      <dsp:spPr>
        <a:xfrm>
          <a:off x="0" y="4000032"/>
          <a:ext cx="2362199" cy="875109"/>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Lesson 8</a:t>
          </a:r>
          <a:endParaRPr lang="en-US" sz="1700" kern="1200" dirty="0"/>
        </a:p>
      </dsp:txBody>
      <dsp:txXfrm>
        <a:off x="0" y="4000032"/>
        <a:ext cx="2362199" cy="472559"/>
      </dsp:txXfrm>
    </dsp:sp>
    <dsp:sp modelId="{8F6D97A3-568C-4D42-9F79-089C76ADC77E}">
      <dsp:nvSpPr>
        <dsp:cNvPr id="0" name=""/>
        <dsp:cNvSpPr/>
      </dsp:nvSpPr>
      <dsp:spPr>
        <a:xfrm>
          <a:off x="0" y="4455089"/>
          <a:ext cx="2362199" cy="402550"/>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smtClean="0"/>
            <a:t>Basic Host Integration – PC/Real-Time</a:t>
          </a:r>
          <a:endParaRPr lang="en-US" sz="1300" kern="1200" dirty="0"/>
        </a:p>
      </dsp:txBody>
      <dsp:txXfrm>
        <a:off x="0" y="4455089"/>
        <a:ext cx="2362199" cy="402550"/>
      </dsp:txXfrm>
    </dsp:sp>
    <dsp:sp modelId="{E552DAC0-216A-4B88-AF1A-937842626E7F}">
      <dsp:nvSpPr>
        <dsp:cNvPr id="0" name=""/>
        <dsp:cNvSpPr/>
      </dsp:nvSpPr>
      <dsp:spPr>
        <a:xfrm rot="10800000">
          <a:off x="0" y="2667241"/>
          <a:ext cx="2362199" cy="1345918"/>
        </a:xfrm>
        <a:prstGeom prst="upArrowCallou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Lesson 7</a:t>
          </a:r>
          <a:endParaRPr lang="en-US" sz="1700" kern="1200" dirty="0"/>
        </a:p>
      </dsp:txBody>
      <dsp:txXfrm>
        <a:off x="0" y="2667241"/>
        <a:ext cx="2362199" cy="472417"/>
      </dsp:txXfrm>
    </dsp:sp>
    <dsp:sp modelId="{27BE7760-F6B5-45EE-8956-941501131730}">
      <dsp:nvSpPr>
        <dsp:cNvPr id="0" name=""/>
        <dsp:cNvSpPr/>
      </dsp:nvSpPr>
      <dsp:spPr>
        <a:xfrm>
          <a:off x="0" y="3139658"/>
          <a:ext cx="2362199" cy="402429"/>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smtClean="0"/>
            <a:t>Single-Cycle Timed Loops</a:t>
          </a:r>
          <a:endParaRPr lang="en-US" sz="1300" kern="1200" dirty="0"/>
        </a:p>
      </dsp:txBody>
      <dsp:txXfrm>
        <a:off x="0" y="3139658"/>
        <a:ext cx="2362199" cy="402429"/>
      </dsp:txXfrm>
    </dsp:sp>
    <dsp:sp modelId="{C9E1EBD9-D03D-4086-B7FE-8CD684B69897}">
      <dsp:nvSpPr>
        <dsp:cNvPr id="0" name=""/>
        <dsp:cNvSpPr/>
      </dsp:nvSpPr>
      <dsp:spPr>
        <a:xfrm rot="10800000">
          <a:off x="0" y="1334449"/>
          <a:ext cx="2362199" cy="1345918"/>
        </a:xfrm>
        <a:prstGeom prst="upArrowCallou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Lesson 6</a:t>
          </a:r>
          <a:endParaRPr lang="en-US" sz="1700" kern="1200" dirty="0"/>
        </a:p>
      </dsp:txBody>
      <dsp:txXfrm>
        <a:off x="0" y="1334449"/>
        <a:ext cx="2362199" cy="472417"/>
      </dsp:txXfrm>
    </dsp:sp>
    <dsp:sp modelId="{CB273461-0642-4901-9B3B-9EBCF230DDBF}">
      <dsp:nvSpPr>
        <dsp:cNvPr id="0" name=""/>
        <dsp:cNvSpPr/>
      </dsp:nvSpPr>
      <dsp:spPr>
        <a:xfrm>
          <a:off x="0" y="1806866"/>
          <a:ext cx="2362199" cy="402429"/>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smtClean="0"/>
            <a:t>Data Sharing on FPGA</a:t>
          </a:r>
          <a:endParaRPr lang="en-US" sz="1300" kern="1200" dirty="0"/>
        </a:p>
      </dsp:txBody>
      <dsp:txXfrm>
        <a:off x="0" y="1806866"/>
        <a:ext cx="2362199" cy="402429"/>
      </dsp:txXfrm>
    </dsp:sp>
    <dsp:sp modelId="{05301027-04BC-4541-BE60-F2A1C22690F8}">
      <dsp:nvSpPr>
        <dsp:cNvPr id="0" name=""/>
        <dsp:cNvSpPr/>
      </dsp:nvSpPr>
      <dsp:spPr>
        <a:xfrm rot="10800000">
          <a:off x="0" y="1657"/>
          <a:ext cx="2362199" cy="1345918"/>
        </a:xfrm>
        <a:prstGeom prst="upArrowCallou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Lesson 5</a:t>
          </a:r>
        </a:p>
      </dsp:txBody>
      <dsp:txXfrm>
        <a:off x="0" y="1657"/>
        <a:ext cx="2362199" cy="472417"/>
      </dsp:txXfrm>
    </dsp:sp>
    <dsp:sp modelId="{4BE792FD-BCB4-44EB-8672-F4001B35D8D7}">
      <dsp:nvSpPr>
        <dsp:cNvPr id="0" name=""/>
        <dsp:cNvSpPr/>
      </dsp:nvSpPr>
      <dsp:spPr>
        <a:xfrm>
          <a:off x="0" y="474075"/>
          <a:ext cx="2362199" cy="402429"/>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en-US" sz="1300" kern="1200" dirty="0" smtClean="0"/>
            <a:t>Loop Execution and Data Sharing</a:t>
          </a:r>
        </a:p>
      </dsp:txBody>
      <dsp:txXfrm>
        <a:off x="0" y="474075"/>
        <a:ext cx="2362199" cy="402429"/>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B5281D2-689F-4DCE-B56F-5C21635E1A17}">
      <dsp:nvSpPr>
        <dsp:cNvPr id="0" name=""/>
        <dsp:cNvSpPr/>
      </dsp:nvSpPr>
      <dsp:spPr>
        <a:xfrm>
          <a:off x="0" y="1333731"/>
          <a:ext cx="2362199" cy="875072"/>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Lesson 10</a:t>
          </a:r>
          <a:endParaRPr lang="en-US" sz="1700" kern="1200" dirty="0"/>
        </a:p>
      </dsp:txBody>
      <dsp:txXfrm>
        <a:off x="0" y="1333731"/>
        <a:ext cx="2362199" cy="472538"/>
      </dsp:txXfrm>
    </dsp:sp>
    <dsp:sp modelId="{BE88CBCF-1A00-46CD-B4A1-3DFB5FC7153A}">
      <dsp:nvSpPr>
        <dsp:cNvPr id="0" name=""/>
        <dsp:cNvSpPr/>
      </dsp:nvSpPr>
      <dsp:spPr>
        <a:xfrm>
          <a:off x="0" y="1788768"/>
          <a:ext cx="2362199" cy="402533"/>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t>Modular Programming</a:t>
          </a:r>
          <a:endParaRPr lang="en-US" sz="1400" kern="1200" dirty="0"/>
        </a:p>
      </dsp:txBody>
      <dsp:txXfrm>
        <a:off x="0" y="1788768"/>
        <a:ext cx="2362199" cy="402533"/>
      </dsp:txXfrm>
    </dsp:sp>
    <dsp:sp modelId="{05301027-04BC-4541-BE60-F2A1C22690F8}">
      <dsp:nvSpPr>
        <dsp:cNvPr id="0" name=""/>
        <dsp:cNvSpPr/>
      </dsp:nvSpPr>
      <dsp:spPr>
        <a:xfrm rot="10800000">
          <a:off x="0" y="996"/>
          <a:ext cx="2362199" cy="1345860"/>
        </a:xfrm>
        <a:prstGeom prst="upArrowCallou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Lesson 9</a:t>
          </a:r>
        </a:p>
      </dsp:txBody>
      <dsp:txXfrm>
        <a:off x="0" y="996"/>
        <a:ext cx="2362199" cy="472397"/>
      </dsp:txXfrm>
    </dsp:sp>
    <dsp:sp modelId="{4BE792FD-BCB4-44EB-8672-F4001B35D8D7}">
      <dsp:nvSpPr>
        <dsp:cNvPr id="0" name=""/>
        <dsp:cNvSpPr/>
      </dsp:nvSpPr>
      <dsp:spPr>
        <a:xfrm>
          <a:off x="0" y="473393"/>
          <a:ext cx="2362199" cy="402412"/>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t>DMA Data Transfers</a:t>
          </a:r>
        </a:p>
      </dsp:txBody>
      <dsp:txXfrm>
        <a:off x="0" y="473393"/>
        <a:ext cx="2362199" cy="402412"/>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CD1C8A6-11DD-4137-9C57-1F22C1C3709F}">
      <dsp:nvSpPr>
        <dsp:cNvPr id="0" name=""/>
        <dsp:cNvSpPr/>
      </dsp:nvSpPr>
      <dsp:spPr>
        <a:xfrm>
          <a:off x="3022" y="1270545"/>
          <a:ext cx="1811122" cy="1268908"/>
        </a:xfrm>
        <a:prstGeom prst="roundRect">
          <a:avLst>
            <a:gd name="adj" fmla="val 10000"/>
          </a:avLst>
        </a:prstGeom>
        <a:solidFill>
          <a:schemeClr val="accent1">
            <a:alpha val="9000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1">
          <a:noAutofit/>
        </a:bodyPr>
        <a:lstStyle/>
        <a:p>
          <a:pPr marL="228600" lvl="1" indent="-228600" algn="l" defTabSz="977900">
            <a:lnSpc>
              <a:spcPct val="90000"/>
            </a:lnSpc>
            <a:spcBef>
              <a:spcPct val="0"/>
            </a:spcBef>
            <a:spcAft>
              <a:spcPct val="15000"/>
            </a:spcAft>
            <a:buChar char="••"/>
          </a:pPr>
          <a:r>
            <a:rPr lang="en-US" sz="2200" kern="1200" dirty="0" smtClean="0"/>
            <a:t>LabVIEW VI</a:t>
          </a:r>
          <a:endParaRPr lang="en-US" sz="2200" kern="1200" dirty="0"/>
        </a:p>
      </dsp:txBody>
      <dsp:txXfrm>
        <a:off x="3022" y="1270545"/>
        <a:ext cx="1811122" cy="996999"/>
      </dsp:txXfrm>
    </dsp:sp>
    <dsp:sp modelId="{19EF8027-A876-4F8B-B4DB-DCD2988163F1}">
      <dsp:nvSpPr>
        <dsp:cNvPr id="0" name=""/>
        <dsp:cNvSpPr/>
      </dsp:nvSpPr>
      <dsp:spPr>
        <a:xfrm>
          <a:off x="948711" y="1639427"/>
          <a:ext cx="1722792" cy="1722792"/>
        </a:xfrm>
        <a:prstGeom prst="leftCircularArrow">
          <a:avLst>
            <a:gd name="adj1" fmla="val 3220"/>
            <a:gd name="adj2" fmla="val 396844"/>
            <a:gd name="adj3" fmla="val 1764948"/>
            <a:gd name="adj4" fmla="val 8617082"/>
            <a:gd name="adj5" fmla="val 3756"/>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4E834D8-7F42-4199-B5E4-BE563FEC671F}">
      <dsp:nvSpPr>
        <dsp:cNvPr id="0" name=""/>
        <dsp:cNvSpPr/>
      </dsp:nvSpPr>
      <dsp:spPr>
        <a:xfrm>
          <a:off x="481233" y="2432311"/>
          <a:ext cx="1367520" cy="54381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LabVIEW FPGA</a:t>
          </a:r>
          <a:endParaRPr lang="en-US" sz="1700" kern="1200" dirty="0"/>
        </a:p>
      </dsp:txBody>
      <dsp:txXfrm>
        <a:off x="481233" y="2432311"/>
        <a:ext cx="1367520" cy="543817"/>
      </dsp:txXfrm>
    </dsp:sp>
    <dsp:sp modelId="{FEBE26CC-2169-45D8-9D67-F0376C9D72A4}">
      <dsp:nvSpPr>
        <dsp:cNvPr id="0" name=""/>
        <dsp:cNvSpPr/>
      </dsp:nvSpPr>
      <dsp:spPr>
        <a:xfrm>
          <a:off x="2112894" y="1270545"/>
          <a:ext cx="1538461" cy="1268908"/>
        </a:xfrm>
        <a:prstGeom prst="roundRect">
          <a:avLst>
            <a:gd name="adj" fmla="val 10000"/>
          </a:avLst>
        </a:prstGeom>
        <a:solidFill>
          <a:schemeClr val="accent1">
            <a:lumMod val="20000"/>
            <a:lumOff val="80000"/>
            <a:alpha val="9000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1">
          <a:noAutofit/>
        </a:bodyPr>
        <a:lstStyle/>
        <a:p>
          <a:pPr marL="228600" lvl="1" indent="-228600" algn="l" defTabSz="977900">
            <a:lnSpc>
              <a:spcPct val="90000"/>
            </a:lnSpc>
            <a:spcBef>
              <a:spcPct val="0"/>
            </a:spcBef>
            <a:spcAft>
              <a:spcPct val="15000"/>
            </a:spcAft>
            <a:buChar char="••"/>
          </a:pPr>
          <a:r>
            <a:rPr lang="en-US" sz="2200" kern="1200" dirty="0" smtClean="0"/>
            <a:t>VHDL Constraints</a:t>
          </a:r>
          <a:endParaRPr lang="en-US" sz="2200" kern="1200" dirty="0"/>
        </a:p>
      </dsp:txBody>
      <dsp:txXfrm>
        <a:off x="2112894" y="1542454"/>
        <a:ext cx="1538461" cy="996999"/>
      </dsp:txXfrm>
    </dsp:sp>
    <dsp:sp modelId="{6039D4D7-29C6-44E2-B537-376A370D4960}">
      <dsp:nvSpPr>
        <dsp:cNvPr id="0" name=""/>
        <dsp:cNvSpPr/>
      </dsp:nvSpPr>
      <dsp:spPr>
        <a:xfrm>
          <a:off x="2979103" y="553036"/>
          <a:ext cx="1643384" cy="1643384"/>
        </a:xfrm>
        <a:prstGeom prst="circularArrow">
          <a:avLst>
            <a:gd name="adj1" fmla="val 3375"/>
            <a:gd name="adj2" fmla="val 417557"/>
            <a:gd name="adj3" fmla="val 19406932"/>
            <a:gd name="adj4" fmla="val 12575511"/>
            <a:gd name="adj5" fmla="val 3938"/>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4BDBEBA-0602-4B91-ACFA-9946FEB9DD31}">
      <dsp:nvSpPr>
        <dsp:cNvPr id="0" name=""/>
        <dsp:cNvSpPr/>
      </dsp:nvSpPr>
      <dsp:spPr>
        <a:xfrm>
          <a:off x="2454774" y="998636"/>
          <a:ext cx="1367520" cy="54381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Xilinx  ISE Compiler</a:t>
          </a:r>
          <a:endParaRPr lang="en-US" sz="1700" kern="1200" dirty="0"/>
        </a:p>
      </dsp:txBody>
      <dsp:txXfrm>
        <a:off x="2454774" y="998636"/>
        <a:ext cx="1367520" cy="543817"/>
      </dsp:txXfrm>
    </dsp:sp>
    <dsp:sp modelId="{85768487-C759-4D12-987C-19D593553FA9}">
      <dsp:nvSpPr>
        <dsp:cNvPr id="0" name=""/>
        <dsp:cNvSpPr/>
      </dsp:nvSpPr>
      <dsp:spPr>
        <a:xfrm>
          <a:off x="4030543" y="1270545"/>
          <a:ext cx="1189814" cy="1268908"/>
        </a:xfrm>
        <a:prstGeom prst="roundRect">
          <a:avLst>
            <a:gd name="adj" fmla="val 10000"/>
          </a:avLst>
        </a:prstGeom>
        <a:solidFill>
          <a:schemeClr val="accent1">
            <a:lumMod val="20000"/>
            <a:lumOff val="80000"/>
            <a:alpha val="9000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1">
          <a:noAutofit/>
        </a:bodyPr>
        <a:lstStyle/>
        <a:p>
          <a:pPr marL="228600" lvl="1" indent="-228600" algn="l" defTabSz="977900">
            <a:lnSpc>
              <a:spcPct val="90000"/>
            </a:lnSpc>
            <a:spcBef>
              <a:spcPct val="0"/>
            </a:spcBef>
            <a:spcAft>
              <a:spcPct val="15000"/>
            </a:spcAft>
            <a:buChar char="••"/>
          </a:pPr>
          <a:r>
            <a:rPr lang="en-US" sz="2200" kern="1200" dirty="0" smtClean="0"/>
            <a:t>Bitfile</a:t>
          </a:r>
          <a:endParaRPr lang="en-US" sz="2200" kern="1200" dirty="0"/>
        </a:p>
      </dsp:txBody>
      <dsp:txXfrm>
        <a:off x="4030543" y="1270545"/>
        <a:ext cx="1189814" cy="996999"/>
      </dsp:txXfrm>
    </dsp:sp>
    <dsp:sp modelId="{5B865CAB-AAA9-4E4B-A3A3-FB2B7AC30B42}">
      <dsp:nvSpPr>
        <dsp:cNvPr id="0" name=""/>
        <dsp:cNvSpPr/>
      </dsp:nvSpPr>
      <dsp:spPr>
        <a:xfrm>
          <a:off x="4706856" y="1465887"/>
          <a:ext cx="1932327" cy="1932327"/>
        </a:xfrm>
        <a:prstGeom prst="leftCircularArrow">
          <a:avLst>
            <a:gd name="adj1" fmla="val 2871"/>
            <a:gd name="adj2" fmla="val 350915"/>
            <a:gd name="adj3" fmla="val 1835814"/>
            <a:gd name="adj4" fmla="val 8733878"/>
            <a:gd name="adj5" fmla="val 3349"/>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41A0915-4287-4656-B2D0-15D499DDD46D}">
      <dsp:nvSpPr>
        <dsp:cNvPr id="0" name=""/>
        <dsp:cNvSpPr/>
      </dsp:nvSpPr>
      <dsp:spPr>
        <a:xfrm>
          <a:off x="4241963" y="2400595"/>
          <a:ext cx="1367520" cy="54381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LabVIEW FPGA</a:t>
          </a:r>
          <a:endParaRPr lang="en-US" sz="1700" kern="1200" dirty="0"/>
        </a:p>
      </dsp:txBody>
      <dsp:txXfrm>
        <a:off x="4241963" y="2400595"/>
        <a:ext cx="1367520" cy="543817"/>
      </dsp:txXfrm>
    </dsp:sp>
    <dsp:sp modelId="{CC65C271-4BE6-48CD-96F7-A6AEA2BFD8C2}">
      <dsp:nvSpPr>
        <dsp:cNvPr id="0" name=""/>
        <dsp:cNvSpPr/>
      </dsp:nvSpPr>
      <dsp:spPr>
        <a:xfrm>
          <a:off x="6059976" y="1270545"/>
          <a:ext cx="1538461" cy="1268908"/>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39ECC67-0138-4BD5-A80E-19790FBB1602}">
      <dsp:nvSpPr>
        <dsp:cNvPr id="0" name=""/>
        <dsp:cNvSpPr/>
      </dsp:nvSpPr>
      <dsp:spPr>
        <a:xfrm>
          <a:off x="6401856" y="998636"/>
          <a:ext cx="1367520" cy="54381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endParaRPr lang="en-US" sz="1700" kern="1200" dirty="0"/>
        </a:p>
      </dsp:txBody>
      <dsp:txXfrm>
        <a:off x="6401856" y="998636"/>
        <a:ext cx="1367520" cy="543817"/>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E9A84B8-409F-4CD2-894E-2E1285E31340}">
      <dsp:nvSpPr>
        <dsp:cNvPr id="0" name=""/>
        <dsp:cNvSpPr/>
      </dsp:nvSpPr>
      <dsp:spPr>
        <a:xfrm>
          <a:off x="0" y="3276339"/>
          <a:ext cx="8686800" cy="7617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Other Considerations </a:t>
          </a:r>
          <a:endParaRPr lang="en-US" sz="2100" kern="1200" dirty="0"/>
        </a:p>
      </dsp:txBody>
      <dsp:txXfrm>
        <a:off x="0" y="3276339"/>
        <a:ext cx="2606040" cy="761791"/>
      </dsp:txXfrm>
    </dsp:sp>
    <dsp:sp modelId="{DC9883CD-FF22-4A87-A0CA-A671D2E6889E}">
      <dsp:nvSpPr>
        <dsp:cNvPr id="0" name=""/>
        <dsp:cNvSpPr/>
      </dsp:nvSpPr>
      <dsp:spPr>
        <a:xfrm>
          <a:off x="0" y="2387582"/>
          <a:ext cx="8686800" cy="7617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Select a Platform</a:t>
          </a:r>
          <a:endParaRPr lang="en-US" sz="2100" kern="1200" dirty="0"/>
        </a:p>
      </dsp:txBody>
      <dsp:txXfrm>
        <a:off x="0" y="2387582"/>
        <a:ext cx="2606040" cy="761791"/>
      </dsp:txXfrm>
    </dsp:sp>
    <dsp:sp modelId="{9A4A5AE0-5DF0-4C54-B705-FE6B89F0AAE2}">
      <dsp:nvSpPr>
        <dsp:cNvPr id="0" name=""/>
        <dsp:cNvSpPr/>
      </dsp:nvSpPr>
      <dsp:spPr>
        <a:xfrm>
          <a:off x="0" y="1498825"/>
          <a:ext cx="8686800" cy="7617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Select RIO Architecture</a:t>
          </a:r>
          <a:endParaRPr lang="en-US" sz="2100" kern="1200" dirty="0"/>
        </a:p>
      </dsp:txBody>
      <dsp:txXfrm>
        <a:off x="0" y="1498825"/>
        <a:ext cx="2606040" cy="761791"/>
      </dsp:txXfrm>
    </dsp:sp>
    <dsp:sp modelId="{E58E7CBC-0258-4618-9351-95CCC685F692}">
      <dsp:nvSpPr>
        <dsp:cNvPr id="0" name=""/>
        <dsp:cNvSpPr/>
      </dsp:nvSpPr>
      <dsp:spPr>
        <a:xfrm>
          <a:off x="0" y="610068"/>
          <a:ext cx="8686800" cy="7617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Need FPGA?</a:t>
          </a:r>
          <a:endParaRPr lang="en-US" sz="2100" kern="1200" dirty="0"/>
        </a:p>
      </dsp:txBody>
      <dsp:txXfrm>
        <a:off x="0" y="610068"/>
        <a:ext cx="2606040" cy="761791"/>
      </dsp:txXfrm>
    </dsp:sp>
    <dsp:sp modelId="{77597900-2176-45D7-B1D4-744FFB0672D2}">
      <dsp:nvSpPr>
        <dsp:cNvPr id="0" name=""/>
        <dsp:cNvSpPr/>
      </dsp:nvSpPr>
      <dsp:spPr>
        <a:xfrm>
          <a:off x="4773954" y="673551"/>
          <a:ext cx="952239" cy="6348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FPGA?</a:t>
          </a:r>
          <a:endParaRPr lang="en-US" sz="1300" kern="1200" dirty="0"/>
        </a:p>
      </dsp:txBody>
      <dsp:txXfrm>
        <a:off x="4773954" y="673551"/>
        <a:ext cx="952239" cy="634826"/>
      </dsp:txXfrm>
    </dsp:sp>
    <dsp:sp modelId="{571F3D5C-0D57-4829-9E0C-2E28ED428666}">
      <dsp:nvSpPr>
        <dsp:cNvPr id="0" name=""/>
        <dsp:cNvSpPr/>
      </dsp:nvSpPr>
      <dsp:spPr>
        <a:xfrm>
          <a:off x="3702684" y="1308377"/>
          <a:ext cx="1547389" cy="253930"/>
        </a:xfrm>
        <a:custGeom>
          <a:avLst/>
          <a:gdLst/>
          <a:ahLst/>
          <a:cxnLst/>
          <a:rect l="0" t="0" r="0" b="0"/>
          <a:pathLst>
            <a:path>
              <a:moveTo>
                <a:pt x="1547389" y="0"/>
              </a:moveTo>
              <a:lnTo>
                <a:pt x="1547389" y="126965"/>
              </a:lnTo>
              <a:lnTo>
                <a:pt x="0" y="126965"/>
              </a:lnTo>
              <a:lnTo>
                <a:pt x="0" y="2539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9062EE-6593-4044-BDC0-A87AFD899FE5}">
      <dsp:nvSpPr>
        <dsp:cNvPr id="0" name=""/>
        <dsp:cNvSpPr/>
      </dsp:nvSpPr>
      <dsp:spPr>
        <a:xfrm>
          <a:off x="3226565" y="1562308"/>
          <a:ext cx="952239" cy="6348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FPGA for Windows</a:t>
          </a:r>
          <a:endParaRPr lang="en-US" sz="1300" kern="1200" dirty="0"/>
        </a:p>
      </dsp:txBody>
      <dsp:txXfrm>
        <a:off x="3226565" y="1562308"/>
        <a:ext cx="952239" cy="634826"/>
      </dsp:txXfrm>
    </dsp:sp>
    <dsp:sp modelId="{18347D9F-7025-4109-9377-8CA79E6F5A32}">
      <dsp:nvSpPr>
        <dsp:cNvPr id="0" name=""/>
        <dsp:cNvSpPr/>
      </dsp:nvSpPr>
      <dsp:spPr>
        <a:xfrm>
          <a:off x="3083729" y="2197134"/>
          <a:ext cx="618955" cy="253930"/>
        </a:xfrm>
        <a:custGeom>
          <a:avLst/>
          <a:gdLst/>
          <a:ahLst/>
          <a:cxnLst/>
          <a:rect l="0" t="0" r="0" b="0"/>
          <a:pathLst>
            <a:path>
              <a:moveTo>
                <a:pt x="618955" y="0"/>
              </a:moveTo>
              <a:lnTo>
                <a:pt x="618955" y="126965"/>
              </a:lnTo>
              <a:lnTo>
                <a:pt x="0" y="126965"/>
              </a:lnTo>
              <a:lnTo>
                <a:pt x="0" y="2539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4EC605-E11B-48BC-9063-A4BC0873C073}">
      <dsp:nvSpPr>
        <dsp:cNvPr id="0" name=""/>
        <dsp:cNvSpPr/>
      </dsp:nvSpPr>
      <dsp:spPr>
        <a:xfrm>
          <a:off x="2607609" y="2451065"/>
          <a:ext cx="952239" cy="634826"/>
        </a:xfrm>
        <a:prstGeom prst="roundRect">
          <a:avLst>
            <a:gd name="adj" fmla="val 10000"/>
          </a:avLst>
        </a:prstGeom>
        <a:solidFill>
          <a:schemeClr val="accent1">
            <a:hueOff val="0"/>
            <a:satOff val="0"/>
            <a:lumOff val="0"/>
            <a:alphaOff val="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PCI</a:t>
          </a:r>
          <a:endParaRPr lang="en-US" sz="1300" kern="1200" dirty="0"/>
        </a:p>
      </dsp:txBody>
      <dsp:txXfrm>
        <a:off x="2607609" y="2451065"/>
        <a:ext cx="952239" cy="634826"/>
      </dsp:txXfrm>
    </dsp:sp>
    <dsp:sp modelId="{B19D100E-8AD5-4706-B735-885769BE7244}">
      <dsp:nvSpPr>
        <dsp:cNvPr id="0" name=""/>
        <dsp:cNvSpPr/>
      </dsp:nvSpPr>
      <dsp:spPr>
        <a:xfrm>
          <a:off x="3702684" y="2197134"/>
          <a:ext cx="618955" cy="253930"/>
        </a:xfrm>
        <a:custGeom>
          <a:avLst/>
          <a:gdLst/>
          <a:ahLst/>
          <a:cxnLst/>
          <a:rect l="0" t="0" r="0" b="0"/>
          <a:pathLst>
            <a:path>
              <a:moveTo>
                <a:pt x="0" y="0"/>
              </a:moveTo>
              <a:lnTo>
                <a:pt x="0" y="126965"/>
              </a:lnTo>
              <a:lnTo>
                <a:pt x="618955" y="126965"/>
              </a:lnTo>
              <a:lnTo>
                <a:pt x="618955" y="2539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F82246-36B9-4503-81C1-434B8B3A9646}">
      <dsp:nvSpPr>
        <dsp:cNvPr id="0" name=""/>
        <dsp:cNvSpPr/>
      </dsp:nvSpPr>
      <dsp:spPr>
        <a:xfrm>
          <a:off x="3845520" y="2451065"/>
          <a:ext cx="952239" cy="6348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PXI</a:t>
          </a:r>
          <a:endParaRPr lang="en-US" sz="1300" kern="1200" dirty="0"/>
        </a:p>
      </dsp:txBody>
      <dsp:txXfrm>
        <a:off x="3845520" y="2451065"/>
        <a:ext cx="952239" cy="634826"/>
      </dsp:txXfrm>
    </dsp:sp>
    <dsp:sp modelId="{60040FEE-BC25-4281-9429-9E3E2983A0AA}">
      <dsp:nvSpPr>
        <dsp:cNvPr id="0" name=""/>
        <dsp:cNvSpPr/>
      </dsp:nvSpPr>
      <dsp:spPr>
        <a:xfrm>
          <a:off x="5250074" y="1308377"/>
          <a:ext cx="1547389" cy="253930"/>
        </a:xfrm>
        <a:custGeom>
          <a:avLst/>
          <a:gdLst/>
          <a:ahLst/>
          <a:cxnLst/>
          <a:rect l="0" t="0" r="0" b="0"/>
          <a:pathLst>
            <a:path>
              <a:moveTo>
                <a:pt x="0" y="0"/>
              </a:moveTo>
              <a:lnTo>
                <a:pt x="0" y="126965"/>
              </a:lnTo>
              <a:lnTo>
                <a:pt x="1547389" y="126965"/>
              </a:lnTo>
              <a:lnTo>
                <a:pt x="1547389" y="2539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F36150-ACCC-4316-8F26-5497944A4996}">
      <dsp:nvSpPr>
        <dsp:cNvPr id="0" name=""/>
        <dsp:cNvSpPr/>
      </dsp:nvSpPr>
      <dsp:spPr>
        <a:xfrm>
          <a:off x="6321343" y="1562308"/>
          <a:ext cx="952239" cy="6348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FPGA for Real-Time</a:t>
          </a:r>
          <a:endParaRPr lang="en-US" sz="1300" kern="1200" dirty="0"/>
        </a:p>
      </dsp:txBody>
      <dsp:txXfrm>
        <a:off x="6321343" y="1562308"/>
        <a:ext cx="952239" cy="634826"/>
      </dsp:txXfrm>
    </dsp:sp>
    <dsp:sp modelId="{48755188-8228-4376-90B0-B1EE69FD022A}">
      <dsp:nvSpPr>
        <dsp:cNvPr id="0" name=""/>
        <dsp:cNvSpPr/>
      </dsp:nvSpPr>
      <dsp:spPr>
        <a:xfrm>
          <a:off x="5559552" y="2197134"/>
          <a:ext cx="1237911" cy="253930"/>
        </a:xfrm>
        <a:custGeom>
          <a:avLst/>
          <a:gdLst/>
          <a:ahLst/>
          <a:cxnLst/>
          <a:rect l="0" t="0" r="0" b="0"/>
          <a:pathLst>
            <a:path>
              <a:moveTo>
                <a:pt x="1237911" y="0"/>
              </a:moveTo>
              <a:lnTo>
                <a:pt x="1237911" y="126965"/>
              </a:lnTo>
              <a:lnTo>
                <a:pt x="0" y="126965"/>
              </a:lnTo>
              <a:lnTo>
                <a:pt x="0" y="2539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15A53C-087F-47AC-AC76-83EC7A857F0B}">
      <dsp:nvSpPr>
        <dsp:cNvPr id="0" name=""/>
        <dsp:cNvSpPr/>
      </dsp:nvSpPr>
      <dsp:spPr>
        <a:xfrm>
          <a:off x="5083432" y="2451065"/>
          <a:ext cx="952239" cy="634826"/>
        </a:xfrm>
        <a:prstGeom prst="roundRect">
          <a:avLst>
            <a:gd name="adj" fmla="val 10000"/>
          </a:avLst>
        </a:prstGeom>
        <a:solidFill>
          <a:schemeClr val="accent1">
            <a:hueOff val="0"/>
            <a:satOff val="0"/>
            <a:lumOff val="0"/>
            <a:alphaOff val="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CompactRIO</a:t>
          </a:r>
          <a:endParaRPr lang="en-US" sz="1300" kern="1200" dirty="0"/>
        </a:p>
      </dsp:txBody>
      <dsp:txXfrm>
        <a:off x="5083432" y="2451065"/>
        <a:ext cx="952239" cy="634826"/>
      </dsp:txXfrm>
    </dsp:sp>
    <dsp:sp modelId="{240CBA72-6B43-4E6C-9043-314B9E8AE291}">
      <dsp:nvSpPr>
        <dsp:cNvPr id="0" name=""/>
        <dsp:cNvSpPr/>
      </dsp:nvSpPr>
      <dsp:spPr>
        <a:xfrm>
          <a:off x="6751743" y="2197134"/>
          <a:ext cx="91440" cy="253930"/>
        </a:xfrm>
        <a:custGeom>
          <a:avLst/>
          <a:gdLst/>
          <a:ahLst/>
          <a:cxnLst/>
          <a:rect l="0" t="0" r="0" b="0"/>
          <a:pathLst>
            <a:path>
              <a:moveTo>
                <a:pt x="45720" y="0"/>
              </a:moveTo>
              <a:lnTo>
                <a:pt x="45720" y="2539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C03B66-59A2-4EE7-9C09-241B2A83A776}">
      <dsp:nvSpPr>
        <dsp:cNvPr id="0" name=""/>
        <dsp:cNvSpPr/>
      </dsp:nvSpPr>
      <dsp:spPr>
        <a:xfrm>
          <a:off x="6321343" y="2451065"/>
          <a:ext cx="952239" cy="6348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PXI</a:t>
          </a:r>
          <a:endParaRPr lang="en-US" sz="1300" kern="1200" dirty="0"/>
        </a:p>
      </dsp:txBody>
      <dsp:txXfrm>
        <a:off x="6321343" y="2451065"/>
        <a:ext cx="952239" cy="634826"/>
      </dsp:txXfrm>
    </dsp:sp>
    <dsp:sp modelId="{2ECB5B68-98F6-4B53-95E1-A4BD42F7370C}">
      <dsp:nvSpPr>
        <dsp:cNvPr id="0" name=""/>
        <dsp:cNvSpPr/>
      </dsp:nvSpPr>
      <dsp:spPr>
        <a:xfrm>
          <a:off x="6797463" y="2197134"/>
          <a:ext cx="1237911" cy="253930"/>
        </a:xfrm>
        <a:custGeom>
          <a:avLst/>
          <a:gdLst/>
          <a:ahLst/>
          <a:cxnLst/>
          <a:rect l="0" t="0" r="0" b="0"/>
          <a:pathLst>
            <a:path>
              <a:moveTo>
                <a:pt x="0" y="0"/>
              </a:moveTo>
              <a:lnTo>
                <a:pt x="0" y="126965"/>
              </a:lnTo>
              <a:lnTo>
                <a:pt x="1237911" y="126965"/>
              </a:lnTo>
              <a:lnTo>
                <a:pt x="1237911" y="2539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406819-51E5-4BCE-8DB4-79DF617017EE}">
      <dsp:nvSpPr>
        <dsp:cNvPr id="0" name=""/>
        <dsp:cNvSpPr/>
      </dsp:nvSpPr>
      <dsp:spPr>
        <a:xfrm>
          <a:off x="7559255" y="2451065"/>
          <a:ext cx="952239" cy="6348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PCI</a:t>
          </a:r>
          <a:endParaRPr lang="en-US" sz="1300" kern="1200" dirty="0"/>
        </a:p>
      </dsp:txBody>
      <dsp:txXfrm>
        <a:off x="7559255" y="2451065"/>
        <a:ext cx="952239" cy="634826"/>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C5D607-EED3-4464-9DDA-1D9F67E267D7}">
      <dsp:nvSpPr>
        <dsp:cNvPr id="0" name=""/>
        <dsp:cNvSpPr/>
      </dsp:nvSpPr>
      <dsp:spPr>
        <a:xfrm>
          <a:off x="1156608" y="3022"/>
          <a:ext cx="6830783" cy="70670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Select Host-Target Network Setup</a:t>
          </a:r>
          <a:endParaRPr lang="en-US" sz="2800" kern="1200" dirty="0"/>
        </a:p>
      </dsp:txBody>
      <dsp:txXfrm>
        <a:off x="1156608" y="3022"/>
        <a:ext cx="6830783" cy="706707"/>
      </dsp:txXfrm>
    </dsp:sp>
    <dsp:sp modelId="{7896F14A-D437-4C63-B420-35803DD20A69}">
      <dsp:nvSpPr>
        <dsp:cNvPr id="0" name=""/>
        <dsp:cNvSpPr/>
      </dsp:nvSpPr>
      <dsp:spPr>
        <a:xfrm rot="5400000">
          <a:off x="4439492" y="727398"/>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727398"/>
        <a:ext cx="265015" cy="318018"/>
      </dsp:txXfrm>
    </dsp:sp>
    <dsp:sp modelId="{E49B7CBE-B731-4C12-A7E8-D1C65A5711A4}">
      <dsp:nvSpPr>
        <dsp:cNvPr id="0" name=""/>
        <dsp:cNvSpPr/>
      </dsp:nvSpPr>
      <dsp:spPr>
        <a:xfrm>
          <a:off x="1156608" y="1063084"/>
          <a:ext cx="6830783" cy="70670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Detect the Remote Target</a:t>
          </a:r>
          <a:endParaRPr lang="en-US" sz="2800" kern="1200" dirty="0"/>
        </a:p>
      </dsp:txBody>
      <dsp:txXfrm>
        <a:off x="1156608" y="1063084"/>
        <a:ext cx="6830783" cy="706707"/>
      </dsp:txXfrm>
    </dsp:sp>
    <dsp:sp modelId="{B75F322A-9184-4726-AE58-313427B76E38}">
      <dsp:nvSpPr>
        <dsp:cNvPr id="0" name=""/>
        <dsp:cNvSpPr/>
      </dsp:nvSpPr>
      <dsp:spPr>
        <a:xfrm rot="5400000">
          <a:off x="4439492" y="1787459"/>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1787459"/>
        <a:ext cx="265015" cy="318018"/>
      </dsp:txXfrm>
    </dsp:sp>
    <dsp:sp modelId="{A3ECD57D-5A83-4664-9DE7-9B0156AEE4DA}">
      <dsp:nvSpPr>
        <dsp:cNvPr id="0" name=""/>
        <dsp:cNvSpPr/>
      </dsp:nvSpPr>
      <dsp:spPr>
        <a:xfrm>
          <a:off x="1156608" y="2123146"/>
          <a:ext cx="6830783" cy="70670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Configure Target Network Settings</a:t>
          </a:r>
          <a:endParaRPr lang="en-US" sz="2800" kern="1200" dirty="0"/>
        </a:p>
      </dsp:txBody>
      <dsp:txXfrm>
        <a:off x="1156608" y="2123146"/>
        <a:ext cx="6830783" cy="706707"/>
      </dsp:txXfrm>
    </dsp:sp>
    <dsp:sp modelId="{2B130203-943D-4627-8A25-2314926FC32C}">
      <dsp:nvSpPr>
        <dsp:cNvPr id="0" name=""/>
        <dsp:cNvSpPr/>
      </dsp:nvSpPr>
      <dsp:spPr>
        <a:xfrm rot="5400000">
          <a:off x="4439492" y="2847521"/>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2847521"/>
        <a:ext cx="265015" cy="318018"/>
      </dsp:txXfrm>
    </dsp:sp>
    <dsp:sp modelId="{982CB52F-7286-4180-BDF1-C925CA486D6B}">
      <dsp:nvSpPr>
        <dsp:cNvPr id="0" name=""/>
        <dsp:cNvSpPr/>
      </dsp:nvSpPr>
      <dsp:spPr>
        <a:xfrm>
          <a:off x="1156608" y="3183207"/>
          <a:ext cx="6830783" cy="70670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View Devices and Interfaces</a:t>
          </a:r>
          <a:endParaRPr lang="en-US" sz="2800" kern="1200" dirty="0"/>
        </a:p>
      </dsp:txBody>
      <dsp:txXfrm>
        <a:off x="1156608" y="3183207"/>
        <a:ext cx="6830783" cy="706707"/>
      </dsp:txXfrm>
    </dsp:sp>
    <dsp:sp modelId="{4E1F2039-AD2D-418A-B765-8F627BC8D872}">
      <dsp:nvSpPr>
        <dsp:cNvPr id="0" name=""/>
        <dsp:cNvSpPr/>
      </dsp:nvSpPr>
      <dsp:spPr>
        <a:xfrm rot="5400000">
          <a:off x="4439492" y="3907583"/>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3907583"/>
        <a:ext cx="265015" cy="318018"/>
      </dsp:txXfrm>
    </dsp:sp>
    <dsp:sp modelId="{58B94AD6-0BC3-45E4-86FA-652012799E8C}">
      <dsp:nvSpPr>
        <dsp:cNvPr id="0" name=""/>
        <dsp:cNvSpPr/>
      </dsp:nvSpPr>
      <dsp:spPr>
        <a:xfrm>
          <a:off x="1156608" y="4243269"/>
          <a:ext cx="6830783" cy="70670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Add/Remove Software </a:t>
          </a:r>
          <a:endParaRPr lang="en-US" sz="2800" kern="1200" dirty="0"/>
        </a:p>
      </dsp:txBody>
      <dsp:txXfrm>
        <a:off x="1156608" y="4243269"/>
        <a:ext cx="6830783" cy="706707"/>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C5D607-EED3-4464-9DDA-1D9F67E267D7}">
      <dsp:nvSpPr>
        <dsp:cNvPr id="0" name=""/>
        <dsp:cNvSpPr/>
      </dsp:nvSpPr>
      <dsp:spPr>
        <a:xfrm>
          <a:off x="1156608" y="3022"/>
          <a:ext cx="6830783" cy="70670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Select Host-Target Network Setup</a:t>
          </a:r>
          <a:endParaRPr lang="en-US" sz="2800" kern="1200" dirty="0"/>
        </a:p>
      </dsp:txBody>
      <dsp:txXfrm>
        <a:off x="1156608" y="3022"/>
        <a:ext cx="6830783" cy="706707"/>
      </dsp:txXfrm>
    </dsp:sp>
    <dsp:sp modelId="{7896F14A-D437-4C63-B420-35803DD20A69}">
      <dsp:nvSpPr>
        <dsp:cNvPr id="0" name=""/>
        <dsp:cNvSpPr/>
      </dsp:nvSpPr>
      <dsp:spPr>
        <a:xfrm rot="5400000">
          <a:off x="4439492" y="727398"/>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727398"/>
        <a:ext cx="265015" cy="318018"/>
      </dsp:txXfrm>
    </dsp:sp>
    <dsp:sp modelId="{E49B7CBE-B731-4C12-A7E8-D1C65A5711A4}">
      <dsp:nvSpPr>
        <dsp:cNvPr id="0" name=""/>
        <dsp:cNvSpPr/>
      </dsp:nvSpPr>
      <dsp:spPr>
        <a:xfrm>
          <a:off x="1156608" y="1063084"/>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Detect the Remote Target</a:t>
          </a:r>
          <a:endParaRPr lang="en-US" sz="2800" kern="1200" dirty="0"/>
        </a:p>
      </dsp:txBody>
      <dsp:txXfrm>
        <a:off x="1156608" y="1063084"/>
        <a:ext cx="6830783" cy="706707"/>
      </dsp:txXfrm>
    </dsp:sp>
    <dsp:sp modelId="{B75F322A-9184-4726-AE58-313427B76E38}">
      <dsp:nvSpPr>
        <dsp:cNvPr id="0" name=""/>
        <dsp:cNvSpPr/>
      </dsp:nvSpPr>
      <dsp:spPr>
        <a:xfrm rot="5400000">
          <a:off x="4439492" y="1787459"/>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1787459"/>
        <a:ext cx="265015" cy="318018"/>
      </dsp:txXfrm>
    </dsp:sp>
    <dsp:sp modelId="{A3ECD57D-5A83-4664-9DE7-9B0156AEE4DA}">
      <dsp:nvSpPr>
        <dsp:cNvPr id="0" name=""/>
        <dsp:cNvSpPr/>
      </dsp:nvSpPr>
      <dsp:spPr>
        <a:xfrm>
          <a:off x="1156608" y="2123146"/>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Configure Target Network Settings</a:t>
          </a:r>
          <a:endParaRPr lang="en-US" sz="2800" kern="1200" dirty="0"/>
        </a:p>
      </dsp:txBody>
      <dsp:txXfrm>
        <a:off x="1156608" y="2123146"/>
        <a:ext cx="6830783" cy="706707"/>
      </dsp:txXfrm>
    </dsp:sp>
    <dsp:sp modelId="{2B130203-943D-4627-8A25-2314926FC32C}">
      <dsp:nvSpPr>
        <dsp:cNvPr id="0" name=""/>
        <dsp:cNvSpPr/>
      </dsp:nvSpPr>
      <dsp:spPr>
        <a:xfrm rot="5400000">
          <a:off x="4439492" y="2847521"/>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2847521"/>
        <a:ext cx="265015" cy="318018"/>
      </dsp:txXfrm>
    </dsp:sp>
    <dsp:sp modelId="{982CB52F-7286-4180-BDF1-C925CA486D6B}">
      <dsp:nvSpPr>
        <dsp:cNvPr id="0" name=""/>
        <dsp:cNvSpPr/>
      </dsp:nvSpPr>
      <dsp:spPr>
        <a:xfrm>
          <a:off x="1156608" y="3183207"/>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View Devices and Interfaces</a:t>
          </a:r>
          <a:endParaRPr lang="en-US" sz="2800" kern="1200" dirty="0"/>
        </a:p>
      </dsp:txBody>
      <dsp:txXfrm>
        <a:off x="1156608" y="3183207"/>
        <a:ext cx="6830783" cy="706707"/>
      </dsp:txXfrm>
    </dsp:sp>
    <dsp:sp modelId="{4E1F2039-AD2D-418A-B765-8F627BC8D872}">
      <dsp:nvSpPr>
        <dsp:cNvPr id="0" name=""/>
        <dsp:cNvSpPr/>
      </dsp:nvSpPr>
      <dsp:spPr>
        <a:xfrm rot="5400000">
          <a:off x="4439492" y="3907583"/>
          <a:ext cx="265015" cy="318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4439492" y="3907583"/>
        <a:ext cx="265015" cy="318018"/>
      </dsp:txXfrm>
    </dsp:sp>
    <dsp:sp modelId="{58B94AD6-0BC3-45E4-86FA-652012799E8C}">
      <dsp:nvSpPr>
        <dsp:cNvPr id="0" name=""/>
        <dsp:cNvSpPr/>
      </dsp:nvSpPr>
      <dsp:spPr>
        <a:xfrm>
          <a:off x="1156608" y="4243269"/>
          <a:ext cx="6830783" cy="706707"/>
        </a:xfrm>
        <a:prstGeom prst="roundRect">
          <a:avLst>
            <a:gd name="adj" fmla="val 10000"/>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Add/Remove Software </a:t>
          </a:r>
          <a:endParaRPr lang="en-US" sz="2800" kern="1200" dirty="0"/>
        </a:p>
      </dsp:txBody>
      <dsp:txXfrm>
        <a:off x="1156608" y="4243269"/>
        <a:ext cx="6830783" cy="7067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7026" name="Rectangle 4"/>
          <p:cNvSpPr>
            <a:spLocks noGrp="1" noRot="1" noChangeAspect="1" noChangeArrowheads="1" noTextEdit="1"/>
          </p:cNvSpPr>
          <p:nvPr>
            <p:ph type="sldImg" idx="2"/>
          </p:nvPr>
        </p:nvSpPr>
        <p:spPr bwMode="auto">
          <a:xfrm>
            <a:off x="820738" y="544513"/>
            <a:ext cx="5673725" cy="4256087"/>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09613" y="5037138"/>
            <a:ext cx="5975350" cy="3844925"/>
          </a:xfrm>
          <a:prstGeom prst="rect">
            <a:avLst/>
          </a:prstGeom>
          <a:noFill/>
          <a:ln w="9525">
            <a:noFill/>
            <a:miter lim="800000"/>
            <a:headEnd/>
            <a:tailEnd/>
          </a:ln>
          <a:effectLst/>
        </p:spPr>
        <p:txBody>
          <a:bodyPr vert="horz" wrap="square" lIns="96808" tIns="48405" rIns="96808" bIns="48405"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5" name="Rectangle 4"/>
          <p:cNvSpPr>
            <a:spLocks noChangeArrowheads="1"/>
          </p:cNvSpPr>
          <p:nvPr/>
        </p:nvSpPr>
        <p:spPr bwMode="auto">
          <a:xfrm>
            <a:off x="0" y="9371013"/>
            <a:ext cx="7315200" cy="161925"/>
          </a:xfrm>
          <a:prstGeom prst="rect">
            <a:avLst/>
          </a:prstGeom>
          <a:noFill/>
          <a:ln w="9525">
            <a:noFill/>
            <a:miter lim="800000"/>
            <a:headEnd/>
            <a:tailEnd/>
          </a:ln>
          <a:effectLst/>
        </p:spPr>
        <p:txBody>
          <a:bodyPr lIns="67017" tIns="26806" rIns="67017" bIns="26806">
            <a:spAutoFit/>
          </a:bodyPr>
          <a:lstStyle/>
          <a:p>
            <a:pPr defTabSz="979728">
              <a:lnSpc>
                <a:spcPct val="85000"/>
              </a:lnSpc>
              <a:tabLst>
                <a:tab pos="715827" algn="l"/>
                <a:tab pos="3565943" algn="ctr"/>
                <a:tab pos="6416059" algn="r"/>
              </a:tabLst>
              <a:defRPr/>
            </a:pPr>
            <a:r>
              <a:rPr lang="en-US" altLang="en-US" sz="800" i="1" dirty="0">
                <a:solidFill>
                  <a:schemeClr val="tx1"/>
                </a:solidFill>
              </a:rPr>
              <a:t>	LabVIEW FPGA 	1</a:t>
            </a:r>
            <a:r>
              <a:rPr lang="en-US" sz="800" i="1" dirty="0">
                <a:solidFill>
                  <a:schemeClr val="tx1"/>
                </a:solidFill>
              </a:rPr>
              <a:t>-</a:t>
            </a:r>
            <a:fld id="{D9ADBAD7-62A1-484C-8AF2-532B5FBF4407}" type="slidenum">
              <a:rPr lang="en-US" sz="800" i="1">
                <a:solidFill>
                  <a:schemeClr val="tx1"/>
                </a:solidFill>
              </a:rPr>
              <a:pPr defTabSz="979728">
                <a:lnSpc>
                  <a:spcPct val="85000"/>
                </a:lnSpc>
                <a:tabLst>
                  <a:tab pos="715827" algn="l"/>
                  <a:tab pos="3565943" algn="ctr"/>
                  <a:tab pos="6416059" algn="r"/>
                </a:tabLst>
                <a:defRPr/>
              </a:pPr>
              <a:t>‹#›</a:t>
            </a:fld>
            <a:r>
              <a:rPr lang="en-US" sz="800" i="1" dirty="0">
                <a:solidFill>
                  <a:schemeClr val="tx1"/>
                </a:solidFill>
              </a:rPr>
              <a:t> 	ni.com</a:t>
            </a:r>
          </a:p>
        </p:txBody>
      </p:sp>
    </p:spTree>
  </p:cSld>
  <p:clrMap bg1="lt1" tx1="dk1" bg2="lt2" tx2="dk2" accent1="accent1" accent2="accent2" accent3="accent3" accent4="accent4" accent5="accent5" accent6="accent6" hlink="hlink" folHlink="folHlink"/>
  <p:hf dt="0"/>
  <p:notesStyle>
    <a:lvl1pPr algn="l" defTabSz="949325" rtl="0" eaLnBrk="0" fontAlgn="base" hangingPunct="0">
      <a:spcBef>
        <a:spcPct val="30000"/>
      </a:spcBef>
      <a:spcAft>
        <a:spcPct val="0"/>
      </a:spcAft>
      <a:tabLst>
        <a:tab pos="474663" algn="l"/>
      </a:tabLst>
      <a:defRPr sz="1100" kern="1200">
        <a:solidFill>
          <a:schemeClr val="tx1"/>
        </a:solidFill>
        <a:latin typeface="Arial" charset="0"/>
        <a:ea typeface="+mn-ea"/>
        <a:cs typeface="+mn-cs"/>
      </a:defRPr>
    </a:lvl1pPr>
    <a:lvl2pPr algn="l" defTabSz="949325" rtl="0" eaLnBrk="0" fontAlgn="base" hangingPunct="0">
      <a:spcBef>
        <a:spcPct val="30000"/>
      </a:spcBef>
      <a:spcAft>
        <a:spcPct val="0"/>
      </a:spcAft>
      <a:tabLst>
        <a:tab pos="474663" algn="l"/>
      </a:tabLst>
      <a:defRPr sz="1100" kern="1200">
        <a:solidFill>
          <a:schemeClr val="tx1"/>
        </a:solidFill>
        <a:latin typeface="Arial" charset="0"/>
        <a:ea typeface="+mn-ea"/>
        <a:cs typeface="+mn-cs"/>
      </a:defRPr>
    </a:lvl2pPr>
    <a:lvl3pPr marL="236538" indent="-236538" algn="l" defTabSz="949325" rtl="0" eaLnBrk="0" fontAlgn="base" hangingPunct="0">
      <a:spcBef>
        <a:spcPct val="30000"/>
      </a:spcBef>
      <a:spcAft>
        <a:spcPct val="0"/>
      </a:spcAft>
      <a:buFont typeface="Arial" pitchFamily="34" charset="0"/>
      <a:buChar char="•"/>
      <a:tabLst>
        <a:tab pos="474663" algn="l"/>
      </a:tabLst>
      <a:defRPr sz="1100" kern="1200">
        <a:solidFill>
          <a:schemeClr val="tx1"/>
        </a:solidFill>
        <a:latin typeface="Arial" charset="0"/>
        <a:ea typeface="+mn-ea"/>
        <a:cs typeface="+mn-cs"/>
      </a:defRPr>
    </a:lvl3pPr>
    <a:lvl4pPr marL="474663" indent="-236538" algn="l" defTabSz="949325" rtl="0" eaLnBrk="0" fontAlgn="base" hangingPunct="0">
      <a:spcBef>
        <a:spcPct val="30000"/>
      </a:spcBef>
      <a:spcAft>
        <a:spcPct val="0"/>
      </a:spcAft>
      <a:buFont typeface="Times New Roman" pitchFamily="18" charset="0"/>
      <a:buChar char="–"/>
      <a:tabLst>
        <a:tab pos="474663" algn="l"/>
      </a:tabLst>
      <a:defRPr sz="1100" kern="1200">
        <a:solidFill>
          <a:schemeClr val="tx1"/>
        </a:solidFill>
        <a:latin typeface="Arial" charset="0"/>
        <a:ea typeface="+mn-ea"/>
        <a:cs typeface="+mn-cs"/>
      </a:defRPr>
    </a:lvl4pPr>
    <a:lvl5pPr marL="1058863" indent="-1058863" algn="l" defTabSz="949325" rtl="0" eaLnBrk="0" fontAlgn="base" hangingPunct="0">
      <a:spcBef>
        <a:spcPct val="30000"/>
      </a:spcBef>
      <a:spcAft>
        <a:spcPct val="0"/>
      </a:spcAft>
      <a:tabLst>
        <a:tab pos="474663" algn="l"/>
      </a:tabLst>
      <a:defRPr sz="1100" kern="1200">
        <a:solidFill>
          <a:schemeClr val="tx1"/>
        </a:solidFill>
        <a:latin typeface="Arial" charset="0"/>
        <a:ea typeface="+mn-ea"/>
        <a:cs typeface="+mn-cs"/>
      </a:defRPr>
    </a:lvl5pPr>
    <a:lvl6pPr marL="2126943" algn="l" defTabSz="850777" rtl="0" eaLnBrk="1" latinLnBrk="0" hangingPunct="1">
      <a:defRPr sz="1100" kern="1200">
        <a:solidFill>
          <a:schemeClr val="tx1"/>
        </a:solidFill>
        <a:latin typeface="+mn-lt"/>
        <a:ea typeface="+mn-ea"/>
        <a:cs typeface="+mn-cs"/>
      </a:defRPr>
    </a:lvl6pPr>
    <a:lvl7pPr marL="2552332" algn="l" defTabSz="850777" rtl="0" eaLnBrk="1" latinLnBrk="0" hangingPunct="1">
      <a:defRPr sz="1100" kern="1200">
        <a:solidFill>
          <a:schemeClr val="tx1"/>
        </a:solidFill>
        <a:latin typeface="+mn-lt"/>
        <a:ea typeface="+mn-ea"/>
        <a:cs typeface="+mn-cs"/>
      </a:defRPr>
    </a:lvl7pPr>
    <a:lvl8pPr marL="2977720" algn="l" defTabSz="850777" rtl="0" eaLnBrk="1" latinLnBrk="0" hangingPunct="1">
      <a:defRPr sz="1100" kern="1200">
        <a:solidFill>
          <a:schemeClr val="tx1"/>
        </a:solidFill>
        <a:latin typeface="+mn-lt"/>
        <a:ea typeface="+mn-ea"/>
        <a:cs typeface="+mn-cs"/>
      </a:defRPr>
    </a:lvl8pPr>
    <a:lvl9pPr marL="3403109" algn="l" defTabSz="850777"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lvfpgadialog.chm::/fpga_time_violation_db.html" TargetMode="External"/><Relationship Id="rId2" Type="http://schemas.openxmlformats.org/officeDocument/2006/relationships/slide" Target="../slides/slide116.xml"/><Relationship Id="rId1" Type="http://schemas.openxmlformats.org/officeDocument/2006/relationships/notesMaster" Target="../notesMasters/notesMaster1.xml"/><Relationship Id="rId4" Type="http://schemas.openxmlformats.org/officeDocument/2006/relationships/image" Target="../media/image62.wmf"/></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3" Type="http://schemas.openxmlformats.org/officeDocument/2006/relationships/hyperlink" Target="lvexpress.chm::/Wait.html"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lvexpress.chm::/Tick_Count.html"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3" Type="http://schemas.openxmlformats.org/officeDocument/2006/relationships/slide" Target="../slides/slide279.xml"/><Relationship Id="rId7" Type="http://schemas.openxmlformats.org/officeDocument/2006/relationships/image" Target="../media/image163.wmf"/><Relationship Id="rId2" Type="http://schemas.openxmlformats.org/officeDocument/2006/relationships/notesMaster" Target="../notesMasters/notesMaster1.xml"/><Relationship Id="rId1" Type="http://schemas.openxmlformats.org/officeDocument/2006/relationships/vmlDrawing" Target="../drawings/vmlDrawing5.vml"/><Relationship Id="rId6" Type="http://schemas.openxmlformats.org/officeDocument/2006/relationships/image" Target="../media/image162.wmf"/><Relationship Id="rId5" Type="http://schemas.openxmlformats.org/officeDocument/2006/relationships/oleObject" Target="../embeddings/oleObject5.bin"/><Relationship Id="rId4" Type="http://schemas.openxmlformats.org/officeDocument/2006/relationships/image" Target="../media/image161.wmf"/></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3" Type="http://schemas.openxmlformats.org/officeDocument/2006/relationships/hyperlink" Target="lvfpga.chm::/Linear_Interpolation.html" TargetMode="External"/><Relationship Id="rId2" Type="http://schemas.openxmlformats.org/officeDocument/2006/relationships/slide" Target="../slides/slide301.xml"/><Relationship Id="rId1" Type="http://schemas.openxmlformats.org/officeDocument/2006/relationships/notesMaster" Target="../notesMasters/notesMaster1.xml"/><Relationship Id="rId5" Type="http://schemas.openxmlformats.org/officeDocument/2006/relationships/hyperlink" Target="lvfpga.chm::/Saturation_Arithmetic_Palette.html" TargetMode="External"/><Relationship Id="rId4" Type="http://schemas.openxmlformats.org/officeDocument/2006/relationships/hyperlink" Target="lvfpga.chm::/LookUp_Table_1D.html" TargetMode="Externa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3" Type="http://schemas.openxmlformats.org/officeDocument/2006/relationships/hyperlink" Target="mk:@MSITStore:C:\Program%20Files\National%20Instruments\LabVIEW%208.5\help\lvfpgaconcepts.chm::/Registers.html" TargetMode="External"/><Relationship Id="rId2" Type="http://schemas.openxmlformats.org/officeDocument/2006/relationships/slide" Target="../slides/slide303.xml"/><Relationship Id="rId1" Type="http://schemas.openxmlformats.org/officeDocument/2006/relationships/notesMaster" Target="../notesMasters/notesMaster1.xml"/><Relationship Id="rId5" Type="http://schemas.openxmlformats.org/officeDocument/2006/relationships/hyperlink" Target="mk:@MSITStore:C:\Program%20Files\National%20Instruments\LabVIEW%208.5\help\lvfpgaconcepts.chm::/FPGA_Pipelining.html" TargetMode="External"/><Relationship Id="rId4" Type="http://schemas.openxmlformats.org/officeDocument/2006/relationships/hyperlink" Target="lvfpgacompile.chm::/FPGA_CompileError_Help.html" TargetMode="External"/></Relationships>
</file>

<file path=ppt/notesSlides/_rels/notesSlide304.xml.rels><?xml version="1.0" encoding="UTF-8" standalone="yes"?>
<Relationships xmlns="http://schemas.openxmlformats.org/package/2006/relationships"><Relationship Id="rId3" Type="http://schemas.openxmlformats.org/officeDocument/2006/relationships/hyperlink" Target="mk:@MSITStore:C:\Program%20Files\National%20Instruments\LabVIEW%208.5\help\lvfpgaconcepts.chm::/Registers.html" TargetMode="External"/><Relationship Id="rId2" Type="http://schemas.openxmlformats.org/officeDocument/2006/relationships/slide" Target="../slides/slide304.xml"/><Relationship Id="rId1" Type="http://schemas.openxmlformats.org/officeDocument/2006/relationships/notesMaster" Target="../notesMasters/notesMaster1.xml"/><Relationship Id="rId5" Type="http://schemas.openxmlformats.org/officeDocument/2006/relationships/hyperlink" Target="mk:@MSITStore:C:\Program%20Files\National%20Instruments\LabVIEW%208.5\help\lvfpgaconcepts.chm::/FPGA_Pipelining.html" TargetMode="External"/><Relationship Id="rId4" Type="http://schemas.openxmlformats.org/officeDocument/2006/relationships/hyperlink" Target="lvfpgacompile.chm::/FPGA_CompileError_Help.html" TargetMode="External"/></Relationships>
</file>

<file path=ppt/notesSlides/_rels/notesSlide305.xml.rels><?xml version="1.0" encoding="UTF-8" standalone="yes"?>
<Relationships xmlns="http://schemas.openxmlformats.org/package/2006/relationships"><Relationship Id="rId3" Type="http://schemas.openxmlformats.org/officeDocument/2006/relationships/hyperlink" Target="mk:@MSITStore:C:\Program%20Files\National%20Instruments\LabVIEW%208.5\help\lvfpgaconcepts.chm::/Registers.html" TargetMode="External"/><Relationship Id="rId2" Type="http://schemas.openxmlformats.org/officeDocument/2006/relationships/slide" Target="../slides/slide305.xml"/><Relationship Id="rId1" Type="http://schemas.openxmlformats.org/officeDocument/2006/relationships/notesMaster" Target="../notesMasters/notesMaster1.xml"/><Relationship Id="rId5" Type="http://schemas.openxmlformats.org/officeDocument/2006/relationships/hyperlink" Target="mk:@MSITStore:C:\Program%20Files\National%20Instruments\LabVIEW%208.5\help\lvfpgaconcepts.chm::/FPGA_Pipelining.html" TargetMode="External"/><Relationship Id="rId4" Type="http://schemas.openxmlformats.org/officeDocument/2006/relationships/hyperlink" Target="lvfpgacompile.chm::/FPGA_CompileError_Help.html" TargetMode="External"/></Relationships>
</file>

<file path=ppt/notesSlides/_rels/notesSlide306.xml.rels><?xml version="1.0" encoding="UTF-8" standalone="yes"?>
<Relationships xmlns="http://schemas.openxmlformats.org/package/2006/relationships"><Relationship Id="rId3" Type="http://schemas.openxmlformats.org/officeDocument/2006/relationships/hyperlink" Target="lvfpga.chm::/FPGA_Timed_Loop.html" TargetMode="External"/><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3" Type="http://schemas.openxmlformats.org/officeDocument/2006/relationships/hyperlink" Target="lvfpgahost.chm::/FPGA_Interface_Palette.html" TargetMode="External"/><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8" Type="http://schemas.openxmlformats.org/officeDocument/2006/relationships/hyperlink" Target="lvfpga.chm::/FPGAClockConst.html" TargetMode="External"/><Relationship Id="rId3" Type="http://schemas.openxmlformats.org/officeDocument/2006/relationships/hyperlink" Target="lvfpgaconcepts.chm::/SubVIs_on_FPGA.html" TargetMode="External"/><Relationship Id="rId7" Type="http://schemas.openxmlformats.org/officeDocument/2006/relationships/hyperlink" Target="lvfpga.chm::/fpga_fifo_name_constant.html" TargetMode="External"/><Relationship Id="rId2" Type="http://schemas.openxmlformats.org/officeDocument/2006/relationships/slide" Target="../slides/slide413.xml"/><Relationship Id="rId1" Type="http://schemas.openxmlformats.org/officeDocument/2006/relationships/notesMaster" Target="../notesMasters/notesMaster1.xml"/><Relationship Id="rId6" Type="http://schemas.openxmlformats.org/officeDocument/2006/relationships/hyperlink" Target="lvfpgahelp.chm::/Creating_Memory_Blocks.html" TargetMode="External"/><Relationship Id="rId5" Type="http://schemas.openxmlformats.org/officeDocument/2006/relationships/hyperlink" Target="lvfpgaconcepts.chm::/Performing_Basic_I_O.html" TargetMode="External"/><Relationship Id="rId10" Type="http://schemas.openxmlformats.org/officeDocument/2006/relationships/hyperlink" Target="lvfpga.chm::/fpga_memory_name_constant.html" TargetMode="External"/><Relationship Id="rId4" Type="http://schemas.openxmlformats.org/officeDocument/2006/relationships/hyperlink" Target="lvfpgahelp.chm::/Creating_FPGA_FIFOs.html" TargetMode="External"/><Relationship Id="rId9" Type="http://schemas.openxmlformats.org/officeDocument/2006/relationships/hyperlink" Target="lvfpga.chm::/IO_Name_Const.html" TargetMode="External"/></Relationships>
</file>

<file path=ppt/notesSlides/_rels/notesSlide414.xml.rels><?xml version="1.0" encoding="UTF-8" standalone="yes"?>
<Relationships xmlns="http://schemas.openxmlformats.org/package/2006/relationships"><Relationship Id="rId3" Type="http://schemas.openxmlformats.org/officeDocument/2006/relationships/hyperlink" Target="lvfpgahelp.chm::/Creating_FPGA_FIFOs.html" TargetMode="External"/><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3" Type="http://schemas.openxmlformats.org/officeDocument/2006/relationships/hyperlink" Target="lvfpgahelp.chm::/Creating_Memory_Blocks.html" TargetMode="External"/><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3" Type="http://schemas.openxmlformats.org/officeDocument/2006/relationships/hyperlink" Target="lvfpgahelp.chm::/Creating_FPGA_FIFOs.html" TargetMode="External"/><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3" Type="http://schemas.openxmlformats.org/officeDocument/2006/relationships/hyperlink" Target="http://www.ni.com/fpga" TargetMode="External"/><Relationship Id="rId2" Type="http://schemas.openxmlformats.org/officeDocument/2006/relationships/slide" Target="../slides/slide422.xml"/><Relationship Id="rId1" Type="http://schemas.openxmlformats.org/officeDocument/2006/relationships/notesMaster" Target="../notesMasters/notesMaster1.xml"/><Relationship Id="rId4" Type="http://schemas.openxmlformats.org/officeDocument/2006/relationships/hyperlink" Target="http://zone.ni.com/devzone/cda/tut/p/id/4799" TargetMode="Externa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3" Type="http://schemas.openxmlformats.org/officeDocument/2006/relationships/hyperlink" Target="mk:@MSITStore:C:\Program%20Files\National%20Instruments\LabVIEW%208.5\help\lvfpgaconcepts.chm::/Registers.html" TargetMode="External"/><Relationship Id="rId2" Type="http://schemas.openxmlformats.org/officeDocument/2006/relationships/slide" Target="../slides/slide443.xml"/><Relationship Id="rId1" Type="http://schemas.openxmlformats.org/officeDocument/2006/relationships/notesMaster" Target="../notesMasters/notesMaster1.xml"/><Relationship Id="rId5" Type="http://schemas.openxmlformats.org/officeDocument/2006/relationships/hyperlink" Target="mk:@MSITStore:C:\Program%20Files\National%20Instruments\LabVIEW%208.5\help\lvfpgaconcepts.chm::/FPGA_Pipelining.html" TargetMode="External"/><Relationship Id="rId4" Type="http://schemas.openxmlformats.org/officeDocument/2006/relationships/hyperlink" Target="lvfpgacompile.chm::/FPGA_CompileError_Help.htm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79" tIns="47540" rIns="95079" bIns="47540"/>
          <a:lstStyle/>
          <a:p>
            <a:endParaRPr lang="en-US">
              <a:solidFill>
                <a:srgbClr val="000000"/>
              </a:solidFill>
              <a:latin typeface="Calibri" pitchFamily="34" charset="0"/>
            </a:endParaRPr>
          </a:p>
          <a:p>
            <a:r>
              <a:rPr lang="en-US">
                <a:solidFill>
                  <a:srgbClr val="000000"/>
                </a:solidFill>
                <a:latin typeface="Calibri" pitchFamily="34" charset="0"/>
              </a:rPr>
              <a:t>	</a:t>
            </a:r>
            <a:r>
              <a:rPr lang="en-US" sz="800">
                <a:solidFill>
                  <a:srgbClr val="000000"/>
                </a:solidFill>
              </a:rPr>
              <a:t>Lesson # Lesson Title</a:t>
            </a:r>
            <a:endParaRPr lang="en-US">
              <a:solidFill>
                <a:srgbClr val="000000"/>
              </a:solidFill>
              <a:latin typeface="Arial" pitchFamily="34" charset="0"/>
            </a:endParaRPr>
          </a:p>
        </p:txBody>
      </p:sp>
      <p:sp>
        <p:nvSpPr>
          <p:cNvPr id="898051" name="Rectangle 4"/>
          <p:cNvSpPr>
            <a:spLocks noGrp="1" noRot="1" noChangeAspect="1" noChangeArrowheads="1" noTextEdit="1"/>
          </p:cNvSpPr>
          <p:nvPr>
            <p:ph type="sldImg"/>
          </p:nvPr>
        </p:nvSpPr>
        <p:spPr>
          <a:xfrm>
            <a:off x="1371600" y="544513"/>
            <a:ext cx="4611688" cy="3457575"/>
          </a:xfrm>
          <a:ln/>
        </p:spPr>
      </p:sp>
      <p:sp>
        <p:nvSpPr>
          <p:cNvPr id="898052" name="Rectangle 5"/>
          <p:cNvSpPr>
            <a:spLocks noGrp="1" noChangeArrowheads="1"/>
          </p:cNvSpPr>
          <p:nvPr>
            <p:ph type="body" idx="1"/>
          </p:nvPr>
        </p:nvSpPr>
        <p:spPr>
          <a:noFill/>
          <a:ln/>
        </p:spPr>
        <p:txBody>
          <a:bodyPr/>
          <a:lstStyle/>
          <a:p>
            <a:pPr lvl="1"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Slide Image Placeholder 1"/>
          <p:cNvSpPr>
            <a:spLocks noGrp="1" noRot="1" noChangeAspect="1" noTextEdit="1"/>
          </p:cNvSpPr>
          <p:nvPr>
            <p:ph type="sldImg"/>
          </p:nvPr>
        </p:nvSpPr>
        <p:spPr>
          <a:ln/>
        </p:spPr>
      </p:sp>
      <p:sp>
        <p:nvSpPr>
          <p:cNvPr id="907267" name="Notes Placeholder 2"/>
          <p:cNvSpPr>
            <a:spLocks noGrp="1"/>
          </p:cNvSpPr>
          <p:nvPr>
            <p:ph type="body" idx="1"/>
          </p:nvPr>
        </p:nvSpPr>
        <p:spPr>
          <a:noFill/>
          <a:ln/>
        </p:spPr>
        <p:txBody>
          <a:bodyPr/>
          <a:lstStyle/>
          <a:p>
            <a:pPr lvl="1" defTabSz="849313" eaLnBrk="1" hangingPunct="1">
              <a:tabLst>
                <a:tab pos="423863" algn="l"/>
              </a:tabLst>
            </a:pPr>
            <a:r>
              <a:rPr lang="en-US" smtClean="0">
                <a:latin typeface="Arial" pitchFamily="34" charset="0"/>
              </a:rPr>
              <a:t>Functions Palette (Block Diagram)</a:t>
            </a:r>
          </a:p>
          <a:p>
            <a:pPr marL="211138" lvl="2" indent="-211138" defTabSz="849313" eaLnBrk="1" hangingPunct="1">
              <a:tabLst>
                <a:tab pos="423863" algn="l"/>
              </a:tabLst>
            </a:pPr>
            <a:r>
              <a:rPr lang="en-US" smtClean="0">
                <a:latin typeface="Arial" pitchFamily="34" charset="0"/>
              </a:rPr>
              <a:t>Tack the Functions palette and click </a:t>
            </a:r>
            <a:r>
              <a:rPr lang="en-US" b="1" smtClean="0">
                <a:latin typeface="Arial" pitchFamily="34" charset="0"/>
              </a:rPr>
              <a:t>CustomizeView»Change Visible Palettes </a:t>
            </a:r>
            <a:r>
              <a:rPr lang="en-US" smtClean="0">
                <a:latin typeface="Arial" pitchFamily="34" charset="0"/>
              </a:rPr>
              <a:t>then click </a:t>
            </a:r>
            <a:r>
              <a:rPr lang="en-US" b="1" smtClean="0">
                <a:latin typeface="Arial" pitchFamily="34" charset="0"/>
              </a:rPr>
              <a:t>Select All</a:t>
            </a:r>
          </a:p>
          <a:p>
            <a:pPr lvl="1" defTabSz="849313" eaLnBrk="1" hangingPunct="1">
              <a:tabLst>
                <a:tab pos="423863" algn="l"/>
              </a:tabLst>
            </a:pPr>
            <a:r>
              <a:rPr lang="en-US" smtClean="0">
                <a:latin typeface="Arial" pitchFamily="34" charset="0"/>
              </a:rPr>
              <a:t>Controls Palette (Front Panel)</a:t>
            </a:r>
          </a:p>
          <a:p>
            <a:pPr marL="211138" lvl="2" indent="-211138" defTabSz="849313" eaLnBrk="1" hangingPunct="1">
              <a:tabLst>
                <a:tab pos="423863" algn="l"/>
              </a:tabLst>
            </a:pPr>
            <a:r>
              <a:rPr lang="en-US" smtClean="0">
                <a:latin typeface="Arial" pitchFamily="34" charset="0"/>
              </a:rPr>
              <a:t>Tack the Controls palette and click </a:t>
            </a:r>
            <a:r>
              <a:rPr lang="en-US" b="1" smtClean="0">
                <a:latin typeface="Arial" pitchFamily="34" charset="0"/>
              </a:rPr>
              <a:t>CustomizeView»Change Visible Palettes  </a:t>
            </a:r>
            <a:r>
              <a:rPr lang="en-US" smtClean="0">
                <a:latin typeface="Arial" pitchFamily="34" charset="0"/>
              </a:rPr>
              <a:t>then click </a:t>
            </a:r>
            <a:r>
              <a:rPr lang="en-US" b="1" smtClean="0">
                <a:latin typeface="Arial" pitchFamily="34" charset="0"/>
              </a:rPr>
              <a:t>Select All</a:t>
            </a:r>
          </a:p>
          <a:p>
            <a:pPr marL="211138" lvl="2" indent="-211138" defTabSz="849313" eaLnBrk="1" hangingPunct="1">
              <a:tabLst>
                <a:tab pos="423863" algn="l"/>
              </a:tabLst>
            </a:pPr>
            <a:r>
              <a:rPr lang="en-US" smtClean="0">
                <a:latin typeface="Arial" pitchFamily="34" charset="0"/>
              </a:rPr>
              <a:t>Make inputs on subVIs required</a:t>
            </a:r>
            <a:endParaRPr lang="en-US" b="1" smtClean="0">
              <a:latin typeface="Arial" pitchFamily="34" charset="0"/>
            </a:endParaRPr>
          </a:p>
          <a:p>
            <a:pPr defTabSz="849313" eaLnBrk="1" hangingPunct="1">
              <a:tabLst>
                <a:tab pos="423863" algn="l"/>
              </a:tabLst>
            </a:pPr>
            <a:endParaRPr lang="en-US" smtClean="0">
              <a:latin typeface="Arial" pitchFamily="34" charset="0"/>
            </a:endParaRPr>
          </a:p>
        </p:txBody>
      </p:sp>
      <p:sp>
        <p:nvSpPr>
          <p:cNvPr id="90726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lIns="100506" tIns="50254" rIns="100506" bIns="50254"/>
          <a:lstStyle/>
          <a:p>
            <a:fld id="{875F5841-3371-4992-BA27-5C9627B75E83}" type="slidenum">
              <a:rPr lang="en-US"/>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CDFE4F07-646C-4FBA-9DEC-4BBF43373175}" type="slidenum">
              <a:rPr lang="en-US">
                <a:solidFill>
                  <a:srgbClr val="000000"/>
                </a:solidFill>
              </a:rPr>
              <a:pPr/>
              <a:t>100</a:t>
            </a:fld>
            <a:endParaRPr lang="en-US">
              <a:solidFill>
                <a:srgbClr val="000000"/>
              </a:solidFill>
            </a:endParaRPr>
          </a:p>
        </p:txBody>
      </p:sp>
      <p:sp>
        <p:nvSpPr>
          <p:cNvPr id="999427" name="Rectangle 2"/>
          <p:cNvSpPr>
            <a:spLocks noGrp="1" noRot="1" noChangeAspect="1" noChangeArrowheads="1" noTextEdit="1"/>
          </p:cNvSpPr>
          <p:nvPr>
            <p:ph type="sldImg"/>
          </p:nvPr>
        </p:nvSpPr>
        <p:spPr>
          <a:xfrm>
            <a:off x="904875" y="471488"/>
            <a:ext cx="5353050" cy="4014787"/>
          </a:xfrm>
          <a:ln/>
        </p:spPr>
      </p:sp>
      <p:sp>
        <p:nvSpPr>
          <p:cNvPr id="999428" name="Rectangle 3"/>
          <p:cNvSpPr>
            <a:spLocks noGrp="1" noChangeArrowheads="1"/>
          </p:cNvSpPr>
          <p:nvPr>
            <p:ph type="body" idx="1"/>
          </p:nvPr>
        </p:nvSpPr>
        <p:spPr>
          <a:xfrm>
            <a:off x="731838" y="4730750"/>
            <a:ext cx="5851525" cy="4319588"/>
          </a:xfrm>
          <a:noFill/>
          <a:ln/>
        </p:spPr>
        <p:txBody>
          <a:bodyPr/>
          <a:lstStyle/>
          <a:p>
            <a:pPr defTabSz="849313" eaLnBrk="1" hangingPunct="1">
              <a:buFontTx/>
              <a:buChar char="•"/>
              <a:tabLst>
                <a:tab pos="423863" algn="l"/>
              </a:tabLst>
            </a:pPr>
            <a:r>
              <a:rPr lang="en-US" smtClean="0">
                <a:latin typeface="Arial" pitchFamily="34" charset="0"/>
              </a:rPr>
              <a:t>LabVIEW 8.2 and prior</a:t>
            </a:r>
          </a:p>
          <a:p>
            <a:pPr lvl="1" defTabSz="849313" eaLnBrk="1" hangingPunct="1">
              <a:buFontTx/>
              <a:buChar char="•"/>
              <a:tabLst>
                <a:tab pos="423863" algn="l"/>
              </a:tabLst>
            </a:pPr>
            <a:r>
              <a:rPr lang="en-US" smtClean="0">
                <a:latin typeface="Arial" pitchFamily="34" charset="0"/>
              </a:rPr>
              <a:t>Only integer math</a:t>
            </a:r>
          </a:p>
          <a:p>
            <a:pPr defTabSz="849313" eaLnBrk="1" hangingPunct="1">
              <a:buFontTx/>
              <a:buChar char="•"/>
              <a:tabLst>
                <a:tab pos="423863" algn="l"/>
              </a:tabLst>
            </a:pPr>
            <a:r>
              <a:rPr lang="en-US" smtClean="0">
                <a:latin typeface="Arial" pitchFamily="34" charset="0"/>
              </a:rPr>
              <a:t>LabVIEW 8.5 and later</a:t>
            </a:r>
          </a:p>
          <a:p>
            <a:pPr lvl="1" defTabSz="849313" eaLnBrk="1" hangingPunct="1">
              <a:buFontTx/>
              <a:buChar char="•"/>
              <a:tabLst>
                <a:tab pos="423863" algn="l"/>
              </a:tabLst>
            </a:pPr>
            <a:r>
              <a:rPr lang="en-US" smtClean="0">
                <a:latin typeface="Arial" pitchFamily="34" charset="0"/>
              </a:rPr>
              <a:t>Allows for integer math and fixed-point calculations</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Slide Image Placeholder 4"/>
          <p:cNvSpPr>
            <a:spLocks noGrp="1" noRot="1" noChangeAspect="1" noTextEdit="1"/>
          </p:cNvSpPr>
          <p:nvPr>
            <p:ph type="sldImg"/>
          </p:nvPr>
        </p:nvSpPr>
        <p:spPr>
          <a:xfrm>
            <a:off x="944563" y="731838"/>
            <a:ext cx="5426075" cy="4068762"/>
          </a:xfrm>
          <a:ln/>
        </p:spPr>
      </p:sp>
      <p:sp>
        <p:nvSpPr>
          <p:cNvPr id="1000451" name="Notes Placeholder 5"/>
          <p:cNvSpPr>
            <a:spLocks noGrp="1"/>
          </p:cNvSpPr>
          <p:nvPr>
            <p:ph type="body" idx="1"/>
          </p:nvPr>
        </p:nvSpPr>
        <p:spPr>
          <a:noFill/>
          <a:ln/>
        </p:spPr>
        <p:txBody>
          <a:bodyPr/>
          <a:lstStyle/>
          <a:p>
            <a:pPr marL="241300" indent="-241300" defTabSz="849313" eaLnBrk="1" hangingPunct="1">
              <a:buFont typeface="Calibri" pitchFamily="34" charset="0"/>
              <a:buAutoNum type="arabicPeriod"/>
              <a:tabLst>
                <a:tab pos="423863" algn="l"/>
              </a:tabLst>
            </a:pPr>
            <a:r>
              <a:rPr lang="en-US" smtClean="0">
                <a:latin typeface="Arial" pitchFamily="34" charset="0"/>
              </a:rPr>
              <a:t>Open the solution to Exercise 2-4, CompactRIO.lvproj</a:t>
            </a:r>
          </a:p>
          <a:p>
            <a:pPr marL="241300" indent="-241300" defTabSz="849313" eaLnBrk="1" hangingPunct="1">
              <a:buFont typeface="Calibri" pitchFamily="34" charset="0"/>
              <a:buAutoNum type="arabicPeriod"/>
              <a:tabLst>
                <a:tab pos="423863" algn="l"/>
              </a:tabLst>
            </a:pPr>
            <a:r>
              <a:rPr lang="en-US" smtClean="0">
                <a:latin typeface="Arial" pitchFamily="34" charset="0"/>
              </a:rPr>
              <a:t>Create a new VI on the FPGA target.</a:t>
            </a:r>
          </a:p>
          <a:p>
            <a:pPr marL="241300" indent="-241300" defTabSz="849313" eaLnBrk="1" hangingPunct="1">
              <a:buFont typeface="Calibri" pitchFamily="34" charset="0"/>
              <a:buAutoNum type="arabicPeriod"/>
              <a:tabLst>
                <a:tab pos="423863" algn="l"/>
              </a:tabLst>
            </a:pPr>
            <a:r>
              <a:rPr lang="en-US" smtClean="0">
                <a:latin typeface="Arial" pitchFamily="34" charset="0"/>
              </a:rPr>
              <a:t>Explore the function and control palettes.</a:t>
            </a:r>
          </a:p>
          <a:p>
            <a:pPr marL="723900" lvl="1" indent="-241300" defTabSz="849313" eaLnBrk="1" hangingPunct="1">
              <a:buFontTx/>
              <a:buChar char="•"/>
              <a:tabLst>
                <a:tab pos="423863" algn="l"/>
              </a:tabLst>
            </a:pPr>
            <a:r>
              <a:rPr lang="en-US" smtClean="0">
                <a:latin typeface="Arial" pitchFamily="34" charset="0"/>
              </a:rPr>
              <a:t>Be sure to navigate to the FPGA I/O and FPGA Math and Analysis palettes</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8C3B9F6A-0FE0-47C2-8B4D-CA5797821828}" type="slidenum">
              <a:rPr lang="en-US">
                <a:solidFill>
                  <a:srgbClr val="000000"/>
                </a:solidFill>
              </a:rPr>
              <a:pPr/>
              <a:t>102</a:t>
            </a:fld>
            <a:endParaRPr lang="en-US">
              <a:solidFill>
                <a:srgbClr val="000000"/>
              </a:solidFill>
            </a:endParaRPr>
          </a:p>
        </p:txBody>
      </p:sp>
      <p:sp>
        <p:nvSpPr>
          <p:cNvPr id="1001475" name="Rectangle 2"/>
          <p:cNvSpPr>
            <a:spLocks noGrp="1" noRot="1" noChangeAspect="1" noChangeArrowheads="1" noTextEdit="1"/>
          </p:cNvSpPr>
          <p:nvPr>
            <p:ph type="sldImg"/>
          </p:nvPr>
        </p:nvSpPr>
        <p:spPr>
          <a:xfrm>
            <a:off x="904875" y="471488"/>
            <a:ext cx="5353050" cy="4014787"/>
          </a:xfrm>
          <a:ln/>
        </p:spPr>
      </p:sp>
      <p:sp>
        <p:nvSpPr>
          <p:cNvPr id="100147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“Simple controls and indicators” include numerics, Booleans, strings, etc.  That is, any non-array/cluster control or indicator.</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Slide Image Placeholder 1"/>
          <p:cNvSpPr>
            <a:spLocks noGrp="1" noRot="1" noChangeAspect="1" noTextEdit="1"/>
          </p:cNvSpPr>
          <p:nvPr>
            <p:ph type="sldImg"/>
          </p:nvPr>
        </p:nvSpPr>
        <p:spPr>
          <a:ln/>
        </p:spPr>
      </p:sp>
      <p:sp>
        <p:nvSpPr>
          <p:cNvPr id="100249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0250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51C1CCDF-DB1A-4CD2-8761-10B6D3A5C94C}" type="slidenum">
              <a:rPr lang="en-US">
                <a:solidFill>
                  <a:srgbClr val="000000"/>
                </a:solidFill>
              </a:rPr>
              <a:pPr/>
              <a:t>103</a:t>
            </a:fld>
            <a:endParaRPr lang="en-US">
              <a:solidFill>
                <a:srgbClr val="000000"/>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Slide Image Placeholder 5"/>
          <p:cNvSpPr>
            <a:spLocks noGrp="1" noRot="1" noChangeAspect="1" noTextEdit="1"/>
          </p:cNvSpPr>
          <p:nvPr>
            <p:ph type="sldImg"/>
          </p:nvPr>
        </p:nvSpPr>
        <p:spPr>
          <a:xfrm>
            <a:off x="944563" y="731838"/>
            <a:ext cx="5426075" cy="4068762"/>
          </a:xfrm>
          <a:ln/>
        </p:spPr>
      </p:sp>
      <p:sp>
        <p:nvSpPr>
          <p:cNvPr id="1003523" name="Notes Placeholder 6"/>
          <p:cNvSpPr>
            <a:spLocks noGrp="1"/>
          </p:cNvSpPr>
          <p:nvPr>
            <p:ph type="body" idx="1"/>
          </p:nvPr>
        </p:nvSpPr>
        <p:spPr>
          <a:noFill/>
          <a:ln/>
        </p:spPr>
        <p:txBody>
          <a:bodyPr/>
          <a:lstStyle/>
          <a:p>
            <a:pPr defTabSz="965200" eaLnBrk="1" hangingPunct="1">
              <a:tabLst>
                <a:tab pos="423863" algn="l"/>
              </a:tabLst>
            </a:pPr>
            <a:r>
              <a:rPr lang="en-US" smtClean="0">
                <a:solidFill>
                  <a:srgbClr val="000000"/>
                </a:solidFill>
                <a:latin typeface="Times New Roman" pitchFamily="18" charset="0"/>
                <a:cs typeface="Times New Roman" pitchFamily="18" charset="0"/>
              </a:rPr>
              <a:t>You use Interactive Front Panel Communication to communicate between the host computer and the VI running on the FPGA as shown in the figure above. You use Programmatic FPGA Interface Communication to programmatically control and communicate with FPGA VIs from host computer VIs. </a:t>
            </a:r>
            <a:r>
              <a:rPr lang="en-US" sz="1300" smtClean="0">
                <a:latin typeface="Arial" pitchFamily="34" charset="0"/>
              </a:rPr>
              <a:t>The front panel data you receive during Interactive Front Panel Communication is not deterministic. </a:t>
            </a:r>
          </a:p>
          <a:p>
            <a:pPr defTabSz="965200" eaLnBrk="1" hangingPunct="1">
              <a:tabLst>
                <a:tab pos="423863" algn="l"/>
              </a:tabLst>
            </a:pPr>
            <a:endParaRPr lang="en-US" smtClean="0">
              <a:solidFill>
                <a:srgbClr val="000000"/>
              </a:solidFill>
              <a:latin typeface="Times New Roman" pitchFamily="18" charset="0"/>
              <a:cs typeface="Times New Roman" pitchFamily="18" charset="0"/>
            </a:endParaRPr>
          </a:p>
          <a:p>
            <a:pPr defTabSz="965200" eaLnBrk="1" hangingPunct="1">
              <a:tabLst>
                <a:tab pos="423863" algn="l"/>
              </a:tabLst>
            </a:pPr>
            <a:r>
              <a:rPr lang="en-US" smtClean="0">
                <a:solidFill>
                  <a:srgbClr val="000000"/>
                </a:solidFill>
                <a:latin typeface="Times New Roman" pitchFamily="18" charset="0"/>
                <a:cs typeface="Times New Roman" pitchFamily="18" charset="0"/>
              </a:rPr>
              <a:t>You will learn alternate communication processes later in this course.</a:t>
            </a:r>
          </a:p>
          <a:p>
            <a:pPr defTabSz="965200" eaLnBrk="1" hangingPunct="1">
              <a:tabLst>
                <a:tab pos="423863" algn="l"/>
              </a:tabLst>
            </a:pPr>
            <a:endParaRPr lang="en-US" smtClean="0">
              <a:latin typeface="Arial"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E68154F7-9B77-4F09-B0A4-64A1B1F632E6}" type="slidenum">
              <a:rPr lang="en-US">
                <a:solidFill>
                  <a:srgbClr val="000000"/>
                </a:solidFill>
              </a:rPr>
              <a:pPr/>
              <a:t>105</a:t>
            </a:fld>
            <a:endParaRPr lang="en-US">
              <a:solidFill>
                <a:srgbClr val="000000"/>
              </a:solidFill>
            </a:endParaRPr>
          </a:p>
        </p:txBody>
      </p:sp>
      <p:sp>
        <p:nvSpPr>
          <p:cNvPr id="1004547" name="Rectangle 2"/>
          <p:cNvSpPr>
            <a:spLocks noGrp="1" noRot="1" noChangeAspect="1" noChangeArrowheads="1" noTextEdit="1"/>
          </p:cNvSpPr>
          <p:nvPr>
            <p:ph type="sldImg"/>
          </p:nvPr>
        </p:nvSpPr>
        <p:spPr>
          <a:xfrm>
            <a:off x="904875" y="471488"/>
            <a:ext cx="5353050" cy="4014787"/>
          </a:xfrm>
          <a:ln/>
        </p:spPr>
      </p:sp>
      <p:sp>
        <p:nvSpPr>
          <p:cNvPr id="100454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Slide Image Placeholder 1"/>
          <p:cNvSpPr>
            <a:spLocks noGrp="1" noRot="1" noChangeAspect="1" noTextEdit="1"/>
          </p:cNvSpPr>
          <p:nvPr>
            <p:ph type="sldImg"/>
          </p:nvPr>
        </p:nvSpPr>
        <p:spPr>
          <a:ln/>
        </p:spPr>
      </p:sp>
      <p:sp>
        <p:nvSpPr>
          <p:cNvPr id="1005571" name="Notes Placeholder 2"/>
          <p:cNvSpPr>
            <a:spLocks noGrp="1"/>
          </p:cNvSpPr>
          <p:nvPr>
            <p:ph type="body" idx="1"/>
          </p:nvPr>
        </p:nvSpPr>
        <p:spPr>
          <a:noFill/>
          <a:ln/>
        </p:spPr>
        <p:txBody>
          <a:bodyPr/>
          <a:lstStyle/>
          <a:p>
            <a:pPr defTabSz="965200" eaLnBrk="1" hangingPunct="1">
              <a:buFontTx/>
              <a:buChar char="•"/>
              <a:tabLst>
                <a:tab pos="423863" algn="l"/>
              </a:tabLst>
            </a:pPr>
            <a:r>
              <a:rPr lang="en-US" sz="1300" smtClean="0">
                <a:solidFill>
                  <a:srgbClr val="000000"/>
                </a:solidFill>
                <a:latin typeface="Times New Roman" pitchFamily="18" charset="0"/>
                <a:cs typeface="Times New Roman" pitchFamily="18" charset="0"/>
              </a:rPr>
              <a:t>Execute VI on FPGA Target – The FPGA VI will execute on the FPGA target.  Before running on the FPGA, the code must be compiled.</a:t>
            </a:r>
          </a:p>
          <a:p>
            <a:pPr defTabSz="965200" eaLnBrk="1" hangingPunct="1">
              <a:tabLst>
                <a:tab pos="423863" algn="l"/>
              </a:tabLst>
            </a:pPr>
            <a:endParaRPr lang="en-US" sz="1300" smtClean="0">
              <a:solidFill>
                <a:srgbClr val="000000"/>
              </a:solidFill>
              <a:latin typeface="Times New Roman" pitchFamily="18" charset="0"/>
              <a:cs typeface="Times New Roman" pitchFamily="18" charset="0"/>
            </a:endParaRPr>
          </a:p>
          <a:p>
            <a:pPr defTabSz="965200" eaLnBrk="1" hangingPunct="1">
              <a:buFontTx/>
              <a:buChar char="•"/>
              <a:tabLst>
                <a:tab pos="423863" algn="l"/>
              </a:tabLst>
            </a:pPr>
            <a:r>
              <a:rPr lang="en-US" sz="1300" smtClean="0">
                <a:solidFill>
                  <a:srgbClr val="000000"/>
                </a:solidFill>
                <a:latin typeface="Times New Roman" pitchFamily="18" charset="0"/>
                <a:cs typeface="Times New Roman" pitchFamily="18" charset="0"/>
              </a:rPr>
              <a:t>Execute VI on Development Computer with Simulated I/O – The FPGA VI will execute on the development computer using simulated data for any I/O. You can either use random data for I/O reads or you can create and use a custom VI to generate your simulated I/O.</a:t>
            </a:r>
          </a:p>
          <a:p>
            <a:pPr defTabSz="965200" eaLnBrk="1" hangingPunct="1">
              <a:buFontTx/>
              <a:buChar char="•"/>
              <a:tabLst>
                <a:tab pos="423863" algn="l"/>
              </a:tabLst>
            </a:pPr>
            <a:endParaRPr lang="en-US" sz="1300" smtClean="0">
              <a:solidFill>
                <a:srgbClr val="000000"/>
              </a:solidFill>
              <a:latin typeface="Times New Roman" pitchFamily="18" charset="0"/>
              <a:cs typeface="Times New Roman" pitchFamily="18" charset="0"/>
            </a:endParaRPr>
          </a:p>
          <a:p>
            <a:pPr defTabSz="965200" eaLnBrk="1" hangingPunct="1">
              <a:buFontTx/>
              <a:buChar char="•"/>
              <a:tabLst>
                <a:tab pos="423863" algn="l"/>
              </a:tabLst>
            </a:pPr>
            <a:r>
              <a:rPr lang="en-US" sz="1300" smtClean="0">
                <a:solidFill>
                  <a:srgbClr val="000000"/>
                </a:solidFill>
                <a:latin typeface="Times New Roman" pitchFamily="18" charset="0"/>
                <a:cs typeface="Times New Roman" pitchFamily="18" charset="0"/>
              </a:rPr>
              <a:t>Execute VI on Development Computer with Real I/O – This method executes the VI on the development computer but uses real I/O data from the FPGA target.  This method is not supported by all FPGA targets and some of the targets that do support it do not support all I/O resources.</a:t>
            </a:r>
          </a:p>
          <a:p>
            <a:pPr defTabSz="965200" eaLnBrk="1" hangingPunct="1">
              <a:tabLst>
                <a:tab pos="423863" algn="l"/>
              </a:tabLst>
            </a:pPr>
            <a:endParaRPr lang="en-US" sz="1300" smtClean="0">
              <a:solidFill>
                <a:srgbClr val="000000"/>
              </a:solidFill>
              <a:latin typeface="Times New Roman" pitchFamily="18" charset="0"/>
              <a:cs typeface="Times New Roman" pitchFamily="18" charset="0"/>
            </a:endParaRPr>
          </a:p>
          <a:p>
            <a:pPr defTabSz="965200" eaLnBrk="1" hangingPunct="1">
              <a:tabLst>
                <a:tab pos="423863" algn="l"/>
              </a:tabLst>
            </a:pPr>
            <a:endParaRPr lang="en-US" smtClean="0">
              <a:latin typeface="Arial" pitchFamily="34" charset="0"/>
            </a:endParaRPr>
          </a:p>
        </p:txBody>
      </p:sp>
      <p:sp>
        <p:nvSpPr>
          <p:cNvPr id="100557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3B7BED4D-CB24-483A-9787-CA7946F6D18D}" type="slidenum">
              <a:rPr lang="en-US">
                <a:solidFill>
                  <a:srgbClr val="000000"/>
                </a:solidFill>
              </a:rPr>
              <a:pPr/>
              <a:t>106</a:t>
            </a:fld>
            <a:endParaRPr lang="en-US">
              <a:solidFill>
                <a:srgbClr val="000000"/>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37D7B09F-2ECC-41B6-A8E9-0D3C0577E012}" type="slidenum">
              <a:rPr lang="en-US">
                <a:solidFill>
                  <a:srgbClr val="000000"/>
                </a:solidFill>
              </a:rPr>
              <a:pPr/>
              <a:t>107</a:t>
            </a:fld>
            <a:endParaRPr lang="en-US">
              <a:solidFill>
                <a:srgbClr val="000000"/>
              </a:solidFill>
            </a:endParaRPr>
          </a:p>
        </p:txBody>
      </p:sp>
      <p:sp>
        <p:nvSpPr>
          <p:cNvPr id="1006595" name="Rectangle 2"/>
          <p:cNvSpPr>
            <a:spLocks noGrp="1" noRot="1" noChangeAspect="1" noChangeArrowheads="1" noTextEdit="1"/>
          </p:cNvSpPr>
          <p:nvPr>
            <p:ph type="sldImg"/>
          </p:nvPr>
        </p:nvSpPr>
        <p:spPr>
          <a:xfrm>
            <a:off x="904875" y="471488"/>
            <a:ext cx="5353050" cy="4014787"/>
          </a:xfrm>
          <a:ln/>
        </p:spPr>
      </p:sp>
      <p:sp>
        <p:nvSpPr>
          <p:cNvPr id="1006596" name="Rectangle 3"/>
          <p:cNvSpPr>
            <a:spLocks noGrp="1" noChangeArrowheads="1"/>
          </p:cNvSpPr>
          <p:nvPr>
            <p:ph type="body" idx="1"/>
          </p:nvPr>
        </p:nvSpPr>
        <p:spPr>
          <a:xfrm>
            <a:off x="731838" y="4730750"/>
            <a:ext cx="5851525" cy="4319588"/>
          </a:xfrm>
          <a:noFill/>
          <a:ln/>
        </p:spPr>
        <p:txBody>
          <a:bodyPr/>
          <a:lstStyle/>
          <a:p>
            <a:pPr defTabSz="965200" eaLnBrk="1" hangingPunct="1">
              <a:tabLst>
                <a:tab pos="423863" algn="l"/>
              </a:tabLst>
            </a:pPr>
            <a:r>
              <a:rPr lang="en-US" sz="1300" smtClean="0">
                <a:solidFill>
                  <a:srgbClr val="000000"/>
                </a:solidFill>
                <a:latin typeface="Times New Roman" pitchFamily="18" charset="0"/>
                <a:cs typeface="Times New Roman" pitchFamily="18" charset="0"/>
              </a:rPr>
              <a:t>You can run the FPGA VI in Windows to check the logic of the application before compiling. The development computer simulates the I/O operations but does not duplicate the hardware timing. The development computer can use either simulated I/O or real I/O from the FPGA target.  Simulated I/O can be generated using random data or a custom VI.   </a:t>
            </a:r>
          </a:p>
          <a:p>
            <a:pPr defTabSz="965200" eaLnBrk="1" hangingPunct="1">
              <a:tabLst>
                <a:tab pos="423863" algn="l"/>
              </a:tabLst>
            </a:pPr>
            <a:endParaRPr lang="en-US" sz="1300" smtClean="0">
              <a:solidFill>
                <a:srgbClr val="000000"/>
              </a:solidFill>
              <a:latin typeface="Times New Roman" pitchFamily="18" charset="0"/>
              <a:cs typeface="Times New Roman" pitchFamily="18" charset="0"/>
            </a:endParaRPr>
          </a:p>
          <a:p>
            <a:pPr defTabSz="965200" eaLnBrk="1" hangingPunct="1">
              <a:tabLst>
                <a:tab pos="423863" algn="l"/>
              </a:tabLst>
            </a:pPr>
            <a:r>
              <a:rPr lang="en-US" smtClean="0">
                <a:latin typeface="Arial" pitchFamily="34" charset="0"/>
              </a:rPr>
              <a:t>Troubleshoot using traditional debugging tools:</a:t>
            </a:r>
          </a:p>
          <a:p>
            <a:pPr lvl="1" defTabSz="965200" eaLnBrk="1" hangingPunct="1">
              <a:buFontTx/>
              <a:buChar char="•"/>
              <a:tabLst>
                <a:tab pos="423863" algn="l"/>
              </a:tabLst>
            </a:pPr>
            <a:r>
              <a:rPr lang="en-US" smtClean="0">
                <a:latin typeface="Arial" pitchFamily="34" charset="0"/>
              </a:rPr>
              <a:t>Execution highlighting – Execution highlighting shows the movement of data on the block diagram from one node to another using bubbles that move along the wires.</a:t>
            </a:r>
          </a:p>
          <a:p>
            <a:pPr lvl="1" defTabSz="965200" eaLnBrk="1" hangingPunct="1">
              <a:buFontTx/>
              <a:buChar char="•"/>
              <a:tabLst>
                <a:tab pos="423863" algn="l"/>
              </a:tabLst>
            </a:pPr>
            <a:r>
              <a:rPr lang="en-US" smtClean="0">
                <a:latin typeface="Arial" pitchFamily="34" charset="0"/>
              </a:rPr>
              <a:t>Single-stepping – Single-step through a VI to view each action taken by each VI on the block diagram as the VI runs.</a:t>
            </a:r>
          </a:p>
          <a:p>
            <a:pPr lvl="1" defTabSz="965200" eaLnBrk="1" hangingPunct="1">
              <a:buFontTx/>
              <a:buChar char="•"/>
              <a:tabLst>
                <a:tab pos="423863" algn="l"/>
              </a:tabLst>
            </a:pPr>
            <a:r>
              <a:rPr lang="en-US" smtClean="0">
                <a:latin typeface="Arial" pitchFamily="34" charset="0"/>
              </a:rPr>
              <a:t>Probe tools – Use the Probe tool to check intermediate values on a wire as the VI runs.</a:t>
            </a:r>
          </a:p>
          <a:p>
            <a:pPr lvl="1" defTabSz="965200" eaLnBrk="1" hangingPunct="1">
              <a:buFontTx/>
              <a:buChar char="•"/>
              <a:tabLst>
                <a:tab pos="423863" algn="l"/>
              </a:tabLst>
            </a:pPr>
            <a:r>
              <a:rPr lang="en-US" smtClean="0">
                <a:latin typeface="Arial" pitchFamily="34" charset="0"/>
              </a:rPr>
              <a:t>Breakpoints – Use the Breakpoint Tool to place a breakpoint on a VI, node, or wire and pause execution at that location.</a:t>
            </a:r>
          </a:p>
          <a:p>
            <a:pPr lvl="1" defTabSz="965200" eaLnBrk="1" hangingPunct="1">
              <a:tabLst>
                <a:tab pos="423863" algn="l"/>
              </a:tabLst>
            </a:pPr>
            <a:endParaRPr lang="en-US" smtClean="0">
              <a:latin typeface="Arial" pitchFamily="34" charset="0"/>
            </a:endParaRPr>
          </a:p>
          <a:p>
            <a:pPr lvl="1" defTabSz="965200" eaLnBrk="1" hangingPunct="1">
              <a:tabLst>
                <a:tab pos="423863" algn="l"/>
              </a:tabLst>
            </a:pPr>
            <a:r>
              <a:rPr lang="en-US" smtClean="0">
                <a:latin typeface="Arial" pitchFamily="34" charset="0"/>
              </a:rPr>
              <a:t>When testing is complete, set the execution mode to the FPGA target so that the VI can be compiled and tested on the FPGA target.</a:t>
            </a:r>
          </a:p>
          <a:p>
            <a:pPr defTabSz="965200" eaLnBrk="1" hangingPunct="1">
              <a:tabLst>
                <a:tab pos="423863" algn="l"/>
              </a:tabLst>
            </a:pPr>
            <a:endParaRPr lang="en-US" sz="1300" smtClean="0">
              <a:solidFill>
                <a:srgbClr val="000000"/>
              </a:solidFill>
              <a:latin typeface="Times New Roman" pitchFamily="18" charset="0"/>
              <a:cs typeface="Times New Roman" pitchFamily="18" charset="0"/>
            </a:endParaRPr>
          </a:p>
          <a:p>
            <a:pPr defTabSz="965200" eaLnBrk="1" hangingPunct="1">
              <a:tabLst>
                <a:tab pos="423863" algn="l"/>
              </a:tabLst>
            </a:pPr>
            <a:endParaRPr lang="en-US" smtClean="0">
              <a:latin typeface="Arial"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Slide Image Placeholder 1"/>
          <p:cNvSpPr>
            <a:spLocks noGrp="1" noRot="1" noChangeAspect="1" noTextEdit="1"/>
          </p:cNvSpPr>
          <p:nvPr>
            <p:ph type="sldImg"/>
          </p:nvPr>
        </p:nvSpPr>
        <p:spPr>
          <a:ln/>
        </p:spPr>
      </p:sp>
      <p:sp>
        <p:nvSpPr>
          <p:cNvPr id="1007619" name="Notes Placeholder 2"/>
          <p:cNvSpPr>
            <a:spLocks noGrp="1"/>
          </p:cNvSpPr>
          <p:nvPr>
            <p:ph type="body" idx="1"/>
          </p:nvPr>
        </p:nvSpPr>
        <p:spPr>
          <a:noFill/>
          <a:ln/>
        </p:spPr>
        <p:txBody>
          <a:bodyPr/>
          <a:lstStyle/>
          <a:p>
            <a:pPr defTabSz="849313" eaLnBrk="1" hangingPunct="1">
              <a:tabLst>
                <a:tab pos="423863" algn="l"/>
              </a:tabLst>
            </a:pPr>
            <a:r>
              <a:rPr lang="en-US" b="1" dirty="0" smtClean="0">
                <a:latin typeface="Arial" pitchFamily="34" charset="0"/>
              </a:rPr>
              <a:t>Prep discussion:</a:t>
            </a:r>
          </a:p>
          <a:p>
            <a:pPr defTabSz="849313" eaLnBrk="1" hangingPunct="1">
              <a:buFontTx/>
              <a:buChar char="•"/>
              <a:tabLst>
                <a:tab pos="423863" algn="l"/>
              </a:tabLst>
            </a:pPr>
            <a:r>
              <a:rPr lang="en-US" dirty="0" smtClean="0">
                <a:latin typeface="Arial" pitchFamily="34" charset="0"/>
              </a:rPr>
              <a:t>In this exercise, students will open and modify the project that they worked on in Exercise 2-4.</a:t>
            </a:r>
          </a:p>
          <a:p>
            <a:pPr defTabSz="849313" eaLnBrk="1" hangingPunct="1">
              <a:buFontTx/>
              <a:buChar char="•"/>
              <a:tabLst>
                <a:tab pos="423863" algn="l"/>
              </a:tabLst>
            </a:pPr>
            <a:r>
              <a:rPr lang="en-US" dirty="0" smtClean="0">
                <a:latin typeface="Arial" pitchFamily="34" charset="0"/>
              </a:rPr>
              <a:t>They will develop a VI to perform basic arithmetic and test it on the development computer.</a:t>
            </a:r>
          </a:p>
          <a:p>
            <a:pPr defTabSz="849313" eaLnBrk="1" hangingPunct="1">
              <a:buFontTx/>
              <a:buChar char="•"/>
              <a:tabLst>
                <a:tab pos="423863" algn="l"/>
              </a:tabLst>
            </a:pPr>
            <a:r>
              <a:rPr lang="en-US" dirty="0" smtClean="0">
                <a:latin typeface="Arial" pitchFamily="34" charset="0"/>
              </a:rPr>
              <a:t>Encourage the students to explore the different palettes that are available on the FPGA target.</a:t>
            </a:r>
          </a:p>
        </p:txBody>
      </p:sp>
      <p:sp>
        <p:nvSpPr>
          <p:cNvPr id="100762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13374EB1-D294-4A06-945B-70CC807674EB}" type="slidenum">
              <a:rPr lang="en-US">
                <a:solidFill>
                  <a:srgbClr val="000000"/>
                </a:solidFill>
              </a:rPr>
              <a:pPr/>
              <a:t>108</a:t>
            </a:fld>
            <a:endParaRPr lang="en-US">
              <a:solidFill>
                <a:srgbClr val="000000"/>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Slide Image Placeholder 1"/>
          <p:cNvSpPr>
            <a:spLocks noGrp="1" noRot="1" noChangeAspect="1" noTextEdit="1"/>
          </p:cNvSpPr>
          <p:nvPr>
            <p:ph type="sldImg"/>
          </p:nvPr>
        </p:nvSpPr>
        <p:spPr>
          <a:ln/>
        </p:spPr>
      </p:sp>
      <p:sp>
        <p:nvSpPr>
          <p:cNvPr id="1008643"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The debugging tools are only available when executing on the development computer.  When you compile code to execute on the FPGA target, those tools will no longer be available.  </a:t>
            </a:r>
          </a:p>
        </p:txBody>
      </p:sp>
      <p:sp>
        <p:nvSpPr>
          <p:cNvPr id="100864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85C0BD8F-4F65-425E-9123-CD414C90B23D}" type="slidenum">
              <a:rPr lang="en-US">
                <a:solidFill>
                  <a:srgbClr val="000000"/>
                </a:solidFill>
              </a:rPr>
              <a:pPr/>
              <a:t>109</a:t>
            </a:fld>
            <a:endParaRPr lang="en-US">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Notes Placeholder 4"/>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Lesson objectives:</a:t>
            </a:r>
          </a:p>
          <a:p>
            <a:pPr lvl="1" defTabSz="849313" eaLnBrk="1" hangingPunct="1">
              <a:tabLst>
                <a:tab pos="423863" algn="l"/>
              </a:tabLst>
            </a:pPr>
            <a:r>
              <a:rPr lang="en-US" smtClean="0">
                <a:latin typeface="Arial" pitchFamily="34" charset="0"/>
              </a:rPr>
              <a:t>Understand that FPGA is reconfigurable hardware whose logic is defined in software</a:t>
            </a:r>
          </a:p>
          <a:p>
            <a:pPr lvl="1" defTabSz="849313" eaLnBrk="1" hangingPunct="1">
              <a:tabLst>
                <a:tab pos="423863" algn="l"/>
              </a:tabLst>
            </a:pPr>
            <a:r>
              <a:rPr lang="en-US" smtClean="0">
                <a:latin typeface="Arial" pitchFamily="34" charset="0"/>
              </a:rPr>
              <a:t>Understand some benefits of reconfigurable hardware </a:t>
            </a:r>
          </a:p>
          <a:p>
            <a:pPr lvl="1" defTabSz="849313" eaLnBrk="1" hangingPunct="1">
              <a:tabLst>
                <a:tab pos="423863" algn="l"/>
              </a:tabLst>
            </a:pPr>
            <a:r>
              <a:rPr lang="en-US" smtClean="0">
                <a:latin typeface="Arial" pitchFamily="34" charset="0"/>
              </a:rPr>
              <a:t>Understand that a LV FPGA system is comprised of two parts: HW and SW</a:t>
            </a:r>
          </a:p>
          <a:p>
            <a:pPr lvl="1" defTabSz="849313" eaLnBrk="1" hangingPunct="1">
              <a:tabLst>
                <a:tab pos="423863" algn="l"/>
              </a:tabLst>
            </a:pPr>
            <a:r>
              <a:rPr lang="en-US" smtClean="0">
                <a:latin typeface="Arial" pitchFamily="34" charset="0"/>
              </a:rPr>
              <a:t>Understand that no operating system runs on FPGA</a:t>
            </a:r>
          </a:p>
          <a:p>
            <a:pPr lvl="1" defTabSz="849313" eaLnBrk="1" hangingPunct="1">
              <a:tabLst>
                <a:tab pos="423863" algn="l"/>
              </a:tabLst>
            </a:pPr>
            <a:r>
              <a:rPr lang="en-US" smtClean="0">
                <a:latin typeface="Arial" pitchFamily="34" charset="0"/>
              </a:rPr>
              <a:t>Understand that you do not need to know Verilog or HDL to program LabVIEW FPGA</a:t>
            </a:r>
          </a:p>
          <a:p>
            <a:pPr lvl="1" defTabSz="849313" eaLnBrk="1" hangingPunct="1">
              <a:tabLst>
                <a:tab pos="423863" algn="l"/>
              </a:tabLst>
            </a:pPr>
            <a:r>
              <a:rPr lang="en-US" smtClean="0">
                <a:latin typeface="Arial" pitchFamily="34" charset="0"/>
              </a:rPr>
              <a:t>Identify applications for which LabVIEW FPGA is ideally suited</a:t>
            </a:r>
          </a:p>
          <a:p>
            <a:pPr lvl="1" defTabSz="849313" eaLnBrk="1" hangingPunct="1">
              <a:tabLst>
                <a:tab pos="423863" algn="l"/>
              </a:tabLst>
            </a:pPr>
            <a:r>
              <a:rPr lang="en-US" smtClean="0">
                <a:latin typeface="Arial" pitchFamily="34" charset="0"/>
              </a:rPr>
              <a:t>Understand differences in processing and reliability between traditional system and FPGA system</a:t>
            </a:r>
          </a:p>
          <a:p>
            <a:pPr defTabSz="849313" eaLnBrk="1" hangingPunct="1">
              <a:tabLst>
                <a:tab pos="423863" algn="l"/>
              </a:tabLst>
            </a:pPr>
            <a:endParaRPr lang="en-US" smtClean="0">
              <a:latin typeface="Arial" pitchFamily="34" charset="0"/>
            </a:endParaRPr>
          </a:p>
        </p:txBody>
      </p:sp>
      <p:sp>
        <p:nvSpPr>
          <p:cNvPr id="908291" name="Slide Image Placeholder 6"/>
          <p:cNvSpPr>
            <a:spLocks noGrp="1" noRot="1" noChangeAspect="1" noTextEdit="1"/>
          </p:cNvSpPr>
          <p:nvPr>
            <p:ph type="sldImg"/>
          </p:nvPr>
        </p:nvSpPr>
        <p:spPr>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4496B0DE-A4EA-40FC-A50C-49723F1CAEBA}" type="slidenum">
              <a:rPr lang="en-US">
                <a:solidFill>
                  <a:srgbClr val="000000"/>
                </a:solidFill>
              </a:rPr>
              <a:pPr/>
              <a:t>110</a:t>
            </a:fld>
            <a:endParaRPr lang="en-US">
              <a:solidFill>
                <a:srgbClr val="000000"/>
              </a:solidFill>
            </a:endParaRPr>
          </a:p>
        </p:txBody>
      </p:sp>
      <p:sp>
        <p:nvSpPr>
          <p:cNvPr id="1009667" name="Rectangle 2"/>
          <p:cNvSpPr>
            <a:spLocks noGrp="1" noRot="1" noChangeAspect="1" noChangeArrowheads="1" noTextEdit="1"/>
          </p:cNvSpPr>
          <p:nvPr>
            <p:ph type="sldImg"/>
          </p:nvPr>
        </p:nvSpPr>
        <p:spPr>
          <a:xfrm>
            <a:off x="904875" y="471488"/>
            <a:ext cx="5353050" cy="4014787"/>
          </a:xfrm>
          <a:ln/>
        </p:spPr>
      </p:sp>
      <p:sp>
        <p:nvSpPr>
          <p:cNvPr id="100966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Bitstream may reload at power-up if target is configured for that</a:t>
            </a:r>
          </a:p>
          <a:p>
            <a:pPr defTabSz="849313" eaLnBrk="1" hangingPunct="1">
              <a:buFontTx/>
              <a:buChar char="•"/>
              <a:tabLst>
                <a:tab pos="423863" algn="l"/>
              </a:tabLst>
            </a:pPr>
            <a:r>
              <a:rPr lang="en-US" smtClean="0">
                <a:latin typeface="Arial" pitchFamily="34" charset="0"/>
              </a:rPr>
              <a:t>On-board flash memory</a:t>
            </a:r>
          </a:p>
          <a:p>
            <a:pPr defTabSz="849313" eaLnBrk="1" hangingPunct="1">
              <a:buFontTx/>
              <a:buChar char="•"/>
              <a:tabLst>
                <a:tab pos="423863" algn="l"/>
              </a:tabLst>
            </a:pPr>
            <a:r>
              <a:rPr lang="en-US" smtClean="0">
                <a:latin typeface="Arial" pitchFamily="34" charset="0"/>
              </a:rPr>
              <a:t>Controller over PCI Bus</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Slide Image Placeholder 1"/>
          <p:cNvSpPr>
            <a:spLocks noGrp="1" noRot="1" noChangeAspect="1" noTextEdit="1"/>
          </p:cNvSpPr>
          <p:nvPr>
            <p:ph type="sldImg"/>
          </p:nvPr>
        </p:nvSpPr>
        <p:spPr>
          <a:ln/>
        </p:spPr>
      </p:sp>
      <p:sp>
        <p:nvSpPr>
          <p:cNvPr id="1010691" name="Notes Placeholder 2"/>
          <p:cNvSpPr>
            <a:spLocks noGrp="1"/>
          </p:cNvSpPr>
          <p:nvPr>
            <p:ph type="body" idx="1"/>
          </p:nvPr>
        </p:nvSpPr>
        <p:spPr>
          <a:noFill/>
          <a:ln/>
        </p:spPr>
        <p:txBody>
          <a:bodyPr/>
          <a:lstStyle/>
          <a:p>
            <a:pPr marL="0" lvl="2" indent="-211138" defTabSz="965200" eaLnBrk="1" hangingPunct="1">
              <a:tabLst>
                <a:tab pos="423863" algn="l"/>
              </a:tabLst>
            </a:pPr>
            <a:r>
              <a:rPr lang="en-US" sz="1300" smtClean="0">
                <a:latin typeface="Arial" pitchFamily="34" charset="0"/>
              </a:rPr>
              <a:t>You must create a build specification before you can compile the FPGA VI into an FPGA application. If you click the </a:t>
            </a:r>
            <a:r>
              <a:rPr lang="en-US" sz="1300" b="1" smtClean="0">
                <a:latin typeface="Arial" pitchFamily="34" charset="0"/>
              </a:rPr>
              <a:t>Run </a:t>
            </a:r>
            <a:r>
              <a:rPr lang="en-US" sz="1300" smtClean="0">
                <a:latin typeface="Arial" pitchFamily="34" charset="0"/>
              </a:rPr>
              <a:t>button without first making a build specification, LabVIEW automatically creates and specifies a default build specification for the corresponding VI. LabVIEW uses the build options you set to generate the HDL and bitfile from the block diagram.</a:t>
            </a:r>
          </a:p>
          <a:p>
            <a:pPr marL="0" lvl="2" indent="-211138" defTabSz="965200" eaLnBrk="1" hangingPunct="1">
              <a:tabLst>
                <a:tab pos="423863" algn="l"/>
              </a:tabLst>
            </a:pPr>
            <a:endParaRPr lang="en-US" sz="1300" smtClean="0">
              <a:latin typeface="Arial" pitchFamily="34" charset="0"/>
            </a:endParaRPr>
          </a:p>
          <a:p>
            <a:pPr defTabSz="965200" eaLnBrk="1" hangingPunct="1">
              <a:tabLst>
                <a:tab pos="423863" algn="l"/>
              </a:tabLst>
            </a:pPr>
            <a:r>
              <a:rPr lang="en-US" sz="1300" smtClean="0">
                <a:latin typeface="Arial" pitchFamily="34" charset="0"/>
              </a:rPr>
              <a:t>Right-click a build specification under an FPGA target in the Project Explorer window and select from the following options. The options can vary depending on the hardware target.</a:t>
            </a:r>
          </a:p>
          <a:p>
            <a:pPr defTabSz="965200" eaLnBrk="1" hangingPunct="1">
              <a:tabLst>
                <a:tab pos="423863" algn="l"/>
              </a:tabLst>
            </a:pPr>
            <a:endParaRPr lang="en-US" sz="1300" smtClean="0">
              <a:latin typeface="Arial" pitchFamily="34" charset="0"/>
            </a:endParaRPr>
          </a:p>
          <a:p>
            <a:pPr defTabSz="965200" eaLnBrk="1" hangingPunct="1">
              <a:tabLst>
                <a:tab pos="423863" algn="l"/>
              </a:tabLst>
            </a:pPr>
            <a:endParaRPr lang="en-US" sz="1300" smtClean="0">
              <a:latin typeface="Arial" pitchFamily="34" charset="0"/>
            </a:endParaRPr>
          </a:p>
          <a:p>
            <a:pPr defTabSz="965200" eaLnBrk="1" hangingPunct="1">
              <a:tabLst>
                <a:tab pos="423863" algn="l"/>
              </a:tabLst>
            </a:pPr>
            <a:endParaRPr lang="en-US" smtClean="0">
              <a:latin typeface="Arial" pitchFamily="34" charset="0"/>
            </a:endParaRPr>
          </a:p>
        </p:txBody>
      </p:sp>
      <p:sp>
        <p:nvSpPr>
          <p:cNvPr id="101069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A26052B8-990A-4042-99F5-0E1DC1950EC8}" type="slidenum">
              <a:rPr lang="en-US">
                <a:solidFill>
                  <a:srgbClr val="000000"/>
                </a:solidFill>
              </a:rPr>
              <a:pPr/>
              <a:t>111</a:t>
            </a:fld>
            <a:endParaRPr lang="en-US">
              <a:solidFill>
                <a:srgbClr val="000000"/>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Slide Image Placeholder 1"/>
          <p:cNvSpPr>
            <a:spLocks noGrp="1" noRot="1" noChangeAspect="1" noTextEdit="1"/>
          </p:cNvSpPr>
          <p:nvPr>
            <p:ph type="sldImg"/>
          </p:nvPr>
        </p:nvSpPr>
        <p:spPr>
          <a:ln/>
        </p:spPr>
      </p:sp>
      <p:sp>
        <p:nvSpPr>
          <p:cNvPr id="101171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1171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5AED0A20-B64E-4390-8BC6-FDE5E0FDFBC9}" type="slidenum">
              <a:rPr lang="en-US">
                <a:solidFill>
                  <a:srgbClr val="000000"/>
                </a:solidFill>
              </a:rPr>
              <a:pPr/>
              <a:t>112</a:t>
            </a:fld>
            <a:endParaRPr lang="en-US">
              <a:solidFill>
                <a:srgbClr val="000000"/>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Slide Image Placeholder 1"/>
          <p:cNvSpPr>
            <a:spLocks noGrp="1" noRot="1" noChangeAspect="1" noTextEdit="1"/>
          </p:cNvSpPr>
          <p:nvPr>
            <p:ph type="sldImg"/>
          </p:nvPr>
        </p:nvSpPr>
        <p:spPr>
          <a:ln/>
        </p:spPr>
      </p:sp>
      <p:sp>
        <p:nvSpPr>
          <p:cNvPr id="1012739" name="Notes Placeholder 2"/>
          <p:cNvSpPr>
            <a:spLocks noGrp="1"/>
          </p:cNvSpPr>
          <p:nvPr>
            <p:ph type="body" idx="1"/>
          </p:nvPr>
        </p:nvSpPr>
        <p:spPr>
          <a:noFill/>
          <a:ln/>
        </p:spPr>
        <p:txBody>
          <a:bodyPr/>
          <a:lstStyle/>
          <a:p>
            <a:pPr defTabSz="849313" eaLnBrk="1" hangingPunct="1">
              <a:buFontTx/>
              <a:buChar char="•"/>
              <a:tabLst>
                <a:tab pos="423863" algn="l"/>
              </a:tabLst>
            </a:pPr>
            <a:r>
              <a:rPr lang="en-US" b="1" smtClean="0">
                <a:latin typeface="Arial" pitchFamily="34" charset="0"/>
              </a:rPr>
              <a:t>Generate Intermediate Files </a:t>
            </a:r>
            <a:r>
              <a:rPr lang="en-US" smtClean="0">
                <a:latin typeface="Arial" pitchFamily="34" charset="0"/>
              </a:rPr>
              <a:t>– LabVIEW converts the VI into intermediate files to send to the LabVIEW FPGA Compile Server. </a:t>
            </a:r>
          </a:p>
          <a:p>
            <a:pPr defTabSz="849313" eaLnBrk="1" hangingPunct="1">
              <a:buFontTx/>
              <a:buChar char="•"/>
              <a:tabLst>
                <a:tab pos="423863" algn="l"/>
              </a:tabLst>
            </a:pPr>
            <a:r>
              <a:rPr lang="en-US" b="1" smtClean="0">
                <a:latin typeface="Arial" pitchFamily="34" charset="0"/>
              </a:rPr>
              <a:t>Estimation of resource usage</a:t>
            </a:r>
            <a:r>
              <a:rPr lang="en-US" smtClean="0">
                <a:latin typeface="Arial" pitchFamily="34" charset="0"/>
              </a:rPr>
              <a:t>– Estimate FPGA resource usages without compiling. If the generated code signature is not current, this command first generates intermediate files and then estimates resource usage.</a:t>
            </a:r>
          </a:p>
          <a:p>
            <a:pPr defTabSz="849313" eaLnBrk="1" hangingPunct="1">
              <a:buFontTx/>
              <a:buChar char="•"/>
              <a:tabLst>
                <a:tab pos="423863" algn="l"/>
              </a:tabLst>
            </a:pPr>
            <a:r>
              <a:rPr lang="en-US" b="1" smtClean="0">
                <a:latin typeface="Arial" pitchFamily="34" charset="0"/>
              </a:rPr>
              <a:t>HDL compilation, analysis, and synthesis</a:t>
            </a:r>
            <a:r>
              <a:rPr lang="en-US" smtClean="0">
                <a:latin typeface="Arial" pitchFamily="34" charset="0"/>
              </a:rPr>
              <a:t>—Transforms intermediate files into digital logic elements. </a:t>
            </a:r>
          </a:p>
          <a:p>
            <a:pPr defTabSz="849313" eaLnBrk="1" hangingPunct="1">
              <a:buFontTx/>
              <a:buChar char="•"/>
              <a:tabLst>
                <a:tab pos="423863" algn="l"/>
              </a:tabLst>
            </a:pPr>
            <a:r>
              <a:rPr lang="en-US" b="1" smtClean="0">
                <a:latin typeface="Arial" pitchFamily="34" charset="0"/>
              </a:rPr>
              <a:t>Mapping</a:t>
            </a:r>
            <a:r>
              <a:rPr lang="en-US" smtClean="0">
                <a:latin typeface="Arial" pitchFamily="34" charset="0"/>
              </a:rPr>
              <a:t>—Divides the application logic between the physical building block on the FPGA. </a:t>
            </a:r>
          </a:p>
          <a:p>
            <a:pPr defTabSz="849313" eaLnBrk="1" hangingPunct="1">
              <a:buFontTx/>
              <a:buChar char="•"/>
              <a:tabLst>
                <a:tab pos="423863" algn="l"/>
              </a:tabLst>
            </a:pPr>
            <a:r>
              <a:rPr lang="en-US" b="1" smtClean="0">
                <a:latin typeface="Arial" pitchFamily="34" charset="0"/>
              </a:rPr>
              <a:t>Placing and Routing</a:t>
            </a:r>
            <a:r>
              <a:rPr lang="en-US" smtClean="0">
                <a:latin typeface="Arial" pitchFamily="34" charset="0"/>
              </a:rPr>
              <a:t>—Assigns the logic to physical building blocks on the FPGA and routes the connections between the logic blocks to meet the space or timing constraints of the compilation. </a:t>
            </a:r>
          </a:p>
          <a:p>
            <a:pPr defTabSz="849313" eaLnBrk="1" hangingPunct="1">
              <a:buFontTx/>
              <a:buChar char="•"/>
              <a:tabLst>
                <a:tab pos="423863" algn="l"/>
              </a:tabLst>
            </a:pPr>
            <a:r>
              <a:rPr lang="en-US" b="1" smtClean="0">
                <a:latin typeface="Arial" pitchFamily="34" charset="0"/>
              </a:rPr>
              <a:t>Generating Bitstream</a:t>
            </a:r>
            <a:r>
              <a:rPr lang="en-US" smtClean="0">
                <a:latin typeface="Arial" pitchFamily="34" charset="0"/>
              </a:rPr>
              <a:t>—Creates binary data that LabVIEW saves inside a bitfile. </a:t>
            </a:r>
          </a:p>
        </p:txBody>
      </p:sp>
      <p:sp>
        <p:nvSpPr>
          <p:cNvPr id="101274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6024CBDB-3570-468E-AFAA-EE42AB4EB9A2}" type="slidenum">
              <a:rPr lang="en-US">
                <a:solidFill>
                  <a:srgbClr val="000000"/>
                </a:solidFill>
              </a:rPr>
              <a:pPr/>
              <a:t>113</a:t>
            </a:fld>
            <a:endParaRPr lang="en-US">
              <a:solidFill>
                <a:srgbClr val="000000"/>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7E8E6EF9-5ADA-42EB-9A7D-C6AB4CDE968E}" type="slidenum">
              <a:rPr lang="en-US">
                <a:solidFill>
                  <a:srgbClr val="000000"/>
                </a:solidFill>
              </a:rPr>
              <a:pPr/>
              <a:t>114</a:t>
            </a:fld>
            <a:endParaRPr lang="en-US">
              <a:solidFill>
                <a:srgbClr val="000000"/>
              </a:solidFill>
            </a:endParaRPr>
          </a:p>
        </p:txBody>
      </p:sp>
      <p:sp>
        <p:nvSpPr>
          <p:cNvPr id="1013763" name="Rectangle 2"/>
          <p:cNvSpPr>
            <a:spLocks noGrp="1" noRot="1" noChangeAspect="1" noChangeArrowheads="1" noTextEdit="1"/>
          </p:cNvSpPr>
          <p:nvPr>
            <p:ph type="sldImg"/>
          </p:nvPr>
        </p:nvSpPr>
        <p:spPr>
          <a:xfrm>
            <a:off x="904875" y="471488"/>
            <a:ext cx="5353050" cy="4014787"/>
          </a:xfrm>
          <a:ln/>
        </p:spPr>
      </p:sp>
      <p:sp>
        <p:nvSpPr>
          <p:cNvPr id="101376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Do not edit VI while compiling.  Either abort the compilation or save the modified VI under a different filename and perform your edits there.</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You can create a queue of compilations by opening another FPGA VI and starting a compile for that VI while the first compilation is still running.  Once the first compilation finishes, the next will start.</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Slide Image Placeholder 1"/>
          <p:cNvSpPr>
            <a:spLocks noGrp="1" noRot="1" noChangeAspect="1" noTextEdit="1"/>
          </p:cNvSpPr>
          <p:nvPr>
            <p:ph type="sldImg"/>
          </p:nvPr>
        </p:nvSpPr>
        <p:spPr>
          <a:ln/>
        </p:spPr>
      </p:sp>
      <p:sp>
        <p:nvSpPr>
          <p:cNvPr id="1014787"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Prep discussion:</a:t>
            </a:r>
          </a:p>
          <a:p>
            <a:pPr defTabSz="849313" eaLnBrk="1" hangingPunct="1">
              <a:buFontTx/>
              <a:buChar char="•"/>
              <a:tabLst>
                <a:tab pos="423863" algn="l"/>
              </a:tabLst>
            </a:pPr>
            <a:r>
              <a:rPr lang="en-US" smtClean="0">
                <a:latin typeface="Arial" pitchFamily="34" charset="0"/>
              </a:rPr>
              <a:t>Open existing project and modify to execute on FPGA target</a:t>
            </a:r>
          </a:p>
          <a:p>
            <a:pPr defTabSz="849313" eaLnBrk="1" hangingPunct="1">
              <a:buFontTx/>
              <a:buChar char="•"/>
              <a:tabLst>
                <a:tab pos="423863" algn="l"/>
              </a:tabLst>
            </a:pPr>
            <a:r>
              <a:rPr lang="en-US" smtClean="0">
                <a:latin typeface="Arial" pitchFamily="34" charset="0"/>
              </a:rPr>
              <a:t>Part A ends with initiating the compilation.</a:t>
            </a:r>
          </a:p>
          <a:p>
            <a:pPr defTabSz="849313" eaLnBrk="1" hangingPunct="1">
              <a:buFontTx/>
              <a:buChar char="•"/>
              <a:tabLst>
                <a:tab pos="423863" algn="l"/>
              </a:tabLst>
            </a:pPr>
            <a:r>
              <a:rPr lang="en-US" smtClean="0">
                <a:latin typeface="Arial" pitchFamily="34" charset="0"/>
              </a:rPr>
              <a:t>While the code compiles, lecture will resume. Ask students to indicate when they have started compiling so that you can resume lecture as soon as possible.</a:t>
            </a:r>
          </a:p>
          <a:p>
            <a:pPr defTabSz="849313" eaLnBrk="1" hangingPunct="1">
              <a:buFontTx/>
              <a:buChar char="•"/>
              <a:tabLst>
                <a:tab pos="423863" algn="l"/>
              </a:tabLst>
            </a:pPr>
            <a:r>
              <a:rPr lang="en-US" smtClean="0">
                <a:latin typeface="Arial" pitchFamily="34" charset="0"/>
              </a:rPr>
              <a:t>During lecture, students can open the dialogs that are being discussed.</a:t>
            </a:r>
          </a:p>
        </p:txBody>
      </p:sp>
      <p:sp>
        <p:nvSpPr>
          <p:cNvPr id="101478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8366501A-AC38-4107-9AC8-B4C6CFFD3D37}" type="slidenum">
              <a:rPr lang="en-US">
                <a:solidFill>
                  <a:srgbClr val="000000"/>
                </a:solidFill>
              </a:rPr>
              <a:pPr/>
              <a:t>115</a:t>
            </a:fld>
            <a:endParaRPr lang="en-US">
              <a:solidFill>
                <a:srgbClr val="000000"/>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0" name="Slide Image Placeholder 5"/>
          <p:cNvSpPr>
            <a:spLocks noGrp="1" noRot="1" noChangeAspect="1" noTextEdit="1"/>
          </p:cNvSpPr>
          <p:nvPr>
            <p:ph type="sldImg"/>
          </p:nvPr>
        </p:nvSpPr>
        <p:spPr>
          <a:xfrm>
            <a:off x="944563" y="731838"/>
            <a:ext cx="5426075" cy="4068762"/>
          </a:xfrm>
          <a:ln/>
        </p:spPr>
      </p:sp>
      <p:sp>
        <p:nvSpPr>
          <p:cNvPr id="1015811" name="Notes Placeholder 6"/>
          <p:cNvSpPr>
            <a:spLocks noGrp="1"/>
          </p:cNvSpPr>
          <p:nvPr>
            <p:ph type="body" idx="1"/>
          </p:nvPr>
        </p:nvSpPr>
        <p:spPr>
          <a:xfrm>
            <a:off x="650875" y="4957763"/>
            <a:ext cx="6096000" cy="4249737"/>
          </a:xfrm>
          <a:noFill/>
          <a:ln/>
        </p:spPr>
        <p:txBody>
          <a:bodyPr/>
          <a:lstStyle/>
          <a:p>
            <a:pPr defTabSz="849313" eaLnBrk="1" hangingPunct="1">
              <a:tabLst>
                <a:tab pos="423863" algn="l"/>
              </a:tabLst>
            </a:pPr>
            <a:r>
              <a:rPr lang="en-US" smtClean="0">
                <a:latin typeface="Times New Roman" pitchFamily="18" charset="0"/>
                <a:cs typeface="Times New Roman" pitchFamily="18" charset="0"/>
              </a:rPr>
              <a:t>The Compilation Status window appears when you compile an FPGA VI. If you have compiled a build specification already, you can right-click the build specification and select Display Compilation Results from the shortcut menu to display this window.</a:t>
            </a:r>
          </a:p>
          <a:p>
            <a:pPr defTabSz="849313" eaLnBrk="1" hangingPunct="1">
              <a:tabLst>
                <a:tab pos="423863" algn="l"/>
              </a:tabLst>
            </a:pPr>
            <a:r>
              <a:rPr lang="en-US" smtClean="0">
                <a:latin typeface="Times New Roman" pitchFamily="18" charset="0"/>
                <a:cs typeface="Times New Roman" pitchFamily="18" charset="0"/>
              </a:rPr>
              <a:t>Use this window to view status and compilation information for the FPGA build specification. You also can use this window to disconnect from the compile server or cancel the compilation.</a:t>
            </a:r>
          </a:p>
          <a:p>
            <a:pPr defTabSz="849313" eaLnBrk="1" hangingPunct="1">
              <a:tabLst>
                <a:tab pos="423863" algn="l"/>
              </a:tabLst>
            </a:pPr>
            <a:r>
              <a:rPr lang="en-US" smtClean="0">
                <a:latin typeface="Times New Roman" pitchFamily="18" charset="0"/>
                <a:cs typeface="Times New Roman" pitchFamily="18" charset="0"/>
              </a:rPr>
              <a:t>This window includes the following components:</a:t>
            </a:r>
          </a:p>
          <a:p>
            <a:pPr defTabSz="849313" eaLnBrk="1" hangingPunct="1">
              <a:buFontTx/>
              <a:buChar char="•"/>
              <a:tabLst>
                <a:tab pos="423863" algn="l"/>
              </a:tabLst>
            </a:pPr>
            <a:r>
              <a:rPr lang="en-US" b="1" smtClean="0">
                <a:latin typeface="Arial" pitchFamily="34" charset="0"/>
              </a:rPr>
              <a:t>Build Specifications</a:t>
            </a:r>
            <a:r>
              <a:rPr lang="en-US" smtClean="0">
                <a:latin typeface="Arial" pitchFamily="34" charset="0"/>
              </a:rPr>
              <a:t>—Lists the build specifications that are compiling or have compiled during this session of the </a:t>
            </a:r>
            <a:r>
              <a:rPr lang="en-US" b="1" smtClean="0">
                <a:latin typeface="Arial" pitchFamily="34" charset="0"/>
              </a:rPr>
              <a:t>Compilation Status</a:t>
            </a:r>
            <a:r>
              <a:rPr lang="en-US" smtClean="0">
                <a:latin typeface="Arial" pitchFamily="34" charset="0"/>
              </a:rPr>
              <a:t> window. To remove a build specification from this list, right-click the build specification and select </a:t>
            </a:r>
            <a:r>
              <a:rPr lang="en-US" b="1" smtClean="0">
                <a:latin typeface="Arial" pitchFamily="34" charset="0"/>
              </a:rPr>
              <a:t>Remove from List</a:t>
            </a:r>
            <a:r>
              <a:rPr lang="en-US" smtClean="0">
                <a:latin typeface="Arial" pitchFamily="34" charset="0"/>
              </a:rPr>
              <a:t> from the shortcut menu. </a:t>
            </a:r>
          </a:p>
          <a:p>
            <a:pPr defTabSz="849313" eaLnBrk="1" hangingPunct="1">
              <a:buFontTx/>
              <a:buChar char="•"/>
              <a:tabLst>
                <a:tab pos="423863" algn="l"/>
              </a:tabLst>
            </a:pPr>
            <a:r>
              <a:rPr lang="en-US" b="1" smtClean="0">
                <a:latin typeface="Arial" pitchFamily="34" charset="0"/>
              </a:rPr>
              <a:t>Status</a:t>
            </a:r>
            <a:r>
              <a:rPr lang="en-US" smtClean="0">
                <a:latin typeface="Arial" pitchFamily="34" charset="0"/>
              </a:rPr>
              <a:t>—Displays the progress of the FPGA VI compilation. </a:t>
            </a:r>
          </a:p>
          <a:p>
            <a:pPr defTabSz="849313" eaLnBrk="1" hangingPunct="1">
              <a:buFontTx/>
              <a:buChar char="•"/>
              <a:tabLst>
                <a:tab pos="423863" algn="l"/>
              </a:tabLst>
            </a:pPr>
            <a:r>
              <a:rPr lang="en-US" b="1" smtClean="0">
                <a:latin typeface="Arial" pitchFamily="34" charset="0"/>
              </a:rPr>
              <a:t>Last Update Time</a:t>
            </a:r>
            <a:r>
              <a:rPr lang="en-US" smtClean="0">
                <a:latin typeface="Arial" pitchFamily="34" charset="0"/>
              </a:rPr>
              <a:t>—Displays the last time the compile server updated the information. </a:t>
            </a:r>
          </a:p>
          <a:p>
            <a:pPr defTabSz="849313" eaLnBrk="1" hangingPunct="1">
              <a:buFontTx/>
              <a:buChar char="•"/>
              <a:tabLst>
                <a:tab pos="423863" algn="l"/>
              </a:tabLst>
            </a:pPr>
            <a:r>
              <a:rPr lang="en-US" b="1" smtClean="0">
                <a:latin typeface="Arial" pitchFamily="34" charset="0"/>
              </a:rPr>
              <a:t>Reports</a:t>
            </a:r>
            <a:r>
              <a:rPr lang="en-US" smtClean="0">
                <a:latin typeface="Arial" pitchFamily="34" charset="0"/>
              </a:rPr>
              <a:t>—Specifies the type of compiler information you want to view. Not all reports are available at the beginning of the compilation. A message appears in the </a:t>
            </a:r>
            <a:r>
              <a:rPr lang="en-US" b="1" smtClean="0">
                <a:latin typeface="Arial" pitchFamily="34" charset="0"/>
              </a:rPr>
              <a:t>Compilation Status</a:t>
            </a:r>
            <a:r>
              <a:rPr lang="en-US" smtClean="0">
                <a:latin typeface="Arial" pitchFamily="34" charset="0"/>
              </a:rPr>
              <a:t> window when reports become available to view.</a:t>
            </a:r>
          </a:p>
          <a:p>
            <a:pPr defTabSz="849313" eaLnBrk="1" hangingPunct="1">
              <a:buFontTx/>
              <a:buChar char="•"/>
              <a:tabLst>
                <a:tab pos="423863" algn="l"/>
              </a:tabLst>
            </a:pPr>
            <a:r>
              <a:rPr lang="en-US" b="1" smtClean="0">
                <a:latin typeface="Arial" pitchFamily="34" charset="0"/>
              </a:rPr>
              <a:t>Save</a:t>
            </a:r>
            <a:r>
              <a:rPr lang="en-US" smtClean="0">
                <a:latin typeface="Arial" pitchFamily="34" charset="0"/>
              </a:rPr>
              <a:t>—Saves the final compilation status report to a file. The </a:t>
            </a:r>
            <a:r>
              <a:rPr lang="en-US" b="1" smtClean="0">
                <a:latin typeface="Arial" pitchFamily="34" charset="0"/>
              </a:rPr>
              <a:t>Save</a:t>
            </a:r>
            <a:r>
              <a:rPr lang="en-US" smtClean="0">
                <a:latin typeface="Arial" pitchFamily="34" charset="0"/>
              </a:rPr>
              <a:t> button is available only for the Xilinx log report and only when the compilation is complete. </a:t>
            </a:r>
          </a:p>
          <a:p>
            <a:pPr defTabSz="849313" eaLnBrk="1" hangingPunct="1">
              <a:buFontTx/>
              <a:buChar char="•"/>
              <a:tabLst>
                <a:tab pos="423863" algn="l"/>
              </a:tabLst>
            </a:pPr>
            <a:r>
              <a:rPr lang="en-US" b="1" smtClean="0">
                <a:latin typeface="Arial" pitchFamily="34" charset="0"/>
              </a:rPr>
              <a:t>Investigate Timing Violation</a:t>
            </a:r>
            <a:r>
              <a:rPr lang="en-US" smtClean="0">
                <a:latin typeface="Arial" pitchFamily="34" charset="0"/>
              </a:rPr>
              <a:t>—Displays the </a:t>
            </a:r>
            <a:r>
              <a:rPr lang="en-US" smtClean="0">
                <a:latin typeface="Arial" pitchFamily="34" charset="0"/>
                <a:hlinkClick r:id="rId3"/>
              </a:rPr>
              <a:t>Timing Violation Analysis</a:t>
            </a:r>
            <a:r>
              <a:rPr lang="en-US" smtClean="0">
                <a:latin typeface="Arial" pitchFamily="34" charset="0"/>
              </a:rPr>
              <a:t> window. This button is available only if a timing violation occurs. </a:t>
            </a:r>
          </a:p>
          <a:p>
            <a:pPr defTabSz="849313" eaLnBrk="1" hangingPunct="1">
              <a:buFontTx/>
              <a:buChar char="•"/>
              <a:tabLst>
                <a:tab pos="423863" algn="l"/>
              </a:tabLst>
            </a:pPr>
            <a:r>
              <a:rPr lang="en-US" b="1" smtClean="0">
                <a:latin typeface="Arial" pitchFamily="34" charset="0"/>
              </a:rPr>
              <a:t>Cancel Compilation</a:t>
            </a:r>
            <a:r>
              <a:rPr lang="en-US" smtClean="0">
                <a:latin typeface="Arial" pitchFamily="34" charset="0"/>
              </a:rPr>
              <a:t>—Cancels the compilation of the build specification you select in the </a:t>
            </a:r>
            <a:r>
              <a:rPr lang="en-US" b="1" smtClean="0">
                <a:latin typeface="Arial" pitchFamily="34" charset="0"/>
              </a:rPr>
              <a:t>Build Specifications</a:t>
            </a:r>
            <a:r>
              <a:rPr lang="en-US" smtClean="0">
                <a:latin typeface="Arial" pitchFamily="34" charset="0"/>
              </a:rPr>
              <a:t> list. </a:t>
            </a:r>
          </a:p>
          <a:p>
            <a:pPr defTabSz="849313" eaLnBrk="1" hangingPunct="1">
              <a:buFontTx/>
              <a:buChar char="•"/>
              <a:tabLst>
                <a:tab pos="423863" algn="l"/>
              </a:tabLst>
            </a:pPr>
            <a:r>
              <a:rPr lang="en-US" b="1" smtClean="0">
                <a:latin typeface="Arial" pitchFamily="34" charset="0"/>
              </a:rPr>
              <a:t>Close</a:t>
            </a:r>
            <a:r>
              <a:rPr lang="en-US" smtClean="0">
                <a:latin typeface="Arial" pitchFamily="34" charset="0"/>
              </a:rPr>
              <a:t>—Closes the </a:t>
            </a:r>
            <a:r>
              <a:rPr lang="en-US" b="1" smtClean="0">
                <a:latin typeface="Arial" pitchFamily="34" charset="0"/>
              </a:rPr>
              <a:t>Compilation Status</a:t>
            </a:r>
            <a:r>
              <a:rPr lang="en-US" smtClean="0">
                <a:latin typeface="Arial" pitchFamily="34" charset="0"/>
              </a:rPr>
              <a:t> window. Use the pull-down menu on this button to close the window with the following options. </a:t>
            </a:r>
          </a:p>
          <a:p>
            <a:pPr lvl="1" defTabSz="849313" eaLnBrk="1" hangingPunct="1">
              <a:buFontTx/>
              <a:buChar char="•"/>
              <a:tabLst>
                <a:tab pos="423863" algn="l"/>
              </a:tabLst>
            </a:pPr>
            <a:r>
              <a:rPr lang="en-US" b="1" smtClean="0">
                <a:latin typeface="Arial" pitchFamily="34" charset="0"/>
              </a:rPr>
              <a:t>Close Window (default)</a:t>
            </a:r>
            <a:r>
              <a:rPr lang="en-US" smtClean="0">
                <a:latin typeface="Arial" pitchFamily="34" charset="0"/>
              </a:rPr>
              <a:t>—Closes the window and continues communicating with the compile server. </a:t>
            </a:r>
          </a:p>
          <a:p>
            <a:pPr lvl="1" defTabSz="849313" eaLnBrk="1" hangingPunct="1">
              <a:buFontTx/>
              <a:buChar char="•"/>
              <a:tabLst>
                <a:tab pos="423863" algn="l"/>
              </a:tabLst>
            </a:pPr>
            <a:r>
              <a:rPr lang="en-US" b="1" smtClean="0">
                <a:latin typeface="Arial" pitchFamily="34" charset="0"/>
              </a:rPr>
              <a:t>Disconnect All</a:t>
            </a:r>
            <a:r>
              <a:rPr lang="en-US" smtClean="0">
                <a:latin typeface="Arial" pitchFamily="34" charset="0"/>
              </a:rPr>
              <a:t>—Disconnects LabVIEW from the compile server. Any compilation jobs running will continue, but LabVIEW will not receive any updates. Disconnect from the compile server when you want to shutdown LabVIEW. You do not need to disconnect from the compile server to perform other operations in LabVIEW while the FPGA VI is compiling. </a:t>
            </a:r>
          </a:p>
          <a:p>
            <a:pPr lvl="1" defTabSz="849313" eaLnBrk="1" hangingPunct="1">
              <a:buFontTx/>
              <a:buChar char="•"/>
              <a:tabLst>
                <a:tab pos="423863" algn="l"/>
              </a:tabLst>
            </a:pPr>
            <a:r>
              <a:rPr lang="en-US" b="1" smtClean="0">
                <a:latin typeface="Arial" pitchFamily="34" charset="0"/>
              </a:rPr>
              <a:t>Cancels All Compilations</a:t>
            </a:r>
            <a:r>
              <a:rPr lang="en-US" smtClean="0">
                <a:latin typeface="Arial" pitchFamily="34" charset="0"/>
              </a:rPr>
              <a:t>—Cancels the current compilation jobs.</a:t>
            </a:r>
          </a:p>
        </p:txBody>
      </p:sp>
      <p:pic>
        <p:nvPicPr>
          <p:cNvPr id="1015812" name="Picture 2" descr="C:\Documents and Settings\spinsonn\Desktop\caution.eps"/>
          <p:cNvPicPr>
            <a:picLocks noChangeAspect="1" noChangeArrowheads="1"/>
          </p:cNvPicPr>
          <p:nvPr/>
        </p:nvPicPr>
        <p:blipFill>
          <a:blip r:embed="rId4"/>
          <a:srcRect/>
          <a:stretch>
            <a:fillRect/>
          </a:stretch>
        </p:blipFill>
        <p:spPr bwMode="auto">
          <a:xfrm>
            <a:off x="822325" y="8420100"/>
            <a:ext cx="285750" cy="223838"/>
          </a:xfrm>
          <a:prstGeom prst="rect">
            <a:avLst/>
          </a:prstGeom>
          <a:noFill/>
          <a:ln w="9525">
            <a:noFill/>
            <a:miter lim="800000"/>
            <a:headEnd/>
            <a:tailEnd/>
          </a:ln>
        </p:spPr>
      </p:pic>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Slide Image Placeholder 1"/>
          <p:cNvSpPr>
            <a:spLocks noGrp="1" noRot="1" noChangeAspect="1" noTextEdit="1"/>
          </p:cNvSpPr>
          <p:nvPr>
            <p:ph type="sldImg"/>
          </p:nvPr>
        </p:nvSpPr>
        <p:spPr>
          <a:ln/>
        </p:spPr>
      </p:sp>
      <p:sp>
        <p:nvSpPr>
          <p:cNvPr id="101683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1683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FA3583F6-9736-4284-BC4B-24EE68DFB0C6}" type="slidenum">
              <a:rPr lang="en-US">
                <a:solidFill>
                  <a:srgbClr val="000000"/>
                </a:solidFill>
              </a:rPr>
              <a:pPr/>
              <a:t>117</a:t>
            </a:fld>
            <a:endParaRPr lang="en-US">
              <a:solidFill>
                <a:srgbClr val="000000"/>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Slide Image Placeholder 1"/>
          <p:cNvSpPr>
            <a:spLocks noGrp="1" noRot="1" noChangeAspect="1" noTextEdit="1"/>
          </p:cNvSpPr>
          <p:nvPr>
            <p:ph type="sldImg"/>
          </p:nvPr>
        </p:nvSpPr>
        <p:spPr>
          <a:ln/>
        </p:spPr>
      </p:sp>
      <p:sp>
        <p:nvSpPr>
          <p:cNvPr id="1017859"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Device Utilization Report Details </a:t>
            </a:r>
          </a:p>
          <a:p>
            <a:pPr defTabSz="849313" eaLnBrk="1" hangingPunct="1">
              <a:tabLst>
                <a:tab pos="423863" algn="l"/>
              </a:tabLst>
            </a:pPr>
            <a:r>
              <a:rPr lang="en-US" smtClean="0">
                <a:latin typeface="Arial" pitchFamily="34" charset="0"/>
              </a:rPr>
              <a:t>There are two Device Utilization reports generated.  The first is available after the compilation server completes the synthesis step of compilation.  The other is available after the mapping step.</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This report contains a summary of the FPGA utilization, including the following information:</a:t>
            </a:r>
          </a:p>
          <a:p>
            <a:pPr defTabSz="849313" eaLnBrk="1" hangingPunct="1">
              <a:buFontTx/>
              <a:buChar char="•"/>
              <a:tabLst>
                <a:tab pos="423863" algn="l"/>
              </a:tabLst>
            </a:pPr>
            <a:r>
              <a:rPr lang="en-US" b="1" smtClean="0">
                <a:latin typeface="Arial" pitchFamily="34" charset="0"/>
              </a:rPr>
              <a:t>Device Utilization</a:t>
            </a:r>
            <a:r>
              <a:rPr lang="en-US" smtClean="0">
                <a:latin typeface="Arial" pitchFamily="34" charset="0"/>
              </a:rPr>
              <a:t>—Indicates the FPGA element, such as slices, flip-flops, LUTs, and blocks of RAM</a:t>
            </a:r>
          </a:p>
          <a:p>
            <a:pPr defTabSz="849313" eaLnBrk="1" hangingPunct="1">
              <a:buFontTx/>
              <a:buChar char="•"/>
              <a:tabLst>
                <a:tab pos="423863" algn="l"/>
              </a:tabLst>
            </a:pPr>
            <a:r>
              <a:rPr lang="en-US" b="1" smtClean="0">
                <a:latin typeface="Arial" pitchFamily="34" charset="0"/>
              </a:rPr>
              <a:t>Used</a:t>
            </a:r>
            <a:r>
              <a:rPr lang="en-US" smtClean="0">
                <a:latin typeface="Arial" pitchFamily="34" charset="0"/>
              </a:rPr>
              <a:t>—Indicates how much of the FPGA element the compiled FPGA VI uses. </a:t>
            </a:r>
          </a:p>
          <a:p>
            <a:pPr defTabSz="849313" eaLnBrk="1" hangingPunct="1">
              <a:buFontTx/>
              <a:buChar char="•"/>
              <a:tabLst>
                <a:tab pos="423863" algn="l"/>
              </a:tabLst>
            </a:pPr>
            <a:r>
              <a:rPr lang="en-US" b="1" smtClean="0">
                <a:latin typeface="Arial" pitchFamily="34" charset="0"/>
              </a:rPr>
              <a:t>Total</a:t>
            </a:r>
            <a:r>
              <a:rPr lang="en-US" smtClean="0">
                <a:latin typeface="Arial" pitchFamily="34" charset="0"/>
              </a:rPr>
              <a:t>—Indicates how much of the FPGA element is available. </a:t>
            </a:r>
          </a:p>
          <a:p>
            <a:pPr defTabSz="849313" eaLnBrk="1" hangingPunct="1">
              <a:buFontTx/>
              <a:buChar char="•"/>
              <a:tabLst>
                <a:tab pos="423863" algn="l"/>
              </a:tabLst>
            </a:pPr>
            <a:r>
              <a:rPr lang="en-US" b="1" smtClean="0">
                <a:latin typeface="Arial" pitchFamily="34" charset="0"/>
              </a:rPr>
              <a:t>Percent</a:t>
            </a:r>
            <a:r>
              <a:rPr lang="en-US" smtClean="0">
                <a:latin typeface="Arial" pitchFamily="34" charset="0"/>
              </a:rPr>
              <a:t>—Indicates the percentage of used FPGA element to total FPGA element. </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If the </a:t>
            </a:r>
            <a:r>
              <a:rPr lang="en-US" b="1" smtClean="0">
                <a:latin typeface="Arial" pitchFamily="34" charset="0"/>
              </a:rPr>
              <a:t>Percent </a:t>
            </a:r>
            <a:r>
              <a:rPr lang="en-US" smtClean="0">
                <a:latin typeface="Arial" pitchFamily="34" charset="0"/>
              </a:rPr>
              <a:t>column approaches or exceeds 100%, you may want to stop the compilation and optimize your code.  This condition is a good indicator of a potential failure in a later stage of compilation.</a:t>
            </a:r>
          </a:p>
        </p:txBody>
      </p:sp>
      <p:sp>
        <p:nvSpPr>
          <p:cNvPr id="101786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9BAA6D9B-9582-4C8B-9159-09885EF10CA6}" type="slidenum">
              <a:rPr lang="en-US">
                <a:solidFill>
                  <a:srgbClr val="000000"/>
                </a:solidFill>
              </a:rPr>
              <a:pPr/>
              <a:t>118</a:t>
            </a:fld>
            <a:endParaRPr lang="en-US">
              <a:solidFill>
                <a:srgbClr val="000000"/>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Slide Image Placeholder 1"/>
          <p:cNvSpPr>
            <a:spLocks noGrp="1" noRot="1" noChangeAspect="1" noTextEdit="1"/>
          </p:cNvSpPr>
          <p:nvPr>
            <p:ph type="sldImg"/>
          </p:nvPr>
        </p:nvSpPr>
        <p:spPr>
          <a:ln/>
        </p:spPr>
      </p:sp>
      <p:sp>
        <p:nvSpPr>
          <p:cNvPr id="1018883"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Timing Report Details</a:t>
            </a:r>
          </a:p>
          <a:p>
            <a:pPr defTabSz="849313" eaLnBrk="1" hangingPunct="1">
              <a:tabLst>
                <a:tab pos="423863" algn="l"/>
              </a:tabLst>
            </a:pPr>
            <a:r>
              <a:rPr lang="en-US" smtClean="0">
                <a:latin typeface="Arial" pitchFamily="34" charset="0"/>
              </a:rPr>
              <a:t>There are two timing reports generated over the course of compilation.  The first is generated after the mapping stage and the second is generated after the placing and routing stage.</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The second report is available after the compilation server completes the routing step of the compilation process. This report contains a summary of the FPGA clocks, including the following information:</a:t>
            </a:r>
          </a:p>
          <a:p>
            <a:pPr defTabSz="849313" eaLnBrk="1" hangingPunct="1">
              <a:buFontTx/>
              <a:buChar char="•"/>
              <a:tabLst>
                <a:tab pos="423863" algn="l"/>
              </a:tabLst>
            </a:pPr>
            <a:r>
              <a:rPr lang="en-US" b="1" smtClean="0">
                <a:latin typeface="Arial" pitchFamily="34" charset="0"/>
              </a:rPr>
              <a:t>Clocks</a:t>
            </a:r>
            <a:r>
              <a:rPr lang="en-US" smtClean="0">
                <a:latin typeface="Arial" pitchFamily="34" charset="0"/>
              </a:rPr>
              <a:t>—Indicates the clock rate, in megahertz, at which the compiled FPGA VI runs.</a:t>
            </a:r>
          </a:p>
          <a:p>
            <a:pPr defTabSz="849313" eaLnBrk="1" hangingPunct="1">
              <a:buFontTx/>
              <a:buChar char="•"/>
              <a:tabLst>
                <a:tab pos="423863" algn="l"/>
              </a:tabLst>
            </a:pPr>
            <a:r>
              <a:rPr lang="en-US" b="1" smtClean="0">
                <a:latin typeface="Arial" pitchFamily="34" charset="0"/>
              </a:rPr>
              <a:t>Requested (MHz)</a:t>
            </a:r>
            <a:r>
              <a:rPr lang="en-US" smtClean="0">
                <a:latin typeface="Arial" pitchFamily="34" charset="0"/>
              </a:rPr>
              <a:t>—Indicates the clock rate, in megahertz, at which the FPGA VI or FPGA VI component must be able to run.</a:t>
            </a:r>
          </a:p>
          <a:p>
            <a:pPr defTabSz="849313" eaLnBrk="1" hangingPunct="1">
              <a:buFontTx/>
              <a:buChar char="•"/>
              <a:tabLst>
                <a:tab pos="423863" algn="l"/>
              </a:tabLst>
            </a:pPr>
            <a:r>
              <a:rPr lang="en-US" b="1" smtClean="0">
                <a:latin typeface="Arial" pitchFamily="34" charset="0"/>
              </a:rPr>
              <a:t>Maximum (MHz)</a:t>
            </a:r>
            <a:r>
              <a:rPr lang="en-US" smtClean="0">
                <a:latin typeface="Arial" pitchFamily="34" charset="0"/>
              </a:rPr>
              <a:t>—Indicates the theoretical maximum compilation rate, in megahertz, for the FPGA VI or FPGA VI component.</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If the requested rate approaches or exceeds the maximum rate, you may want to stop the compilation and optimize your code. If the compilation is not able to transfer your code to the FPGA in such a way that the requested rate falls under the maximum, then the compilation will fail.</a:t>
            </a:r>
          </a:p>
        </p:txBody>
      </p:sp>
      <p:sp>
        <p:nvSpPr>
          <p:cNvPr id="101888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9C5C8417-B605-4B0A-85CE-BEDE2384BA8D}" type="slidenum">
              <a:rPr lang="en-US">
                <a:solidFill>
                  <a:srgbClr val="000000"/>
                </a:solidFill>
              </a:rPr>
              <a:pPr/>
              <a:t>119</a:t>
            </a:fld>
            <a:endParaRPr lang="en-US">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Notes Placeholder 6"/>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 Introduction to FPGA Technology</a:t>
            </a:r>
          </a:p>
          <a:p>
            <a:pPr defTabSz="849313" eaLnBrk="1" hangingPunct="1">
              <a:tabLst>
                <a:tab pos="423863" algn="l"/>
              </a:tabLst>
            </a:pPr>
            <a:r>
              <a:rPr lang="en-US" smtClean="0">
                <a:latin typeface="Arial" pitchFamily="34" charset="0"/>
              </a:rPr>
              <a:t>Begin by discussing the technology behind LabVIEW FPGA.</a:t>
            </a:r>
          </a:p>
          <a:p>
            <a:pPr defTabSz="849313" eaLnBrk="1" hangingPunct="1">
              <a:tabLst>
                <a:tab pos="423863" algn="l"/>
              </a:tabLst>
            </a:pPr>
            <a:r>
              <a:rPr lang="en-US" smtClean="0">
                <a:latin typeface="Arial" pitchFamily="34" charset="0"/>
              </a:rPr>
              <a:t>Field programmable gate arrays (FPGAs) are silicon chips with unconnected logic gates. You can define the functionality of the FPGA by using software to configure the FPGA gates. FPGAs are often used as processing components in low to medium volume electronics, where the time and cost of developing and fabricating an applications specific integrated circuit (ASIC) is prohibitive. FPGAs are also found in applications that require reconfiguration in the field.  Basically, FPGAs are used when customers need custom I/O hardware but also want commercial off the shelf (COTS) hardware.</a:t>
            </a:r>
          </a:p>
        </p:txBody>
      </p:sp>
      <p:sp>
        <p:nvSpPr>
          <p:cNvPr id="909315" name="Slide Image Placeholder 5"/>
          <p:cNvSpPr>
            <a:spLocks noGrp="1" noRot="1" noChangeAspect="1" noTextEdit="1"/>
          </p:cNvSpPr>
          <p:nvPr>
            <p:ph type="sldImg"/>
          </p:nvPr>
        </p:nvSpPr>
        <p:spPr>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Slide Image Placeholder 1"/>
          <p:cNvSpPr>
            <a:spLocks noGrp="1" noRot="1" noChangeAspect="1" noTextEdit="1"/>
          </p:cNvSpPr>
          <p:nvPr>
            <p:ph type="sldImg"/>
          </p:nvPr>
        </p:nvSpPr>
        <p:spPr>
          <a:ln/>
        </p:spPr>
      </p:sp>
      <p:sp>
        <p:nvSpPr>
          <p:cNvPr id="1019907"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Xilinx Log Report Details</a:t>
            </a:r>
          </a:p>
          <a:p>
            <a:pPr defTabSz="849313" eaLnBrk="1" hangingPunct="1">
              <a:tabLst>
                <a:tab pos="423863" algn="l"/>
              </a:tabLst>
            </a:pPr>
            <a:r>
              <a:rPr lang="en-US" smtClean="0">
                <a:latin typeface="Arial" pitchFamily="34" charset="0"/>
              </a:rPr>
              <a:t>This report includes the XilinxLog.txt and .twr files and is available only after the compilation is complete. The XilinxLog.txt file includes Xilinx-specific details about the compilation process. If you are familiar with Xilinx tools, you might be able to use this file to troubleshoot compilation failures. The .twr file is a trace report that provides detailed timing information. Click </a:t>
            </a:r>
            <a:r>
              <a:rPr lang="en-US" b="1" smtClean="0">
                <a:latin typeface="Arial" pitchFamily="34" charset="0"/>
              </a:rPr>
              <a:t>Save</a:t>
            </a:r>
            <a:r>
              <a:rPr lang="en-US" smtClean="0">
                <a:latin typeface="Arial" pitchFamily="34" charset="0"/>
              </a:rPr>
              <a:t> to save this information to a file.</a:t>
            </a:r>
          </a:p>
          <a:p>
            <a:pPr defTabSz="849313" eaLnBrk="1" hangingPunct="1">
              <a:tabLst>
                <a:tab pos="423863" algn="l"/>
              </a:tabLst>
            </a:pPr>
            <a:endParaRPr lang="en-US" smtClean="0">
              <a:latin typeface="Arial" pitchFamily="34" charset="0"/>
            </a:endParaRPr>
          </a:p>
        </p:txBody>
      </p:sp>
      <p:sp>
        <p:nvSpPr>
          <p:cNvPr id="101990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5C8DEE0F-2145-407B-80C8-BD5AD53629B0}" type="slidenum">
              <a:rPr lang="en-US">
                <a:solidFill>
                  <a:srgbClr val="000000"/>
                </a:solidFill>
              </a:rPr>
              <a:pPr/>
              <a:t>120</a:t>
            </a:fld>
            <a:endParaRPr lang="en-US">
              <a:solidFill>
                <a:srgbClr val="000000"/>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Slide Image Placeholder 1"/>
          <p:cNvSpPr>
            <a:spLocks noGrp="1" noRot="1" noChangeAspect="1" noTextEdit="1"/>
          </p:cNvSpPr>
          <p:nvPr>
            <p:ph type="sldImg"/>
          </p:nvPr>
        </p:nvSpPr>
        <p:spPr>
          <a:ln/>
        </p:spPr>
      </p:sp>
      <p:sp>
        <p:nvSpPr>
          <p:cNvPr id="1020931" name="Notes Placeholder 2"/>
          <p:cNvSpPr>
            <a:spLocks noGrp="1"/>
          </p:cNvSpPr>
          <p:nvPr>
            <p:ph type="body" idx="1"/>
          </p:nvPr>
        </p:nvSpPr>
        <p:spPr>
          <a:noFill/>
          <a:ln/>
        </p:spPr>
        <p:txBody>
          <a:bodyPr/>
          <a:lstStyle/>
          <a:p>
            <a:pPr defTabSz="849313" eaLnBrk="1" hangingPunct="1">
              <a:tabLst>
                <a:tab pos="423863" algn="l"/>
              </a:tabLst>
            </a:pPr>
            <a:r>
              <a:rPr lang="en-US" b="1" dirty="0" smtClean="0">
                <a:latin typeface="Arial" pitchFamily="34" charset="0"/>
              </a:rPr>
              <a:t>Prep discussion:</a:t>
            </a:r>
          </a:p>
          <a:p>
            <a:pPr defTabSz="849313" eaLnBrk="1" hangingPunct="1">
              <a:buFontTx/>
              <a:buChar char="•"/>
              <a:tabLst>
                <a:tab pos="423863" algn="l"/>
              </a:tabLst>
            </a:pPr>
            <a:r>
              <a:rPr lang="en-US" dirty="0" smtClean="0">
                <a:latin typeface="Arial" pitchFamily="34" charset="0"/>
              </a:rPr>
              <a:t>Has the compilation finished yet?  Note the time indicated above the progress bar.  </a:t>
            </a:r>
          </a:p>
          <a:p>
            <a:pPr defTabSz="849313" eaLnBrk="1" hangingPunct="1">
              <a:buFontTx/>
              <a:buChar char="•"/>
              <a:tabLst>
                <a:tab pos="423863" algn="l"/>
              </a:tabLst>
            </a:pPr>
            <a:r>
              <a:rPr lang="en-US" dirty="0" smtClean="0">
                <a:latin typeface="Arial" pitchFamily="34" charset="0"/>
              </a:rPr>
              <a:t>This is a simple VI and yet it took that long to compile.  Larger, more complicated VIs will take longer.</a:t>
            </a:r>
          </a:p>
          <a:p>
            <a:pPr defTabSz="849313" eaLnBrk="1" hangingPunct="1">
              <a:buFontTx/>
              <a:buChar char="•"/>
              <a:tabLst>
                <a:tab pos="423863" algn="l"/>
              </a:tabLst>
            </a:pPr>
            <a:r>
              <a:rPr lang="en-US" dirty="0" smtClean="0">
                <a:latin typeface="Arial" pitchFamily="34" charset="0"/>
              </a:rPr>
              <a:t>In this exercise, the students are going to peruse several of the reports that were generated to observe the data that was logged.</a:t>
            </a:r>
          </a:p>
          <a:p>
            <a:pPr defTabSz="849313" eaLnBrk="1" hangingPunct="1">
              <a:tabLst>
                <a:tab pos="423863" algn="l"/>
              </a:tabLst>
            </a:pPr>
            <a:endParaRPr lang="en-US" dirty="0" smtClean="0">
              <a:latin typeface="Arial" pitchFamily="34" charset="0"/>
            </a:endParaRPr>
          </a:p>
          <a:p>
            <a:pPr defTabSz="849313" eaLnBrk="1" hangingPunct="1">
              <a:tabLst>
                <a:tab pos="423863" algn="l"/>
              </a:tabLst>
            </a:pPr>
            <a:endParaRPr lang="en-US" dirty="0" smtClean="0">
              <a:latin typeface="Arial" pitchFamily="34" charset="0"/>
            </a:endParaRPr>
          </a:p>
        </p:txBody>
      </p:sp>
      <p:sp>
        <p:nvSpPr>
          <p:cNvPr id="102093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C1E51B62-3DF1-44AB-9D2C-2A30ABF3D932}" type="slidenum">
              <a:rPr lang="en-US">
                <a:solidFill>
                  <a:srgbClr val="000000"/>
                </a:solidFill>
              </a:rPr>
              <a:pPr/>
              <a:t>121</a:t>
            </a:fld>
            <a:endParaRPr lang="en-US">
              <a:solidFill>
                <a:srgbClr val="000000"/>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Slide Image Placeholder 1"/>
          <p:cNvSpPr>
            <a:spLocks noGrp="1" noRot="1" noChangeAspect="1" noTextEdit="1"/>
          </p:cNvSpPr>
          <p:nvPr>
            <p:ph type="sldImg"/>
          </p:nvPr>
        </p:nvSpPr>
        <p:spPr>
          <a:ln/>
        </p:spPr>
      </p:sp>
      <p:sp>
        <p:nvSpPr>
          <p:cNvPr id="1021955"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The benefit of having reports generated at different points of the compilation is that you can stop the compilation if any of your device utilization or timing parameters exceed the limits of the FPGA. That condition is an indicator of possible compilation failure.</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If this were a more complicated VI and the student had compiled it without testing on the development computer, then the time spent compiling would have been wasted, because they will have to debug the application and try recompiling. They should ALWAYS test on the development computer first.</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This is an open-ended question.  It also leads in nicely to the next section on basic optimizations.  It also ties into benchmarking (Lesson 5) and single-cycle timed loops (Lesson 7).  Various other optimizations will be discussed throughout the course.</a:t>
            </a:r>
          </a:p>
          <a:p>
            <a:pPr defTabSz="849313" eaLnBrk="1" hangingPunct="1">
              <a:tabLst>
                <a:tab pos="423863" algn="l"/>
              </a:tabLst>
            </a:pPr>
            <a:endParaRPr lang="en-US" smtClean="0">
              <a:latin typeface="Arial" pitchFamily="34" charset="0"/>
            </a:endParaRPr>
          </a:p>
        </p:txBody>
      </p:sp>
      <p:sp>
        <p:nvSpPr>
          <p:cNvPr id="102195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9497CD9C-D242-4ABC-AD24-EEA42CF3CF60}" type="slidenum">
              <a:rPr lang="en-US">
                <a:solidFill>
                  <a:srgbClr val="000000"/>
                </a:solidFill>
              </a:rPr>
              <a:pPr/>
              <a:t>122</a:t>
            </a:fld>
            <a:endParaRPr lang="en-US">
              <a:solidFill>
                <a:srgbClr val="000000"/>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defTabSz="850777" eaLnBrk="1" hangingPunct="1">
              <a:tabLst>
                <a:tab pos="425389" algn="l"/>
              </a:tabLst>
              <a:defRPr/>
            </a:pPr>
            <a:r>
              <a:rPr lang="en-US" dirty="0" smtClean="0"/>
              <a:t>You can compile an FPGA VI on a computer other than the development computer. You might want to do this if the development computer is slow or does not have enough memory to compile the VI for the FPGA device. By default, LabVIEW assumes the LabVIEW FPGA Compile Server is installed on the local computer.</a:t>
            </a:r>
          </a:p>
          <a:p>
            <a:pPr defTabSz="850777" eaLnBrk="1" hangingPunct="1">
              <a:tabLst>
                <a:tab pos="425389" algn="l"/>
              </a:tabLst>
              <a:defRPr/>
            </a:pPr>
            <a:endParaRPr lang="en-US" dirty="0" smtClean="0"/>
          </a:p>
          <a:p>
            <a:pPr defTabSz="850777" eaLnBrk="1" hangingPunct="1">
              <a:tabLst>
                <a:tab pos="425389" algn="l"/>
              </a:tabLst>
              <a:defRPr/>
            </a:pPr>
            <a:r>
              <a:rPr lang="en-US" dirty="0" smtClean="0"/>
              <a:t>Also, refer students to the KnowledgeBase titled </a:t>
            </a:r>
            <a:r>
              <a:rPr lang="en-US" i="1" dirty="0" smtClean="0"/>
              <a:t>Installing and Activating LabVIEW FPGA Compile Server on a Remote Computer </a:t>
            </a:r>
            <a:r>
              <a:rPr lang="en-US" dirty="0" smtClean="0"/>
              <a:t>for more information on that topic.</a:t>
            </a:r>
            <a:endParaRPr lang="en-US" dirty="0"/>
          </a:p>
        </p:txBody>
      </p:sp>
      <p:sp>
        <p:nvSpPr>
          <p:cNvPr id="102298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6EAD386C-3963-46C8-87B9-B2CEE61C8E05}" type="slidenum">
              <a:rPr lang="en-US">
                <a:solidFill>
                  <a:srgbClr val="000000"/>
                </a:solidFill>
              </a:rPr>
              <a:pPr/>
              <a:t>123</a:t>
            </a:fld>
            <a:endParaRPr lang="en-US">
              <a:solidFill>
                <a:srgbClr val="000000"/>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Slide Image Placeholder 1"/>
          <p:cNvSpPr>
            <a:spLocks noGrp="1" noRot="1" noChangeAspect="1" noTextEdit="1"/>
          </p:cNvSpPr>
          <p:nvPr>
            <p:ph type="sldImg"/>
          </p:nvPr>
        </p:nvSpPr>
        <p:spPr>
          <a:ln/>
        </p:spPr>
      </p:sp>
      <p:sp>
        <p:nvSpPr>
          <p:cNvPr id="1024003" name="Notes Placeholder 2"/>
          <p:cNvSpPr>
            <a:spLocks noGrp="1"/>
          </p:cNvSpPr>
          <p:nvPr>
            <p:ph type="body" idx="1"/>
          </p:nvPr>
        </p:nvSpPr>
        <p:spPr>
          <a:noFill/>
          <a:ln/>
        </p:spPr>
        <p:txBody>
          <a:bodyPr/>
          <a:lstStyle/>
          <a:p>
            <a:pPr marL="241300" lvl="1" indent="-241300" defTabSz="849313" eaLnBrk="1" hangingPunct="1">
              <a:tabLst>
                <a:tab pos="423863" algn="l"/>
              </a:tabLst>
            </a:pPr>
            <a:r>
              <a:rPr lang="en-US" smtClean="0">
                <a:latin typeface="Arial" pitchFamily="34" charset="0"/>
              </a:rPr>
              <a:t>FPGA VIs are limited primarily in two areas:</a:t>
            </a:r>
          </a:p>
          <a:p>
            <a:pPr marL="241300" lvl="1" indent="-241300" defTabSz="849313" eaLnBrk="1" hangingPunct="1">
              <a:tabLst>
                <a:tab pos="423863" algn="l"/>
              </a:tabLst>
            </a:pPr>
            <a:r>
              <a:rPr lang="en-US" b="1" smtClean="0">
                <a:latin typeface="Arial" pitchFamily="34" charset="0"/>
              </a:rPr>
              <a:t>Speed</a:t>
            </a:r>
            <a:r>
              <a:rPr lang="en-US" smtClean="0">
                <a:latin typeface="Arial" pitchFamily="34" charset="0"/>
              </a:rPr>
              <a:t>—Relates to the actual execution speed of the FPGA gates. If the code does not execute at the loop rate you want, you must modify the application to increase the loop rate. These modifications can change the way you create and design the FPGA VI.</a:t>
            </a:r>
          </a:p>
          <a:p>
            <a:pPr marL="241300" lvl="1" indent="-241300" defTabSz="849313" eaLnBrk="1" hangingPunct="1">
              <a:tabLst>
                <a:tab pos="423863" algn="l"/>
              </a:tabLst>
            </a:pPr>
            <a:r>
              <a:rPr lang="en-US" b="1" smtClean="0">
                <a:latin typeface="Arial" pitchFamily="34" charset="0"/>
              </a:rPr>
              <a:t>Size</a:t>
            </a:r>
            <a:r>
              <a:rPr lang="en-US" smtClean="0">
                <a:latin typeface="Arial" pitchFamily="34" charset="0"/>
              </a:rPr>
              <a:t>—Relates to the actual amount of space the application uses on the FPGA. If the application requires more hardware components than are physically available on the FPGA, the compile fails and the application cannot run on the FPGA.</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Specific techniques for optimizing your code for each of these areas are presented later throughout this course.</a:t>
            </a:r>
          </a:p>
        </p:txBody>
      </p:sp>
      <p:sp>
        <p:nvSpPr>
          <p:cNvPr id="102400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50346F42-207D-4607-8062-E652B09CEFC5}" type="slidenum">
              <a:rPr lang="en-US">
                <a:solidFill>
                  <a:srgbClr val="000000"/>
                </a:solidFill>
              </a:rPr>
              <a:pPr/>
              <a:t>124</a:t>
            </a:fld>
            <a:endParaRPr lang="en-US">
              <a:solidFill>
                <a:srgbClr val="000000"/>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Slide Image Placeholder 1"/>
          <p:cNvSpPr>
            <a:spLocks noGrp="1" noRot="1" noChangeAspect="1" noTextEdit="1"/>
          </p:cNvSpPr>
          <p:nvPr>
            <p:ph type="sldImg"/>
          </p:nvPr>
        </p:nvSpPr>
        <p:spPr>
          <a:ln/>
        </p:spPr>
      </p:sp>
      <p:sp>
        <p:nvSpPr>
          <p:cNvPr id="102502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Slide Image Placeholder 1"/>
          <p:cNvSpPr>
            <a:spLocks noGrp="1" noRot="1" noChangeAspect="1" noTextEdit="1"/>
          </p:cNvSpPr>
          <p:nvPr>
            <p:ph type="sldImg"/>
          </p:nvPr>
        </p:nvSpPr>
        <p:spPr>
          <a:ln/>
        </p:spPr>
      </p:sp>
      <p:sp>
        <p:nvSpPr>
          <p:cNvPr id="1026051"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2605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544B6DBB-E76F-4173-B16D-6F6656BF06F7}" type="slidenum">
              <a:rPr lang="en-US">
                <a:solidFill>
                  <a:srgbClr val="000000"/>
                </a:solidFill>
              </a:rPr>
              <a:pPr/>
              <a:t>126</a:t>
            </a:fld>
            <a:endParaRPr lang="en-US">
              <a:solidFill>
                <a:srgbClr val="000000"/>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Slide Image Placeholder 1"/>
          <p:cNvSpPr>
            <a:spLocks noGrp="1" noRot="1" noChangeAspect="1" noTextEdit="1"/>
          </p:cNvSpPr>
          <p:nvPr>
            <p:ph type="sldImg"/>
          </p:nvPr>
        </p:nvSpPr>
        <p:spPr>
          <a:ln/>
        </p:spPr>
      </p:sp>
      <p:sp>
        <p:nvSpPr>
          <p:cNvPr id="1027075"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When data is transferred across the bus between the FPGA and RT Host, it must be broken down into 32-bit packets.  This limitation is due to the number of data transfer lines on the bus.  Therefore if you have a front panel element that uses more than 32-bits, then that front panel element must be broken down into several 32-bit chunks and be passed along the bus piecewise.  This breaking down of the data reduces overall transfer speeds and as such having larger front panel objects should be avoided.</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Slide Image Placeholder 1"/>
          <p:cNvSpPr>
            <a:spLocks noGrp="1" noRot="1" noChangeAspect="1" noTextEdit="1"/>
          </p:cNvSpPr>
          <p:nvPr>
            <p:ph type="sldImg"/>
          </p:nvPr>
        </p:nvSpPr>
        <p:spPr>
          <a:ln/>
        </p:spPr>
      </p:sp>
      <p:sp>
        <p:nvSpPr>
          <p:cNvPr id="1028099" name="Notes Placeholder 2"/>
          <p:cNvSpPr>
            <a:spLocks noGrp="1"/>
          </p:cNvSpPr>
          <p:nvPr>
            <p:ph type="body" idx="1"/>
          </p:nvPr>
        </p:nvSpPr>
        <p:spPr>
          <a:noFill/>
          <a:ln/>
        </p:spPr>
        <p:txBody>
          <a:bodyPr/>
          <a:lstStyle/>
          <a:p>
            <a:pPr eaLnBrk="1" hangingPunct="1"/>
            <a:r>
              <a:rPr lang="en-US" smtClean="0">
                <a:latin typeface="Arial" pitchFamily="34" charset="0"/>
              </a:rPr>
              <a:t>Arrays consume significant space on the FPGA because each bit in the array uses a flip-flop on the FPGA.</a:t>
            </a:r>
          </a:p>
          <a:p>
            <a:pPr eaLnBrk="1" hangingPunct="1"/>
            <a:endParaRPr lang="en-US" smtClean="0">
              <a:latin typeface="Arial" pitchFamily="34" charset="0"/>
            </a:endParaRPr>
          </a:p>
          <a:p>
            <a:pPr eaLnBrk="1" hangingPunct="1"/>
            <a:r>
              <a:rPr lang="en-US" smtClean="0">
                <a:latin typeface="Arial" pitchFamily="34" charset="0"/>
              </a:rPr>
              <a:t>When you wire an array as an input to an FPGA VI or function, the FPGA compiler creates the equivalent of a For loop to process each element of the array in sequence. If you wire a cluster as an input to an FPGA VI or function, the FPGA compiler creates parallel logic for each element of the cluster. The relationship between arrays and clusters is recursive such that if you wire a cluster of arrays as an input, the arrays are processed in parallel and the array elements are processed sequentially.</a:t>
            </a:r>
          </a:p>
          <a:p>
            <a:pPr eaLnBrk="1" hangingPunct="1"/>
            <a:endParaRPr lang="en-US" smtClean="0">
              <a:latin typeface="Arial" pitchFamily="34" charset="0"/>
            </a:endParaRPr>
          </a:p>
          <a:p>
            <a:pPr eaLnBrk="1" hangingPunct="1"/>
            <a:r>
              <a:rPr lang="en-US" b="1" smtClean="0">
                <a:latin typeface="Arial" pitchFamily="34" charset="0"/>
              </a:rPr>
              <a:t>Note:</a:t>
            </a:r>
            <a:r>
              <a:rPr lang="en-US" smtClean="0">
                <a:latin typeface="Arial" pitchFamily="34" charset="0"/>
              </a:rPr>
              <a:t>  Performing operations on arrays can limit the maximum top-level or derived clock rate. To maximize the FPGA clock rate, process single data points instead of arrays.</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Slide Image Placeholder 1"/>
          <p:cNvSpPr>
            <a:spLocks noGrp="1" noRot="1" noChangeAspect="1" noTextEdit="1"/>
          </p:cNvSpPr>
          <p:nvPr>
            <p:ph type="sldImg"/>
          </p:nvPr>
        </p:nvSpPr>
        <p:spPr>
          <a:ln/>
        </p:spPr>
      </p:sp>
      <p:sp>
        <p:nvSpPr>
          <p:cNvPr id="1029123" name="Notes Placeholder 2"/>
          <p:cNvSpPr>
            <a:spLocks noGrp="1"/>
          </p:cNvSpPr>
          <p:nvPr>
            <p:ph type="body" idx="1"/>
          </p:nvPr>
        </p:nvSpPr>
        <p:spPr>
          <a:noFill/>
          <a:ln/>
        </p:spPr>
        <p:txBody>
          <a:bodyPr/>
          <a:lstStyle/>
          <a:p>
            <a:pPr defTabSz="965200" eaLnBrk="1" hangingPunct="1">
              <a:tabLst>
                <a:tab pos="423863" algn="l"/>
              </a:tabLst>
            </a:pPr>
            <a:r>
              <a:rPr lang="en-US" smtClean="0">
                <a:latin typeface="Arial" pitchFamily="34" charset="0"/>
              </a:rPr>
              <a:t>Each control has enable chain overhead in addition to the size of the data type.  This additional overhead requires the use of additional logic on the FPGA. By bitpacking Boolean logic, you remove this overhead.</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smtClean="0">
                <a:latin typeface="Arial" pitchFamily="34" charset="0"/>
              </a:rPr>
              <a:t>Bitpacked logic maintains the same information using fewer controls.</a:t>
            </a:r>
          </a:p>
          <a:p>
            <a:pPr defTabSz="965200" eaLnBrk="1" hangingPunct="1">
              <a:buFontTx/>
              <a:buChar char="•"/>
              <a:tabLst>
                <a:tab pos="423863" algn="l"/>
              </a:tabLst>
            </a:pPr>
            <a:r>
              <a:rPr lang="en-US" smtClean="0">
                <a:latin typeface="Arial" pitchFamily="34" charset="0"/>
              </a:rPr>
              <a:t>Display binary data as an integer</a:t>
            </a:r>
          </a:p>
          <a:p>
            <a:pPr lvl="1" defTabSz="965200" eaLnBrk="1" hangingPunct="1">
              <a:buFontTx/>
              <a:buChar char="•"/>
              <a:tabLst>
                <a:tab pos="423863" algn="l"/>
              </a:tabLst>
            </a:pPr>
            <a:r>
              <a:rPr lang="en-US" smtClean="0">
                <a:latin typeface="Arial" pitchFamily="34" charset="0"/>
              </a:rPr>
              <a:t>U8 numeric control can replace eight Boolean controls</a:t>
            </a:r>
          </a:p>
          <a:p>
            <a:pPr defTabSz="965200" eaLnBrk="1" hangingPunct="1">
              <a:buFontTx/>
              <a:buChar char="•"/>
              <a:tabLst>
                <a:tab pos="423863" algn="l"/>
              </a:tabLst>
            </a:pPr>
            <a:r>
              <a:rPr lang="en-US" smtClean="0">
                <a:latin typeface="Arial" pitchFamily="34" charset="0"/>
              </a:rPr>
              <a:t>Use a Boolean array or cluster</a:t>
            </a:r>
          </a:p>
          <a:p>
            <a:pPr lvl="1" defTabSz="965200" eaLnBrk="1" hangingPunct="1">
              <a:buFontTx/>
              <a:buChar char="•"/>
              <a:tabLst>
                <a:tab pos="423863" algn="l"/>
              </a:tabLst>
            </a:pPr>
            <a:r>
              <a:rPr lang="en-US" smtClean="0">
                <a:latin typeface="Arial" pitchFamily="34" charset="0"/>
              </a:rPr>
              <a:t>Due to the small size of Boolean controls/indicators, this is an acceptable exception to the rule of avoiding arrays/clusters on the front panel.</a:t>
            </a:r>
          </a:p>
          <a:p>
            <a:pPr defTabSz="965200" eaLnBrk="1" hangingPunct="1">
              <a:buFontTx/>
              <a:buChar char="•"/>
              <a:tabLst>
                <a:tab pos="423863" algn="l"/>
              </a:tabLst>
            </a:pPr>
            <a:endParaRPr lang="en-US" smtClean="0">
              <a:latin typeface="Arial" pitchFamily="34" charset="0"/>
            </a:endParaRPr>
          </a:p>
          <a:p>
            <a:pPr defTabSz="965200" eaLnBrk="1" hangingPunct="1">
              <a:tabLst>
                <a:tab pos="423863" algn="l"/>
              </a:tabLst>
            </a:pPr>
            <a:r>
              <a:rPr lang="en-US" smtClean="0">
                <a:latin typeface="Arial" pitchFamily="34" charset="0"/>
              </a:rPr>
              <a:t>You can use functions to manipulate data in the same manner as you would otherwise.</a:t>
            </a:r>
          </a:p>
          <a:p>
            <a:pPr defTabSz="965200" eaLnBrk="1" hangingPunct="1">
              <a:buFontTx/>
              <a:buChar char="•"/>
              <a:tabLst>
                <a:tab pos="423863" algn="l"/>
              </a:tabLst>
            </a:pPr>
            <a:endParaRPr lang="en-US" smtClean="0">
              <a:latin typeface="Arial" pitchFamily="34" charset="0"/>
            </a:endParaRPr>
          </a:p>
        </p:txBody>
      </p:sp>
      <p:sp>
        <p:nvSpPr>
          <p:cNvPr id="102912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5983A4E3-B92D-4ECE-94F7-72BA05654CA9}" type="slidenum">
              <a:rPr lang="en-US">
                <a:solidFill>
                  <a:srgbClr val="000000"/>
                </a:solidFill>
              </a:rPr>
              <a:pPr/>
              <a:t>129</a:t>
            </a:fld>
            <a:endParaRPr lang="en-US">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55000" lnSpcReduction="20000"/>
          </a:bodyPr>
          <a:lstStyle/>
          <a:p>
            <a:pPr defTabSz="850777" eaLnBrk="1" hangingPunct="1">
              <a:tabLst>
                <a:tab pos="425389" algn="l"/>
              </a:tabLst>
              <a:defRPr/>
            </a:pPr>
            <a:r>
              <a:rPr lang="en-US" dirty="0" smtClean="0"/>
              <a:t>It is important to understand the benefits of FPGAs.  FPGAs are reconfigurable through software, making them very flexible.  Unlike a microprocessor or application specific integrated circuit (ASIC), FPGAs can have their functionality modified even after being deployed in an application.  FPGAs can also execute specific tasks very efficiently within silicon.  Since FPGA execution is controlled by the programmable interconnects, users can implement truly parallel tasks within the FPGA that will execute simultaneously and independent of one another.  Finally, since applications are actually implemented in hardware without any software involved such as an operating system, FPGAs provide the ultimate in execution reliability.</a:t>
            </a:r>
          </a:p>
          <a:p>
            <a:pPr defTabSz="850777" eaLnBrk="1" hangingPunct="1">
              <a:tabLst>
                <a:tab pos="425389" algn="l"/>
              </a:tabLst>
              <a:defRPr/>
            </a:pPr>
            <a:r>
              <a:rPr lang="en-US" dirty="0" smtClean="0"/>
              <a:t>----------------------</a:t>
            </a:r>
          </a:p>
          <a:p>
            <a:pPr defTabSz="850777" eaLnBrk="1" hangingPunct="1">
              <a:tabLst>
                <a:tab pos="425389" algn="l"/>
              </a:tabLst>
              <a:defRPr/>
            </a:pPr>
            <a:endParaRPr lang="en-US" dirty="0" smtClean="0"/>
          </a:p>
          <a:p>
            <a:pPr defTabSz="850777" eaLnBrk="1" hangingPunct="1">
              <a:tabLst>
                <a:tab pos="425389" algn="l"/>
              </a:tabLst>
              <a:defRPr/>
            </a:pPr>
            <a:r>
              <a:rPr lang="en-US" dirty="0" smtClean="0"/>
              <a:t>Flexibility:</a:t>
            </a:r>
          </a:p>
          <a:p>
            <a:pPr defTabSz="850777" eaLnBrk="1" hangingPunct="1">
              <a:tabLst>
                <a:tab pos="425389" algn="l"/>
              </a:tabLst>
              <a:defRPr/>
            </a:pPr>
            <a:r>
              <a:rPr lang="en-US" dirty="0" smtClean="0"/>
              <a:t>Reconfigurable through software.  Create a chip that is reconfigurable with changes in software, creating new hardware anytime</a:t>
            </a:r>
          </a:p>
          <a:p>
            <a:pPr defTabSz="850777" eaLnBrk="1" hangingPunct="1">
              <a:tabLst>
                <a:tab pos="425389" algn="l"/>
              </a:tabLst>
              <a:defRPr/>
            </a:pPr>
            <a:endParaRPr lang="en-US" dirty="0" smtClean="0"/>
          </a:p>
          <a:p>
            <a:pPr defTabSz="850777" eaLnBrk="1" hangingPunct="1">
              <a:tabLst>
                <a:tab pos="425389" algn="l"/>
              </a:tabLst>
              <a:defRPr/>
            </a:pPr>
            <a:r>
              <a:rPr lang="en-US" dirty="0" smtClean="0"/>
              <a:t>Parallel Processing:</a:t>
            </a:r>
          </a:p>
          <a:p>
            <a:pPr defTabSz="850777" eaLnBrk="1" hangingPunct="1">
              <a:tabLst>
                <a:tab pos="425389" algn="l"/>
              </a:tabLst>
              <a:defRPr/>
            </a:pPr>
            <a:r>
              <a:rPr lang="en-US" dirty="0" smtClean="0"/>
              <a:t>-You can achieve true, simultaneous, parallel processing. There is no operating system on the module that must divide CPU time between several tasks. </a:t>
            </a:r>
          </a:p>
          <a:p>
            <a:pPr defTabSz="850777" eaLnBrk="1" hangingPunct="1">
              <a:tabLst>
                <a:tab pos="425389" algn="l"/>
              </a:tabLst>
              <a:defRPr/>
            </a:pPr>
            <a:endParaRPr lang="en-US" dirty="0" smtClean="0"/>
          </a:p>
          <a:p>
            <a:pPr defTabSz="850777" eaLnBrk="1" hangingPunct="1">
              <a:tabLst>
                <a:tab pos="425389" algn="l"/>
              </a:tabLst>
              <a:defRPr/>
            </a:pPr>
            <a:r>
              <a:rPr lang="en-US" dirty="0" smtClean="0"/>
              <a:t>Performance:</a:t>
            </a:r>
          </a:p>
          <a:p>
            <a:pPr defTabSz="850777" eaLnBrk="1" hangingPunct="1">
              <a:tabLst>
                <a:tab pos="425389" algn="l"/>
              </a:tabLst>
              <a:defRPr/>
            </a:pPr>
            <a:r>
              <a:rPr lang="en-US" dirty="0" smtClean="0"/>
              <a:t>In general, execution in hardware is faster than execution in software.   </a:t>
            </a:r>
          </a:p>
          <a:p>
            <a:pPr defTabSz="850777" eaLnBrk="1" hangingPunct="1">
              <a:tabLst>
                <a:tab pos="425389" algn="l"/>
              </a:tabLst>
              <a:defRPr/>
            </a:pPr>
            <a:r>
              <a:rPr lang="en-US" dirty="0" smtClean="0"/>
              <a:t>Since FPGA is a hardware solution,  implementing algorithms on FPGA has higher performance than implementing same algorithm in SW.  With FPGA you can create logic that can execute in one clock cycle.</a:t>
            </a:r>
          </a:p>
          <a:p>
            <a:pPr defTabSz="850777" eaLnBrk="1" hangingPunct="1">
              <a:tabLst>
                <a:tab pos="425389" algn="l"/>
              </a:tabLst>
              <a:defRPr/>
            </a:pPr>
            <a:r>
              <a:rPr lang="en-US" dirty="0" smtClean="0"/>
              <a:t>Note, though, that ASICs generally have higher performance than FPGA, but development cost and flexibility are the tradeoffs. </a:t>
            </a:r>
          </a:p>
          <a:p>
            <a:pPr defTabSz="850777" eaLnBrk="1" hangingPunct="1">
              <a:tabLst>
                <a:tab pos="425389" algn="l"/>
              </a:tabLst>
              <a:defRPr/>
            </a:pPr>
            <a:endParaRPr lang="en-US" dirty="0" smtClean="0"/>
          </a:p>
          <a:p>
            <a:pPr defTabSz="850777" eaLnBrk="1" hangingPunct="1">
              <a:tabLst>
                <a:tab pos="425389" algn="l"/>
              </a:tabLst>
              <a:defRPr/>
            </a:pPr>
            <a:r>
              <a:rPr lang="en-US" dirty="0" smtClean="0"/>
              <a:t>Reliability:  </a:t>
            </a:r>
          </a:p>
          <a:p>
            <a:pPr defTabSz="850777" eaLnBrk="1" hangingPunct="1">
              <a:tabLst>
                <a:tab pos="425389" algn="l"/>
              </a:tabLst>
              <a:defRPr/>
            </a:pPr>
            <a:r>
              <a:rPr lang="en-US" dirty="0" smtClean="0"/>
              <a:t>-Once the FPGA is programmed, it becomes a hardware chip with all of the associated reliability.   </a:t>
            </a:r>
          </a:p>
          <a:p>
            <a:pPr defTabSz="850777" eaLnBrk="1" hangingPunct="1">
              <a:tabLst>
                <a:tab pos="425389" algn="l"/>
              </a:tabLst>
              <a:defRPr/>
            </a:pPr>
            <a:r>
              <a:rPr lang="en-US" dirty="0" smtClean="0"/>
              <a:t>-Furthermore, it is highly deterministic.  With FPGA, you can implement code that synthesizes deterministic hardware down to the tens of nanoseconds</a:t>
            </a:r>
          </a:p>
          <a:p>
            <a:pPr defTabSz="850777" eaLnBrk="1" hangingPunct="1">
              <a:tabLst>
                <a:tab pos="425389" algn="l"/>
              </a:tabLst>
              <a:defRPr/>
            </a:pPr>
            <a:endParaRPr lang="en-US" dirty="0" smtClean="0"/>
          </a:p>
          <a:p>
            <a:pPr defTabSz="850777" eaLnBrk="1" hangingPunct="1">
              <a:tabLst>
                <a:tab pos="425389" algn="l"/>
              </a:tabLst>
              <a:defRPr/>
            </a:pPr>
            <a:r>
              <a:rPr lang="en-US" dirty="0" smtClean="0"/>
              <a:t>Offload processing:  </a:t>
            </a:r>
          </a:p>
          <a:p>
            <a:pPr defTabSz="850777" eaLnBrk="1" hangingPunct="1">
              <a:tabLst>
                <a:tab pos="425389" algn="l"/>
              </a:tabLst>
              <a:defRPr/>
            </a:pPr>
            <a:r>
              <a:rPr lang="en-US" dirty="0" smtClean="0"/>
              <a:t>-FPGAs can also be used to off-load computationally intensive processing so to free up the CPU for other tasks</a:t>
            </a:r>
          </a:p>
          <a:p>
            <a:pPr defTabSz="850777" eaLnBrk="1" hangingPunct="1">
              <a:tabLst>
                <a:tab pos="425389" algn="l"/>
              </a:tabLst>
              <a:defRPr/>
            </a:pPr>
            <a:endParaRPr lang="en-US" dirty="0" smtClean="0"/>
          </a:p>
          <a:p>
            <a:pPr defTabSz="850777" eaLnBrk="1" hangingPunct="1">
              <a:tabLst>
                <a:tab pos="425389" algn="l"/>
              </a:tabLst>
              <a:defRPr/>
            </a:pPr>
            <a:r>
              <a:rPr lang="en-US" dirty="0" smtClean="0"/>
              <a:t>Cost:</a:t>
            </a:r>
          </a:p>
          <a:p>
            <a:pPr defTabSz="850777" eaLnBrk="1" hangingPunct="1">
              <a:tabLst>
                <a:tab pos="425389" algn="l"/>
              </a:tabLst>
              <a:defRPr/>
            </a:pPr>
            <a:r>
              <a:rPr lang="en-US" dirty="0" smtClean="0"/>
              <a:t>- When compared with ASICs, the development costs of an FPGA system are often cheaper than designing a custom ASIC and printed-circuit board.</a:t>
            </a:r>
          </a:p>
        </p:txBody>
      </p:sp>
      <p:sp>
        <p:nvSpPr>
          <p:cNvPr id="910339" name="Slide Image Placeholder 5"/>
          <p:cNvSpPr>
            <a:spLocks noGrp="1" noRot="1" noChangeAspect="1" noTextEdit="1"/>
          </p:cNvSpPr>
          <p:nvPr>
            <p:ph type="sldImg"/>
          </p:nvPr>
        </p:nvSpPr>
        <p:spPr>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Slide Image Placeholder 1"/>
          <p:cNvSpPr>
            <a:spLocks noGrp="1" noRot="1" noChangeAspect="1" noTextEdit="1"/>
          </p:cNvSpPr>
          <p:nvPr>
            <p:ph type="sldImg"/>
          </p:nvPr>
        </p:nvSpPr>
        <p:spPr>
          <a:ln/>
        </p:spPr>
      </p:sp>
      <p:sp>
        <p:nvSpPr>
          <p:cNvPr id="103014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3014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4380C430-BCC9-4F63-8A1C-41B1BB33850D}" type="slidenum">
              <a:rPr lang="en-US">
                <a:solidFill>
                  <a:srgbClr val="000000"/>
                </a:solidFill>
              </a:rPr>
              <a:pPr/>
              <a:t>130</a:t>
            </a:fld>
            <a:endParaRPr lang="en-US">
              <a:solidFill>
                <a:srgbClr val="000000"/>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Slide Image Placeholder 1"/>
          <p:cNvSpPr>
            <a:spLocks noGrp="1" noRot="1" noChangeAspect="1" noTextEdit="1"/>
          </p:cNvSpPr>
          <p:nvPr>
            <p:ph type="sldImg"/>
          </p:nvPr>
        </p:nvSpPr>
        <p:spPr>
          <a:xfrm>
            <a:off x="820738" y="466725"/>
            <a:ext cx="5673725" cy="4256088"/>
          </a:xfrm>
          <a:ln/>
        </p:spPr>
      </p:sp>
      <p:sp>
        <p:nvSpPr>
          <p:cNvPr id="1031171"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Whenever a coercion dot is used it means that the complier must determine the proper data type and it can lead to inefficient conversion of data. Instead of leaving the coercion to chance it is better to directly specify the desired data type and insert the appropriate coercion function any time that you see a coercion dot on your block diagram.</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Slide Image Placeholder 1"/>
          <p:cNvSpPr>
            <a:spLocks noGrp="1" noRot="1" noChangeAspect="1" noTextEdit="1"/>
          </p:cNvSpPr>
          <p:nvPr>
            <p:ph type="sldImg"/>
          </p:nvPr>
        </p:nvSpPr>
        <p:spPr>
          <a:xfrm>
            <a:off x="820738" y="466725"/>
            <a:ext cx="5673725" cy="4256088"/>
          </a:xfrm>
          <a:ln/>
        </p:spPr>
      </p:sp>
      <p:sp>
        <p:nvSpPr>
          <p:cNvPr id="1032195"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These functions can take significant FPGA resources both in size and speed of your application.</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Quotient Remainder: This function should typically be avoided if possible.  If you want to divide by some power of 2, then it is best to use Scale by Power of 2 with a negative power to achieve the same results</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Scale by Power of 2: This function is large when using a control for the input of the power; however, if you use a constant wired to the power, then the function is a ‘free’ function.</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Slide Image Placeholder 1"/>
          <p:cNvSpPr>
            <a:spLocks noGrp="1" noRot="1" noChangeAspect="1" noTextEdit="1"/>
          </p:cNvSpPr>
          <p:nvPr>
            <p:ph type="sldImg"/>
          </p:nvPr>
        </p:nvSpPr>
        <p:spPr>
          <a:xfrm>
            <a:off x="820738" y="466725"/>
            <a:ext cx="5673725" cy="4256088"/>
          </a:xfrm>
          <a:ln/>
        </p:spPr>
      </p:sp>
      <p:sp>
        <p:nvSpPr>
          <p:cNvPr id="103321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Slide Image Placeholder 1"/>
          <p:cNvSpPr>
            <a:spLocks noGrp="1" noRot="1" noChangeAspect="1" noTextEdit="1"/>
          </p:cNvSpPr>
          <p:nvPr>
            <p:ph type="sldImg"/>
          </p:nvPr>
        </p:nvSpPr>
        <p:spPr>
          <a:xfrm>
            <a:off x="820738" y="466725"/>
            <a:ext cx="5673725" cy="4256088"/>
          </a:xfrm>
          <a:ln/>
        </p:spPr>
      </p:sp>
      <p:sp>
        <p:nvSpPr>
          <p:cNvPr id="103424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C2DEA2E4-00C0-40FB-8B15-64A67923CB6A}" type="slidenum">
              <a:rPr lang="en-US">
                <a:solidFill>
                  <a:srgbClr val="000000"/>
                </a:solidFill>
              </a:rPr>
              <a:pPr/>
              <a:t>135</a:t>
            </a:fld>
            <a:endParaRPr lang="en-US">
              <a:solidFill>
                <a:srgbClr val="000000"/>
              </a:solidFill>
            </a:endParaRPr>
          </a:p>
        </p:txBody>
      </p:sp>
      <p:sp>
        <p:nvSpPr>
          <p:cNvPr id="1035267" name="Rectangle 2"/>
          <p:cNvSpPr>
            <a:spLocks noGrp="1" noRot="1" noChangeAspect="1" noChangeArrowheads="1" noTextEdit="1"/>
          </p:cNvSpPr>
          <p:nvPr>
            <p:ph type="sldImg"/>
          </p:nvPr>
        </p:nvSpPr>
        <p:spPr>
          <a:xfrm>
            <a:off x="904875" y="471488"/>
            <a:ext cx="5353050" cy="4014787"/>
          </a:xfrm>
          <a:ln/>
        </p:spPr>
      </p:sp>
      <p:sp>
        <p:nvSpPr>
          <p:cNvPr id="103526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B493EDF6-4058-4F1C-9887-2A412D58CA5D}" type="slidenum">
              <a:rPr lang="en-US">
                <a:solidFill>
                  <a:srgbClr val="000000"/>
                </a:solidFill>
              </a:rPr>
              <a:pPr/>
              <a:t>136</a:t>
            </a:fld>
            <a:endParaRPr lang="en-US">
              <a:solidFill>
                <a:srgbClr val="000000"/>
              </a:solidFill>
            </a:endParaRPr>
          </a:p>
        </p:txBody>
      </p:sp>
      <p:sp>
        <p:nvSpPr>
          <p:cNvPr id="1036291" name="Rectangle 2"/>
          <p:cNvSpPr>
            <a:spLocks noGrp="1" noRot="1" noChangeAspect="1" noChangeArrowheads="1" noTextEdit="1"/>
          </p:cNvSpPr>
          <p:nvPr>
            <p:ph type="sldImg"/>
          </p:nvPr>
        </p:nvSpPr>
        <p:spPr>
          <a:xfrm>
            <a:off x="904875" y="471488"/>
            <a:ext cx="5353050" cy="4014787"/>
          </a:xfrm>
          <a:ln/>
        </p:spPr>
      </p:sp>
      <p:sp>
        <p:nvSpPr>
          <p:cNvPr id="103629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Answer: B.  The block diagram executes on the FPGA and the front panel executes on the front panel.  This concept is known as interactive front panel communication.  Values entered into the front panel controls are passed from the host computer to the compiled code that executes on the FPGA.</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EF13EC85-CF29-4E35-A072-584EE5065D9F}" type="slidenum">
              <a:rPr lang="en-US">
                <a:solidFill>
                  <a:srgbClr val="000000"/>
                </a:solidFill>
              </a:rPr>
              <a:pPr/>
              <a:t>137</a:t>
            </a:fld>
            <a:endParaRPr lang="en-US">
              <a:solidFill>
                <a:srgbClr val="000000"/>
              </a:solidFill>
            </a:endParaRPr>
          </a:p>
        </p:txBody>
      </p:sp>
      <p:sp>
        <p:nvSpPr>
          <p:cNvPr id="1037315" name="Rectangle 2"/>
          <p:cNvSpPr>
            <a:spLocks noGrp="1" noRot="1" noChangeAspect="1" noChangeArrowheads="1" noTextEdit="1"/>
          </p:cNvSpPr>
          <p:nvPr>
            <p:ph type="sldImg"/>
          </p:nvPr>
        </p:nvSpPr>
        <p:spPr>
          <a:xfrm>
            <a:off x="904875" y="471488"/>
            <a:ext cx="5353050" cy="4014787"/>
          </a:xfrm>
          <a:ln/>
        </p:spPr>
      </p:sp>
      <p:sp>
        <p:nvSpPr>
          <p:cNvPr id="103731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040FCB5D-FD3B-4B85-BBF3-3E95E99FC58F}" type="slidenum">
              <a:rPr lang="en-US">
                <a:solidFill>
                  <a:srgbClr val="000000"/>
                </a:solidFill>
              </a:rPr>
              <a:pPr/>
              <a:t>138</a:t>
            </a:fld>
            <a:endParaRPr lang="en-US">
              <a:solidFill>
                <a:srgbClr val="000000"/>
              </a:solidFill>
            </a:endParaRPr>
          </a:p>
        </p:txBody>
      </p:sp>
      <p:sp>
        <p:nvSpPr>
          <p:cNvPr id="1038339" name="Rectangle 2"/>
          <p:cNvSpPr>
            <a:spLocks noGrp="1" noRot="1" noChangeAspect="1" noChangeArrowheads="1" noTextEdit="1"/>
          </p:cNvSpPr>
          <p:nvPr>
            <p:ph type="sldImg"/>
          </p:nvPr>
        </p:nvSpPr>
        <p:spPr>
          <a:xfrm>
            <a:off x="904875" y="471488"/>
            <a:ext cx="5353050" cy="4014787"/>
          </a:xfrm>
          <a:ln/>
        </p:spPr>
      </p:sp>
      <p:sp>
        <p:nvSpPr>
          <p:cNvPr id="103834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Answer: B. Development computer.  Compilation is required before code can be executed on the FPGA target and that process can take a significant amount of time.  Once the basic code functionality has been verified, then the code should be compiled and tested on the FPGA target.</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35275CE3-90CE-4C0A-B45D-FF4509DCECD4}" type="slidenum">
              <a:rPr lang="en-US">
                <a:solidFill>
                  <a:srgbClr val="000000"/>
                </a:solidFill>
              </a:rPr>
              <a:pPr/>
              <a:t>139</a:t>
            </a:fld>
            <a:endParaRPr lang="en-US">
              <a:solidFill>
                <a:srgbClr val="000000"/>
              </a:solidFill>
            </a:endParaRPr>
          </a:p>
        </p:txBody>
      </p:sp>
      <p:sp>
        <p:nvSpPr>
          <p:cNvPr id="1039363" name="Rectangle 2"/>
          <p:cNvSpPr>
            <a:spLocks noGrp="1" noRot="1" noChangeAspect="1" noChangeArrowheads="1" noTextEdit="1"/>
          </p:cNvSpPr>
          <p:nvPr>
            <p:ph type="sldImg"/>
          </p:nvPr>
        </p:nvSpPr>
        <p:spPr>
          <a:xfrm>
            <a:off x="904875" y="471488"/>
            <a:ext cx="5353050" cy="4014787"/>
          </a:xfrm>
          <a:ln/>
        </p:spPr>
      </p:sp>
      <p:sp>
        <p:nvSpPr>
          <p:cNvPr id="103936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lIns="96658" tIns="48329" rIns="96658" bIns="48329"/>
          <a:lstStyle/>
          <a:p>
            <a:fld id="{854999CA-F746-4D3B-9477-B237DAEE1532}" type="slidenum">
              <a:rPr lang="en-US"/>
              <a:pPr/>
              <a:t>14</a:t>
            </a:fld>
            <a:endParaRPr lang="en-US"/>
          </a:p>
        </p:txBody>
      </p:sp>
      <p:sp>
        <p:nvSpPr>
          <p:cNvPr id="911363" name="Rectangle 2"/>
          <p:cNvSpPr>
            <a:spLocks noGrp="1" noRot="1" noChangeAspect="1" noChangeArrowheads="1" noTextEdit="1"/>
          </p:cNvSpPr>
          <p:nvPr>
            <p:ph type="sldImg"/>
          </p:nvPr>
        </p:nvSpPr>
        <p:spPr>
          <a:ln/>
        </p:spPr>
      </p:sp>
      <p:sp>
        <p:nvSpPr>
          <p:cNvPr id="911364" name="Rectangle 3"/>
          <p:cNvSpPr>
            <a:spLocks noGrp="1" noChangeArrowheads="1"/>
          </p:cNvSpPr>
          <p:nvPr>
            <p:ph type="body" idx="1"/>
          </p:nvPr>
        </p:nvSpPr>
        <p:spPr>
          <a:xfrm>
            <a:off x="974725" y="4870450"/>
            <a:ext cx="5365750" cy="4321175"/>
          </a:xfrm>
          <a:noFill/>
          <a:ln/>
        </p:spPr>
        <p:txBody>
          <a:bodyPr/>
          <a:lstStyle/>
          <a:p>
            <a:pPr defTabSz="884238" eaLnBrk="1" hangingPunct="1">
              <a:tabLst>
                <a:tab pos="441325" algn="l"/>
              </a:tabLst>
            </a:pPr>
            <a:r>
              <a:rPr lang="en-US" smtClean="0">
                <a:latin typeface="Arial" pitchFamily="34" charset="0"/>
              </a:rPr>
              <a:t>While FPGAs have many benefits, there are some challenges when developing FPGAs. Typically, FPGAs are programmed using hardware description language (HDL), such as VHDL or Verilog.  These tools have steep learning curves and can become a barrier for using this technology.  Additionally, these tools are often not intuitive for test and control engineers. </a:t>
            </a:r>
          </a:p>
          <a:p>
            <a:pPr defTabSz="884238" eaLnBrk="1" hangingPunct="1">
              <a:tabLst>
                <a:tab pos="441325" algn="l"/>
              </a:tabLst>
            </a:pPr>
            <a:endParaRPr lang="en-US" smtClean="0">
              <a:latin typeface="Arial" pitchFamily="34" charset="0"/>
            </a:endParaRPr>
          </a:p>
          <a:p>
            <a:pPr defTabSz="884238" eaLnBrk="1" hangingPunct="1">
              <a:tabLst>
                <a:tab pos="441325" algn="l"/>
              </a:tabLst>
            </a:pPr>
            <a:r>
              <a:rPr lang="en-US" smtClean="0">
                <a:latin typeface="Arial" pitchFamily="34" charset="0"/>
              </a:rPr>
              <a:t>The LabVIEW FPGA Module allows LabVIEW to target FPGAs on NI Reconfigurable I/O hardware so scientists and engineers can take advantage of the performance and flexibility of FPGAs without needing to learn the low-level design tools.  Therefore, the basic components of a LabVIEW FPGA system are the LabVIEW FPGA Module, the NI-RIO driver, and an NI-RIO device, also known as a RIO target.</a:t>
            </a:r>
          </a:p>
          <a:p>
            <a:pPr defTabSz="884238" eaLnBrk="1" hangingPunct="1">
              <a:tabLst>
                <a:tab pos="441325" algn="l"/>
              </a:tabLst>
            </a:pPr>
            <a:endParaRPr lang="en-US" smtClean="0">
              <a:latin typeface="Arial" pitchFamily="34" charset="0"/>
            </a:endParaRPr>
          </a:p>
          <a:p>
            <a:pPr defTabSz="884238" eaLnBrk="1" hangingPunct="1">
              <a:tabLst>
                <a:tab pos="441325" algn="l"/>
              </a:tabLst>
            </a:pPr>
            <a:r>
              <a:rPr lang="en-US" smtClean="0">
                <a:latin typeface="Arial" pitchFamily="34" charset="0"/>
              </a:rPr>
              <a:t>Instructors:  </a:t>
            </a:r>
            <a:r>
              <a:rPr lang="en-US" b="1" smtClean="0">
                <a:latin typeface="Arial" pitchFamily="34" charset="0"/>
              </a:rPr>
              <a:t>Point out the LabVIEW FPGA chip logo</a:t>
            </a:r>
            <a:r>
              <a:rPr lang="en-US" smtClean="0">
                <a:latin typeface="Arial" pitchFamily="34" charset="0"/>
              </a:rPr>
              <a:t>.   This helps users know if they have LabVIEW FPGA installed – seen on LV Startup page. This symbol will also be used in subsequent slides to represent the LabVIEW FPGA module. </a:t>
            </a:r>
          </a:p>
          <a:p>
            <a:pPr defTabSz="884238" eaLnBrk="1" hangingPunct="1">
              <a:tabLst>
                <a:tab pos="441325" algn="l"/>
              </a:tabLst>
            </a:pPr>
            <a:endParaRPr lang="en-US" smtClean="0">
              <a:latin typeface="Arial" pitchFamily="34" charset="0"/>
            </a:endParaRPr>
          </a:p>
          <a:p>
            <a:pPr defTabSz="884238" eaLnBrk="1" hangingPunct="1">
              <a:tabLst>
                <a:tab pos="441325" algn="l"/>
              </a:tabLst>
            </a:pPr>
            <a:endParaRPr lang="en-US" smtClean="0">
              <a:latin typeface="Arial" pitchFamily="34" charset="0"/>
            </a:endParaRPr>
          </a:p>
          <a:p>
            <a:pPr defTabSz="884238" eaLnBrk="1" hangingPunct="1">
              <a:tabLst>
                <a:tab pos="441325" algn="l"/>
              </a:tabLst>
            </a:pPr>
            <a:endParaRPr lang="en-US" smtClean="0">
              <a:latin typeface="Arial" pitchFamily="34" charset="0"/>
            </a:endParaRPr>
          </a:p>
          <a:p>
            <a:pPr defTabSz="884238" eaLnBrk="1" hangingPunct="1">
              <a:tabLst>
                <a:tab pos="441325" algn="l"/>
              </a:tabLst>
            </a:pPr>
            <a:endParaRPr lang="en-US" smtClean="0">
              <a:latin typeface="Arial" pitchFamily="34" charset="0"/>
            </a:endParaRPr>
          </a:p>
          <a:p>
            <a:pPr defTabSz="884238" eaLnBrk="1" hangingPunct="1">
              <a:tabLst>
                <a:tab pos="441325" algn="l"/>
              </a:tabLst>
            </a:pPr>
            <a:endParaRPr lang="en-US" smtClean="0">
              <a:latin typeface="Arial" pitchFamily="34" charset="0"/>
            </a:endParaRPr>
          </a:p>
          <a:p>
            <a:pPr defTabSz="884238" eaLnBrk="1" hangingPunct="1">
              <a:tabLst>
                <a:tab pos="441325" algn="l"/>
              </a:tabLst>
            </a:pPr>
            <a:endParaRPr lang="en-US" smtClean="0">
              <a:latin typeface="Arial"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DA39D965-F7D7-47A8-AA31-A21B2AC4D8E8}" type="slidenum">
              <a:rPr lang="en-US">
                <a:solidFill>
                  <a:srgbClr val="000000"/>
                </a:solidFill>
              </a:rPr>
              <a:pPr/>
              <a:t>140</a:t>
            </a:fld>
            <a:endParaRPr lang="en-US">
              <a:solidFill>
                <a:srgbClr val="000000"/>
              </a:solidFill>
            </a:endParaRPr>
          </a:p>
        </p:txBody>
      </p:sp>
      <p:sp>
        <p:nvSpPr>
          <p:cNvPr id="1040387" name="Rectangle 2"/>
          <p:cNvSpPr>
            <a:spLocks noGrp="1" noRot="1" noChangeAspect="1" noChangeArrowheads="1" noTextEdit="1"/>
          </p:cNvSpPr>
          <p:nvPr>
            <p:ph type="sldImg"/>
          </p:nvPr>
        </p:nvSpPr>
        <p:spPr>
          <a:xfrm>
            <a:off x="904875" y="471488"/>
            <a:ext cx="5353050" cy="4014787"/>
          </a:xfrm>
          <a:ln/>
        </p:spPr>
      </p:sp>
      <p:sp>
        <p:nvSpPr>
          <p:cNvPr id="104038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Answer: D. Optimization.  The reports that are generated can be used to determine where optimization should occur (size, timing, etc), but there is no report named Optimization.</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The reports that are generated are:</a:t>
            </a:r>
          </a:p>
          <a:p>
            <a:pPr defTabSz="849313" eaLnBrk="1" hangingPunct="1">
              <a:tabLst>
                <a:tab pos="423863" algn="l"/>
              </a:tabLst>
            </a:pPr>
            <a:r>
              <a:rPr lang="en-US" smtClean="0">
                <a:latin typeface="Arial" pitchFamily="34" charset="0"/>
              </a:rPr>
              <a:t>Summary</a:t>
            </a:r>
          </a:p>
          <a:p>
            <a:pPr defTabSz="849313" eaLnBrk="1" hangingPunct="1">
              <a:tabLst>
                <a:tab pos="423863" algn="l"/>
              </a:tabLst>
            </a:pPr>
            <a:r>
              <a:rPr lang="en-US" smtClean="0">
                <a:latin typeface="Arial" pitchFamily="34" charset="0"/>
              </a:rPr>
              <a:t>Configuration</a:t>
            </a:r>
          </a:p>
          <a:p>
            <a:pPr defTabSz="849313" eaLnBrk="1" hangingPunct="1">
              <a:tabLst>
                <a:tab pos="423863" algn="l"/>
              </a:tabLst>
            </a:pPr>
            <a:r>
              <a:rPr lang="en-US" smtClean="0">
                <a:latin typeface="Arial" pitchFamily="34" charset="0"/>
              </a:rPr>
              <a:t>Estimated device utilization (synthesis)</a:t>
            </a:r>
            <a:br>
              <a:rPr lang="en-US" smtClean="0">
                <a:latin typeface="Arial" pitchFamily="34" charset="0"/>
              </a:rPr>
            </a:br>
            <a:r>
              <a:rPr lang="en-US" smtClean="0">
                <a:latin typeface="Arial" pitchFamily="34" charset="0"/>
              </a:rPr>
              <a:t>Estimated timing (map)</a:t>
            </a:r>
            <a:br>
              <a:rPr lang="en-US" smtClean="0">
                <a:latin typeface="Arial" pitchFamily="34" charset="0"/>
              </a:rPr>
            </a:br>
            <a:r>
              <a:rPr lang="en-US" smtClean="0">
                <a:latin typeface="Arial" pitchFamily="34" charset="0"/>
              </a:rPr>
              <a:t>Final device utilization (map)</a:t>
            </a:r>
          </a:p>
          <a:p>
            <a:pPr defTabSz="849313" eaLnBrk="1" hangingPunct="1">
              <a:tabLst>
                <a:tab pos="423863" algn="l"/>
              </a:tabLst>
            </a:pPr>
            <a:r>
              <a:rPr lang="en-US" smtClean="0">
                <a:latin typeface="Arial" pitchFamily="34" charset="0"/>
              </a:rPr>
              <a:t>Final timing (place and route)</a:t>
            </a:r>
          </a:p>
          <a:p>
            <a:pPr defTabSz="849313" eaLnBrk="1" hangingPunct="1">
              <a:tabLst>
                <a:tab pos="423863" algn="l"/>
              </a:tabLst>
            </a:pPr>
            <a:r>
              <a:rPr lang="en-US" smtClean="0">
                <a:latin typeface="Arial" pitchFamily="34" charset="0"/>
              </a:rPr>
              <a:t>Xilinx log</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Slide Image Placeholder 1"/>
          <p:cNvSpPr>
            <a:spLocks noGrp="1" noRot="1" noChangeAspect="1" noTextEdit="1"/>
          </p:cNvSpPr>
          <p:nvPr>
            <p:ph type="sldImg"/>
          </p:nvPr>
        </p:nvSpPr>
        <p:spPr>
          <a:ln/>
        </p:spPr>
      </p:sp>
      <p:sp>
        <p:nvSpPr>
          <p:cNvPr id="1041411"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4141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CBC32FAC-1ACB-4271-8DAC-47A413F7D4F8}" type="slidenum">
              <a:rPr lang="en-US">
                <a:solidFill>
                  <a:srgbClr val="000000"/>
                </a:solidFill>
              </a:rPr>
              <a:pPr/>
              <a:t>141</a:t>
            </a:fld>
            <a:endParaRPr lang="en-US">
              <a:solidFill>
                <a:srgbClr val="000000"/>
              </a:solidFil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Slide Image Placeholder 1"/>
          <p:cNvSpPr>
            <a:spLocks noGrp="1" noRot="1" noChangeAspect="1" noTextEdit="1"/>
          </p:cNvSpPr>
          <p:nvPr>
            <p:ph type="sldImg"/>
          </p:nvPr>
        </p:nvSpPr>
        <p:spPr>
          <a:ln/>
        </p:spPr>
      </p:sp>
      <p:sp>
        <p:nvSpPr>
          <p:cNvPr id="1042435" name="Notes Placeholder 2"/>
          <p:cNvSpPr>
            <a:spLocks noGrp="1"/>
          </p:cNvSpPr>
          <p:nvPr>
            <p:ph type="body" idx="1"/>
          </p:nvPr>
        </p:nvSpPr>
        <p:spPr>
          <a:noFill/>
          <a:ln/>
        </p:spPr>
        <p:txBody>
          <a:bodyPr/>
          <a:lstStyle/>
          <a:p>
            <a:pPr marL="0" lvl="4" indent="-947738" defTabSz="965200" eaLnBrk="1" hangingPunct="1">
              <a:tabLst>
                <a:tab pos="371475" algn="l"/>
                <a:tab pos="947738" algn="l"/>
              </a:tabLst>
            </a:pPr>
            <a:r>
              <a:rPr lang="en-US" smtClean="0">
                <a:latin typeface="Arial" pitchFamily="34" charset="0"/>
              </a:rPr>
              <a:t>A. The Front Panel of the FPGA VI executes on the FPGA target.  The Front Panel of the FPGA VI executes on the host computer.  Only the block diagram is compiled and executed on the FPGA VI.</a:t>
            </a:r>
          </a:p>
          <a:p>
            <a:pPr defTabSz="965200" eaLnBrk="1" hangingPunct="1">
              <a:tabLst>
                <a:tab pos="371475" algn="l"/>
                <a:tab pos="947738" algn="l"/>
              </a:tabLst>
            </a:pPr>
            <a:endParaRPr lang="en-US" smtClean="0">
              <a:latin typeface="Arial" pitchFamily="34" charset="0"/>
            </a:endParaRPr>
          </a:p>
        </p:txBody>
      </p:sp>
      <p:sp>
        <p:nvSpPr>
          <p:cNvPr id="104243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DEF40D51-3E25-4324-B9F1-934268911238}" type="slidenum">
              <a:rPr lang="en-US">
                <a:solidFill>
                  <a:srgbClr val="000000"/>
                </a:solidFill>
              </a:rPr>
              <a:pPr/>
              <a:t>142</a:t>
            </a:fld>
            <a:endParaRPr lang="en-US">
              <a:solidFill>
                <a:srgbClr val="000000"/>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Slide Image Placeholder 4"/>
          <p:cNvSpPr>
            <a:spLocks noGrp="1" noRot="1" noChangeAspect="1" noTextEdit="1"/>
          </p:cNvSpPr>
          <p:nvPr>
            <p:ph type="sldImg"/>
          </p:nvPr>
        </p:nvSpPr>
        <p:spPr>
          <a:xfrm>
            <a:off x="944563" y="731838"/>
            <a:ext cx="5426075" cy="4068762"/>
          </a:xfrm>
          <a:ln/>
        </p:spPr>
      </p:sp>
      <p:sp>
        <p:nvSpPr>
          <p:cNvPr id="1043459" name="Notes Placeholder 5"/>
          <p:cNvSpPr>
            <a:spLocks noGrp="1"/>
          </p:cNvSpPr>
          <p:nvPr>
            <p:ph type="body" idx="1"/>
          </p:nvPr>
        </p:nvSpPr>
        <p:spPr>
          <a:noFill/>
          <a:ln/>
        </p:spPr>
        <p:txBody>
          <a:bodyPr/>
          <a:lstStyle/>
          <a:p>
            <a:pPr defTabSz="849313" eaLnBrk="1" hangingPunct="1">
              <a:tabLst>
                <a:tab pos="423863" algn="l"/>
              </a:tabLst>
            </a:pPr>
            <a:r>
              <a:rPr lang="en-US" u="sng" smtClean="0">
                <a:latin typeface="Arial" pitchFamily="34" charset="0"/>
              </a:rPr>
              <a:t>Lesson Objectives:</a:t>
            </a:r>
          </a:p>
          <a:p>
            <a:pPr defTabSz="849313" eaLnBrk="1" hangingPunct="1">
              <a:buFontTx/>
              <a:buChar char="•"/>
              <a:tabLst>
                <a:tab pos="423863" algn="l"/>
              </a:tabLst>
            </a:pPr>
            <a:r>
              <a:rPr lang="en-US" smtClean="0">
                <a:latin typeface="Arial" pitchFamily="34" charset="0"/>
              </a:rPr>
              <a:t>Add/Remove I/O from project.</a:t>
            </a:r>
          </a:p>
          <a:p>
            <a:pPr defTabSz="849313" eaLnBrk="1" hangingPunct="1">
              <a:buFontTx/>
              <a:buChar char="•"/>
              <a:tabLst>
                <a:tab pos="423863" algn="l"/>
              </a:tabLst>
            </a:pPr>
            <a:r>
              <a:rPr lang="en-US" smtClean="0">
                <a:latin typeface="Arial" pitchFamily="34" charset="0"/>
              </a:rPr>
              <a:t>Use I/O node on block diagram to read/write to I/O.</a:t>
            </a:r>
          </a:p>
          <a:p>
            <a:pPr defTabSz="849313" eaLnBrk="1" hangingPunct="1">
              <a:buFontTx/>
              <a:buChar char="•"/>
              <a:tabLst>
                <a:tab pos="423863" algn="l"/>
              </a:tabLst>
            </a:pPr>
            <a:r>
              <a:rPr lang="en-US" smtClean="0">
                <a:latin typeface="Arial" pitchFamily="34" charset="0"/>
              </a:rPr>
              <a:t>Identify situations where error handling is appropriate.</a:t>
            </a:r>
          </a:p>
          <a:p>
            <a:pPr defTabSz="849313" eaLnBrk="1" hangingPunct="1">
              <a:buFontTx/>
              <a:buChar char="•"/>
              <a:tabLst>
                <a:tab pos="423863" algn="l"/>
              </a:tabLst>
            </a:pPr>
            <a:r>
              <a:rPr lang="en-US" smtClean="0">
                <a:latin typeface="Arial" pitchFamily="34" charset="0"/>
              </a:rPr>
              <a:t>Access digital I/O from either line or port.</a:t>
            </a:r>
          </a:p>
          <a:p>
            <a:pPr defTabSz="849313" eaLnBrk="1" hangingPunct="1">
              <a:buFontTx/>
              <a:buChar char="•"/>
              <a:tabLst>
                <a:tab pos="423863" algn="l"/>
              </a:tabLst>
            </a:pPr>
            <a:r>
              <a:rPr lang="en-US" smtClean="0">
                <a:latin typeface="Arial" pitchFamily="34" charset="0"/>
              </a:rPr>
              <a:t>For R Series devices</a:t>
            </a:r>
          </a:p>
          <a:p>
            <a:pPr lvl="1" defTabSz="849313" eaLnBrk="1" hangingPunct="1">
              <a:buFontTx/>
              <a:buChar char="•"/>
              <a:tabLst>
                <a:tab pos="423863" algn="l"/>
              </a:tabLst>
            </a:pPr>
            <a:r>
              <a:rPr lang="en-US" smtClean="0">
                <a:latin typeface="Arial" pitchFamily="34" charset="0"/>
              </a:rPr>
              <a:t>Know that most scaling happens on the host</a:t>
            </a:r>
          </a:p>
          <a:p>
            <a:pPr lvl="1" defTabSz="849313" eaLnBrk="1" hangingPunct="1">
              <a:buFontTx/>
              <a:buChar char="•"/>
              <a:tabLst>
                <a:tab pos="423863" algn="l"/>
              </a:tabLst>
            </a:pPr>
            <a:r>
              <a:rPr lang="en-US" smtClean="0">
                <a:latin typeface="Arial" pitchFamily="34" charset="0"/>
              </a:rPr>
              <a:t>Know that analog I/O is of the integer data type.</a:t>
            </a:r>
          </a:p>
          <a:p>
            <a:pPr lvl="1" defTabSz="849313" eaLnBrk="1" hangingPunct="1">
              <a:buFontTx/>
              <a:buChar char="•"/>
              <a:tabLst>
                <a:tab pos="423863" algn="l"/>
              </a:tabLst>
            </a:pPr>
            <a:r>
              <a:rPr lang="en-US" smtClean="0">
                <a:latin typeface="Arial" pitchFamily="34" charset="0"/>
              </a:rPr>
              <a:t>Know that there is an optimization trade-off between divide and power of 2 operations on FPGA.</a:t>
            </a:r>
          </a:p>
          <a:p>
            <a:pPr defTabSz="849313" eaLnBrk="1" hangingPunct="1">
              <a:buFontTx/>
              <a:buChar char="•"/>
              <a:tabLst>
                <a:tab pos="423863" algn="l"/>
              </a:tabLst>
            </a:pPr>
            <a:r>
              <a:rPr lang="en-US" smtClean="0">
                <a:latin typeface="Arial" pitchFamily="34" charset="0"/>
              </a:rPr>
              <a:t>For CompactRIO devices</a:t>
            </a:r>
          </a:p>
          <a:p>
            <a:pPr lvl="1" defTabSz="849313" eaLnBrk="1" hangingPunct="1">
              <a:buFontTx/>
              <a:buChar char="•"/>
              <a:tabLst>
                <a:tab pos="423863" algn="l"/>
              </a:tabLst>
            </a:pPr>
            <a:r>
              <a:rPr lang="en-US" smtClean="0">
                <a:latin typeface="Arial" pitchFamily="34" charset="0"/>
              </a:rPr>
              <a:t>Use LabVIEW to learn about module-specific methods, properties, and timing.</a:t>
            </a:r>
          </a:p>
          <a:p>
            <a:pPr lvl="1" defTabSz="849313" eaLnBrk="1" hangingPunct="1">
              <a:buFontTx/>
              <a:buChar char="•"/>
              <a:tabLst>
                <a:tab pos="423863" algn="l"/>
              </a:tabLst>
            </a:pPr>
            <a:r>
              <a:rPr lang="en-US" smtClean="0">
                <a:latin typeface="Arial" pitchFamily="34" charset="0"/>
              </a:rPr>
              <a:t>Know that analog I/O is of the fixed-point data type.</a:t>
            </a:r>
          </a:p>
          <a:p>
            <a:pPr defTabSz="849313" eaLnBrk="1" hangingPunct="1">
              <a:buFontTx/>
              <a:buChar char="•"/>
              <a:tabLst>
                <a:tab pos="423863" algn="l"/>
              </a:tabLst>
            </a:pPr>
            <a:r>
              <a:rPr lang="en-US" smtClean="0">
                <a:latin typeface="Arial" pitchFamily="34" charset="0"/>
              </a:rPr>
              <a:t>Understand the fixed-point data type and how to perform arithmetic operations.</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7BA816F9-777C-4814-8901-374A761761E9}" type="slidenum">
              <a:rPr lang="en-US">
                <a:solidFill>
                  <a:srgbClr val="000000"/>
                </a:solidFill>
              </a:rPr>
              <a:pPr/>
              <a:t>144</a:t>
            </a:fld>
            <a:endParaRPr lang="en-US">
              <a:solidFill>
                <a:srgbClr val="000000"/>
              </a:solidFill>
            </a:endParaRPr>
          </a:p>
        </p:txBody>
      </p:sp>
      <p:sp>
        <p:nvSpPr>
          <p:cNvPr id="1044483" name="Rectangle 2"/>
          <p:cNvSpPr>
            <a:spLocks noGrp="1" noRot="1" noChangeAspect="1" noChangeArrowheads="1" noTextEdit="1"/>
          </p:cNvSpPr>
          <p:nvPr>
            <p:ph type="sldImg"/>
          </p:nvPr>
        </p:nvSpPr>
        <p:spPr>
          <a:xfrm>
            <a:off x="904875" y="471488"/>
            <a:ext cx="5353050" cy="4014787"/>
          </a:xfrm>
          <a:ln/>
        </p:spPr>
      </p:sp>
      <p:sp>
        <p:nvSpPr>
          <p:cNvPr id="1044484" name="Rectangle 3"/>
          <p:cNvSpPr>
            <a:spLocks noGrp="1" noChangeArrowheads="1"/>
          </p:cNvSpPr>
          <p:nvPr>
            <p:ph type="body" idx="1"/>
          </p:nvPr>
        </p:nvSpPr>
        <p:spPr>
          <a:xfrm>
            <a:off x="731838" y="4730750"/>
            <a:ext cx="5851525" cy="4319588"/>
          </a:xfrm>
          <a:noFill/>
          <a:ln/>
        </p:spPr>
        <p:txBody>
          <a:bodyPr/>
          <a:lstStyle/>
          <a:p>
            <a:pPr lvl="1" defTabSz="965200" eaLnBrk="1" hangingPunct="1">
              <a:tabLst>
                <a:tab pos="423863" algn="l"/>
              </a:tabLst>
            </a:pPr>
            <a:endParaRPr lang="en-US" smtClean="0">
              <a:latin typeface="Arial"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8BE21993-6B27-42ED-A07B-5C3AD8C169E2}" type="slidenum">
              <a:rPr lang="en-US">
                <a:solidFill>
                  <a:srgbClr val="000000"/>
                </a:solidFill>
              </a:rPr>
              <a:pPr/>
              <a:t>145</a:t>
            </a:fld>
            <a:endParaRPr lang="en-US">
              <a:solidFill>
                <a:srgbClr val="000000"/>
              </a:solidFill>
            </a:endParaRPr>
          </a:p>
        </p:txBody>
      </p:sp>
      <p:sp>
        <p:nvSpPr>
          <p:cNvPr id="1045507" name="Rectangle 2"/>
          <p:cNvSpPr>
            <a:spLocks noGrp="1" noRot="1" noChangeAspect="1" noChangeArrowheads="1" noTextEdit="1"/>
          </p:cNvSpPr>
          <p:nvPr>
            <p:ph type="sldImg"/>
          </p:nvPr>
        </p:nvSpPr>
        <p:spPr>
          <a:xfrm>
            <a:off x="904875" y="471488"/>
            <a:ext cx="5353050" cy="4014787"/>
          </a:xfrm>
          <a:ln/>
        </p:spPr>
      </p:sp>
      <p:sp>
        <p:nvSpPr>
          <p:cNvPr id="104550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Slide Image Placeholder 5"/>
          <p:cNvSpPr>
            <a:spLocks noGrp="1" noRot="1" noChangeAspect="1" noTextEdit="1"/>
          </p:cNvSpPr>
          <p:nvPr>
            <p:ph type="sldImg"/>
          </p:nvPr>
        </p:nvSpPr>
        <p:spPr>
          <a:xfrm>
            <a:off x="944563" y="731838"/>
            <a:ext cx="5426075" cy="4068762"/>
          </a:xfrm>
          <a:ln/>
        </p:spPr>
      </p:sp>
      <p:sp>
        <p:nvSpPr>
          <p:cNvPr id="1046531" name="Notes Placeholder 6"/>
          <p:cNvSpPr>
            <a:spLocks noGrp="1"/>
          </p:cNvSpPr>
          <p:nvPr>
            <p:ph type="body" idx="1"/>
          </p:nvPr>
        </p:nvSpPr>
        <p:spPr>
          <a:noFill/>
          <a:ln/>
        </p:spPr>
        <p:txBody>
          <a:bodyPr/>
          <a:lstStyle/>
          <a:p>
            <a:pPr defTabSz="965200" eaLnBrk="1" hangingPunct="1">
              <a:tabLst>
                <a:tab pos="423863" algn="l"/>
              </a:tabLst>
            </a:pPr>
            <a:r>
              <a:rPr lang="en-US" sz="1300" smtClean="0">
                <a:solidFill>
                  <a:srgbClr val="000000"/>
                </a:solidFill>
                <a:latin typeface="Times New Roman" pitchFamily="18" charset="0"/>
                <a:cs typeface="Times New Roman" pitchFamily="18" charset="0"/>
                <a:sym typeface="Wingdings" pitchFamily="2" charset="2"/>
              </a:rPr>
              <a:t>Some developers find it simpler to see all available channels at all times; whereas other develops prefer to only have the project contain the channels necessary for their application.  Neither method creates more efficient code than the other, so using or not using all FPGA I/O channels is a matter of preference.</a:t>
            </a:r>
          </a:p>
          <a:p>
            <a:pPr defTabSz="965200" eaLnBrk="1" hangingPunct="1">
              <a:tabLst>
                <a:tab pos="423863" algn="l"/>
              </a:tabLst>
            </a:pPr>
            <a:endParaRPr lang="en-US" sz="1300" smtClean="0">
              <a:solidFill>
                <a:srgbClr val="000000"/>
              </a:solidFill>
              <a:latin typeface="Times New Roman" pitchFamily="18" charset="0"/>
              <a:cs typeface="Times New Roman" pitchFamily="18" charset="0"/>
              <a:sym typeface="Wingdings" pitchFamily="2" charset="2"/>
            </a:endParaRPr>
          </a:p>
          <a:p>
            <a:pPr defTabSz="965200" eaLnBrk="1" hangingPunct="1">
              <a:tabLst>
                <a:tab pos="423863" algn="l"/>
              </a:tabLst>
            </a:pPr>
            <a:r>
              <a:rPr lang="en-US" smtClean="0">
                <a:latin typeface="Arial" pitchFamily="34" charset="0"/>
              </a:rPr>
              <a:t>You can also use the FPGA Project Wizard to create your project.  In this case, all FPGA I/O is added automatically.  </a:t>
            </a:r>
            <a:endParaRPr lang="en-US" sz="1300" smtClean="0">
              <a:solidFill>
                <a:srgbClr val="000000"/>
              </a:solidFill>
              <a:latin typeface="Times New Roman" pitchFamily="18" charset="0"/>
              <a:cs typeface="Times New Roman" pitchFamily="18"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4" name="Slide Image Placeholder 5"/>
          <p:cNvSpPr>
            <a:spLocks noGrp="1" noRot="1" noChangeAspect="1" noTextEdit="1"/>
          </p:cNvSpPr>
          <p:nvPr>
            <p:ph type="sldImg"/>
          </p:nvPr>
        </p:nvSpPr>
        <p:spPr>
          <a:xfrm>
            <a:off x="944563" y="731838"/>
            <a:ext cx="5426075" cy="4068762"/>
          </a:xfrm>
          <a:ln/>
        </p:spPr>
      </p:sp>
      <p:sp>
        <p:nvSpPr>
          <p:cNvPr id="1047555" name="Notes Placeholder 6"/>
          <p:cNvSpPr>
            <a:spLocks noGrp="1"/>
          </p:cNvSpPr>
          <p:nvPr>
            <p:ph type="body" idx="1"/>
          </p:nvPr>
        </p:nvSpPr>
        <p:spPr>
          <a:noFill/>
          <a:ln/>
        </p:spPr>
        <p:txBody>
          <a:bodyPr/>
          <a:lstStyle/>
          <a:p>
            <a:pPr defTabSz="849313" eaLnBrk="1" hangingPunct="1">
              <a:tabLst>
                <a:tab pos="423863" algn="l"/>
              </a:tabLst>
            </a:pPr>
            <a:r>
              <a:rPr lang="en-US" smtClean="0">
                <a:solidFill>
                  <a:srgbClr val="000000"/>
                </a:solidFill>
                <a:latin typeface="Times New Roman" pitchFamily="18" charset="0"/>
                <a:cs typeface="Times New Roman" pitchFamily="18" charset="0"/>
                <a:sym typeface="Wingdings" pitchFamily="2" charset="2"/>
              </a:rPr>
              <a:t>After you select to add an Existing Target for a CompactRIO target from the Add Targets and Devices dialog,  you will be prompted with the Discover C Series Modules? dialog.  Selecting </a:t>
            </a:r>
            <a:r>
              <a:rPr lang="en-US" b="1" smtClean="0">
                <a:solidFill>
                  <a:srgbClr val="000000"/>
                </a:solidFill>
                <a:latin typeface="Times New Roman" pitchFamily="18" charset="0"/>
                <a:cs typeface="Times New Roman" pitchFamily="18" charset="0"/>
                <a:sym typeface="Wingdings" pitchFamily="2" charset="2"/>
              </a:rPr>
              <a:t>Discover</a:t>
            </a:r>
            <a:r>
              <a:rPr lang="en-US" smtClean="0">
                <a:solidFill>
                  <a:srgbClr val="000000"/>
                </a:solidFill>
                <a:latin typeface="Times New Roman" pitchFamily="18" charset="0"/>
                <a:cs typeface="Times New Roman" pitchFamily="18" charset="0"/>
                <a:sym typeface="Wingdings" pitchFamily="2" charset="2"/>
              </a:rPr>
              <a:t> will halt any current FPGA execution and then add ALL the channels in all the modules. If you do not want to halt your current execution or you do not want to add all the channels in all the modules, select </a:t>
            </a:r>
            <a:r>
              <a:rPr lang="en-US" b="1" smtClean="0">
                <a:solidFill>
                  <a:srgbClr val="000000"/>
                </a:solidFill>
                <a:latin typeface="Times New Roman" pitchFamily="18" charset="0"/>
                <a:cs typeface="Times New Roman" pitchFamily="18" charset="0"/>
                <a:sym typeface="Wingdings" pitchFamily="2" charset="2"/>
              </a:rPr>
              <a:t>Do Not Discover</a:t>
            </a:r>
            <a:r>
              <a:rPr lang="en-US" smtClean="0">
                <a:solidFill>
                  <a:srgbClr val="000000"/>
                </a:solidFill>
                <a:latin typeface="Times New Roman" pitchFamily="18" charset="0"/>
                <a:cs typeface="Times New Roman" pitchFamily="18" charset="0"/>
                <a:sym typeface="Wingdings" pitchFamily="2" charset="2"/>
              </a:rPr>
              <a:t>. You can manually add each module and channel to your Real-Time project.</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Slide Image Placeholder 5"/>
          <p:cNvSpPr>
            <a:spLocks noGrp="1" noRot="1" noChangeAspect="1" noTextEdit="1"/>
          </p:cNvSpPr>
          <p:nvPr>
            <p:ph type="sldImg"/>
          </p:nvPr>
        </p:nvSpPr>
        <p:spPr>
          <a:xfrm>
            <a:off x="944563" y="731838"/>
            <a:ext cx="5426075" cy="4068762"/>
          </a:xfrm>
          <a:ln/>
        </p:spPr>
      </p:sp>
      <p:sp>
        <p:nvSpPr>
          <p:cNvPr id="7" name="Notes Placeholder 6"/>
          <p:cNvSpPr>
            <a:spLocks noGrp="1"/>
          </p:cNvSpPr>
          <p:nvPr>
            <p:ph type="body" idx="1"/>
          </p:nvPr>
        </p:nvSpPr>
        <p:spPr/>
        <p:txBody>
          <a:bodyPr>
            <a:normAutofit/>
          </a:bodyPr>
          <a:lstStyle/>
          <a:p>
            <a:pPr defTabSz="850777" eaLnBrk="1" hangingPunct="1">
              <a:tabLst>
                <a:tab pos="425389" algn="l"/>
              </a:tabLst>
              <a:defRPr/>
            </a:pPr>
            <a:r>
              <a:rPr lang="en-US" dirty="0" smtClean="0">
                <a:solidFill>
                  <a:srgbClr val="000000"/>
                </a:solidFill>
                <a:latin typeface="Times New Roman" pitchFamily="18" charset="0"/>
                <a:cs typeface="Times New Roman" pitchFamily="18" charset="0"/>
              </a:rPr>
              <a:t>To manually add FPGA I/O to your project:</a:t>
            </a:r>
          </a:p>
          <a:p>
            <a:pPr marL="241653" indent="-241653" defTabSz="850777" eaLnBrk="1" hangingPunct="1">
              <a:buFont typeface="+mj-lt"/>
              <a:buAutoNum type="arabicPeriod"/>
              <a:tabLst>
                <a:tab pos="425389" algn="l"/>
              </a:tabLst>
              <a:defRPr/>
            </a:pPr>
            <a:r>
              <a:rPr lang="en-US" dirty="0" smtClean="0">
                <a:solidFill>
                  <a:srgbClr val="000000"/>
                </a:solidFill>
                <a:latin typeface="Times New Roman" pitchFamily="18" charset="0"/>
                <a:cs typeface="Times New Roman" pitchFamily="18" charset="0"/>
              </a:rPr>
              <a:t>Right-click </a:t>
            </a:r>
            <a:r>
              <a:rPr lang="en-US" dirty="0">
                <a:solidFill>
                  <a:srgbClr val="000000"/>
                </a:solidFill>
                <a:latin typeface="Times New Roman" pitchFamily="18" charset="0"/>
                <a:cs typeface="Times New Roman" pitchFamily="18" charset="0"/>
              </a:rPr>
              <a:t>the FPGA target from the Project Explorer and select </a:t>
            </a:r>
            <a:r>
              <a:rPr lang="en-US" b="1" dirty="0">
                <a:solidFill>
                  <a:srgbClr val="000000"/>
                </a:solidFill>
                <a:latin typeface="Times New Roman" pitchFamily="18" charset="0"/>
                <a:cs typeface="Times New Roman" pitchFamily="18" charset="0"/>
              </a:rPr>
              <a:t>New»FPGA I/O</a:t>
            </a:r>
            <a:r>
              <a:rPr lang="en-US" dirty="0">
                <a:solidFill>
                  <a:srgbClr val="000000"/>
                </a:solidFill>
                <a:latin typeface="Times New Roman" pitchFamily="18" charset="0"/>
                <a:cs typeface="Times New Roman" pitchFamily="18" charset="0"/>
              </a:rPr>
              <a:t> to launch the New FPGA I/O dialog box. </a:t>
            </a:r>
            <a:endParaRPr lang="en-US" dirty="0" smtClean="0">
              <a:solidFill>
                <a:srgbClr val="000000"/>
              </a:solidFill>
              <a:latin typeface="Times New Roman" pitchFamily="18" charset="0"/>
              <a:cs typeface="Times New Roman" pitchFamily="18" charset="0"/>
            </a:endParaRPr>
          </a:p>
          <a:p>
            <a:pPr marL="241653" indent="-241653" defTabSz="850777" eaLnBrk="1" hangingPunct="1">
              <a:buFont typeface="+mj-lt"/>
              <a:buAutoNum type="arabicPeriod"/>
              <a:tabLst>
                <a:tab pos="425389" algn="l"/>
              </a:tabLst>
              <a:defRPr/>
            </a:pPr>
            <a:r>
              <a:rPr lang="en-US" dirty="0" smtClean="0">
                <a:solidFill>
                  <a:srgbClr val="000000"/>
                </a:solidFill>
                <a:latin typeface="Times New Roman" pitchFamily="18" charset="0"/>
                <a:cs typeface="Times New Roman" pitchFamily="18" charset="0"/>
              </a:rPr>
              <a:t>Select </a:t>
            </a:r>
            <a:r>
              <a:rPr lang="en-US" dirty="0">
                <a:solidFill>
                  <a:srgbClr val="000000"/>
                </a:solidFill>
                <a:latin typeface="Times New Roman" pitchFamily="18" charset="0"/>
                <a:cs typeface="Times New Roman" pitchFamily="18" charset="0"/>
              </a:rPr>
              <a:t>I/O in the left pane of the New FPGA I/O dialog </a:t>
            </a:r>
            <a:r>
              <a:rPr lang="en-US" dirty="0" smtClean="0">
                <a:solidFill>
                  <a:srgbClr val="000000"/>
                </a:solidFill>
                <a:latin typeface="Times New Roman" pitchFamily="18" charset="0"/>
                <a:cs typeface="Times New Roman" pitchFamily="18" charset="0"/>
              </a:rPr>
              <a:t>box</a:t>
            </a:r>
          </a:p>
          <a:p>
            <a:pPr marL="241653" indent="-241653" defTabSz="850777" eaLnBrk="1" hangingPunct="1">
              <a:buFont typeface="+mj-lt"/>
              <a:buAutoNum type="arabicPeriod"/>
              <a:tabLst>
                <a:tab pos="425389" algn="l"/>
              </a:tabLst>
              <a:defRPr/>
            </a:pPr>
            <a:r>
              <a:rPr lang="en-US" dirty="0" smtClean="0">
                <a:solidFill>
                  <a:srgbClr val="000000"/>
                </a:solidFill>
                <a:latin typeface="Times New Roman" pitchFamily="18" charset="0"/>
                <a:cs typeface="Times New Roman" pitchFamily="18" charset="0"/>
              </a:rPr>
              <a:t>Click right arrow button </a:t>
            </a:r>
            <a:r>
              <a:rPr lang="en-US" dirty="0" smtClean="0">
                <a:solidFill>
                  <a:srgbClr val="000000"/>
                </a:solidFill>
                <a:latin typeface="Times New Roman" pitchFamily="18" charset="0"/>
                <a:cs typeface="Times New Roman" pitchFamily="18" charset="0"/>
                <a:sym typeface="Wingdings" pitchFamily="2" charset="2"/>
              </a:rPr>
              <a:t>to </a:t>
            </a:r>
            <a:r>
              <a:rPr lang="en-US" dirty="0">
                <a:solidFill>
                  <a:srgbClr val="000000"/>
                </a:solidFill>
                <a:latin typeface="Times New Roman" pitchFamily="18" charset="0"/>
                <a:cs typeface="Times New Roman" pitchFamily="18" charset="0"/>
                <a:sym typeface="Wingdings" pitchFamily="2" charset="2"/>
              </a:rPr>
              <a:t>add the </a:t>
            </a:r>
            <a:r>
              <a:rPr lang="en-US" dirty="0" smtClean="0">
                <a:solidFill>
                  <a:srgbClr val="000000"/>
                </a:solidFill>
                <a:latin typeface="Times New Roman" pitchFamily="18" charset="0"/>
                <a:cs typeface="Times New Roman" pitchFamily="18" charset="0"/>
                <a:sym typeface="Wingdings" pitchFamily="2" charset="2"/>
              </a:rPr>
              <a:t>I/O </a:t>
            </a:r>
            <a:r>
              <a:rPr lang="en-US" dirty="0">
                <a:solidFill>
                  <a:srgbClr val="000000"/>
                </a:solidFill>
                <a:latin typeface="Times New Roman" pitchFamily="18" charset="0"/>
                <a:cs typeface="Times New Roman" pitchFamily="18" charset="0"/>
                <a:sym typeface="Wingdings" pitchFamily="2" charset="2"/>
              </a:rPr>
              <a:t>to the project. </a:t>
            </a:r>
            <a:endParaRPr lang="en-US" dirty="0" smtClean="0">
              <a:solidFill>
                <a:srgbClr val="000000"/>
              </a:solidFill>
              <a:latin typeface="Times New Roman" pitchFamily="18" charset="0"/>
              <a:cs typeface="Times New Roman" pitchFamily="18" charset="0"/>
              <a:sym typeface="Wingdings" pitchFamily="2" charset="2"/>
            </a:endParaRPr>
          </a:p>
          <a:p>
            <a:pPr marL="241653" indent="-241653" defTabSz="850777" eaLnBrk="1" hangingPunct="1">
              <a:buFont typeface="+mj-lt"/>
              <a:buAutoNum type="arabicPeriod"/>
              <a:tabLst>
                <a:tab pos="425389" algn="l"/>
              </a:tabLst>
              <a:defRPr/>
            </a:pPr>
            <a:r>
              <a:rPr lang="en-US" dirty="0" smtClean="0">
                <a:solidFill>
                  <a:srgbClr val="000000"/>
                </a:solidFill>
                <a:latin typeface="Times New Roman" pitchFamily="18" charset="0"/>
                <a:cs typeface="Times New Roman" pitchFamily="18" charset="0"/>
                <a:sym typeface="Wingdings" pitchFamily="2" charset="2"/>
              </a:rPr>
              <a:t>You </a:t>
            </a:r>
            <a:r>
              <a:rPr lang="en-US" dirty="0">
                <a:solidFill>
                  <a:srgbClr val="000000"/>
                </a:solidFill>
                <a:latin typeface="Times New Roman" pitchFamily="18" charset="0"/>
                <a:cs typeface="Times New Roman" pitchFamily="18" charset="0"/>
                <a:sym typeface="Wingdings" pitchFamily="2" charset="2"/>
              </a:rPr>
              <a:t>can name your I/O by clicking the default name and entering a meaningful name for your application</a:t>
            </a:r>
            <a:r>
              <a:rPr lang="en-US" dirty="0" smtClean="0">
                <a:solidFill>
                  <a:srgbClr val="000000"/>
                </a:solidFill>
                <a:latin typeface="Times New Roman" pitchFamily="18" charset="0"/>
                <a:cs typeface="Times New Roman" pitchFamily="18" charset="0"/>
                <a:sym typeface="Wingdings" pitchFamily="2" charset="2"/>
              </a:rPr>
              <a:t>.</a:t>
            </a:r>
          </a:p>
          <a:p>
            <a:pPr marL="241653" indent="-241653" defTabSz="850777" eaLnBrk="1" hangingPunct="1">
              <a:buFont typeface="+mj-lt"/>
              <a:buAutoNum type="arabicPeriod"/>
              <a:tabLst>
                <a:tab pos="425389" algn="l"/>
              </a:tabLst>
              <a:defRPr/>
            </a:pPr>
            <a:r>
              <a:rPr lang="en-US" dirty="0" smtClean="0">
                <a:solidFill>
                  <a:srgbClr val="000000"/>
                </a:solidFill>
                <a:latin typeface="Times New Roman" pitchFamily="18" charset="0"/>
                <a:cs typeface="Times New Roman" pitchFamily="18" charset="0"/>
                <a:sym typeface="Wingdings" pitchFamily="2" charset="2"/>
              </a:rPr>
              <a:t>Click OK to add the I/O to the project.</a:t>
            </a:r>
            <a:endParaRPr lang="en-US" dirty="0">
              <a:solidFill>
                <a:srgbClr val="000000"/>
              </a:solidFill>
              <a:latin typeface="Times New Roman" pitchFamily="18" charset="0"/>
              <a:cs typeface="Times New Roman" pitchFamily="18" charset="0"/>
              <a:sym typeface="Wingdings" pitchFamily="2" charset="2"/>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Rectangle 2"/>
          <p:cNvSpPr>
            <a:spLocks noGrp="1" noRot="1" noChangeAspect="1" noChangeArrowheads="1" noTextEdit="1"/>
          </p:cNvSpPr>
          <p:nvPr>
            <p:ph type="sldImg"/>
          </p:nvPr>
        </p:nvSpPr>
        <p:spPr>
          <a:xfrm>
            <a:off x="944563" y="731838"/>
            <a:ext cx="5426075" cy="4068762"/>
          </a:xfrm>
          <a:ln/>
        </p:spPr>
      </p:sp>
      <p:sp>
        <p:nvSpPr>
          <p:cNvPr id="1049603" name="Rectangle 3"/>
          <p:cNvSpPr>
            <a:spLocks noGrp="1" noChangeArrowheads="1"/>
          </p:cNvSpPr>
          <p:nvPr>
            <p:ph type="body" idx="1"/>
          </p:nvPr>
        </p:nvSpPr>
        <p:spPr>
          <a:noFill/>
          <a:ln/>
        </p:spPr>
        <p:txBody>
          <a:bodyPr/>
          <a:lstStyle/>
          <a:p>
            <a:pPr defTabSz="849313" eaLnBrk="1" hangingPunct="1">
              <a:tabLst>
                <a:tab pos="423863" algn="l"/>
              </a:tabLst>
            </a:pPr>
            <a:r>
              <a:rPr lang="en-US" smtClean="0">
                <a:latin typeface="Times New Roman" pitchFamily="18" charset="0"/>
                <a:cs typeface="Times New Roman" pitchFamily="18" charset="0"/>
              </a:rPr>
              <a:t>The FPGA I/O palette includes the following functions for configuring the I/O hardware. </a:t>
            </a:r>
          </a:p>
          <a:p>
            <a:pPr lvl="2" defTabSz="849313" eaLnBrk="1" hangingPunct="1">
              <a:buFontTx/>
              <a:buChar char="•"/>
              <a:tabLst>
                <a:tab pos="423863" algn="l"/>
              </a:tabLst>
            </a:pPr>
            <a:r>
              <a:rPr lang="en-US" smtClean="0">
                <a:latin typeface="Times New Roman" pitchFamily="18" charset="0"/>
                <a:cs typeface="Times New Roman" pitchFamily="18" charset="0"/>
              </a:rPr>
              <a:t>FPGA I/O Node—Reads or writes data from or to the FPGA I/O.</a:t>
            </a:r>
          </a:p>
          <a:p>
            <a:pPr lvl="2" defTabSz="849313" eaLnBrk="1" hangingPunct="1">
              <a:buFontTx/>
              <a:buChar char="•"/>
              <a:tabLst>
                <a:tab pos="423863" algn="l"/>
              </a:tabLst>
            </a:pPr>
            <a:r>
              <a:rPr lang="en-US" smtClean="0">
                <a:latin typeface="Times New Roman" pitchFamily="18" charset="0"/>
                <a:cs typeface="Times New Roman" pitchFamily="18" charset="0"/>
              </a:rPr>
              <a:t>FPGA I/O Constant—Specifies an FPGA I/O item on the block diagram.</a:t>
            </a:r>
          </a:p>
          <a:p>
            <a:pPr lvl="2" defTabSz="849313" eaLnBrk="1" hangingPunct="1">
              <a:buFontTx/>
              <a:buChar char="•"/>
              <a:tabLst>
                <a:tab pos="423863" algn="l"/>
              </a:tabLst>
            </a:pPr>
            <a:r>
              <a:rPr lang="en-US" smtClean="0">
                <a:latin typeface="Times New Roman" pitchFamily="18" charset="0"/>
                <a:cs typeface="Times New Roman" pitchFamily="18" charset="0"/>
              </a:rPr>
              <a:t>FPGA I/O Method Node—Invokes an I/O method for a specific channel or C Series module.</a:t>
            </a:r>
          </a:p>
          <a:p>
            <a:pPr lvl="2" defTabSz="849313" eaLnBrk="1" hangingPunct="1">
              <a:buFontTx/>
              <a:buChar char="•"/>
              <a:tabLst>
                <a:tab pos="423863" algn="l"/>
              </a:tabLst>
            </a:pPr>
            <a:r>
              <a:rPr lang="en-US" smtClean="0">
                <a:latin typeface="Times New Roman" pitchFamily="18" charset="0"/>
                <a:cs typeface="Times New Roman" pitchFamily="18" charset="0"/>
              </a:rPr>
              <a:t>FPGA I/O Property Node—Reads or sets property attributes of a specific channel or C Series module.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Slide Image Placeholder 1"/>
          <p:cNvSpPr>
            <a:spLocks noGrp="1" noRot="1" noChangeAspect="1" noTextEdit="1"/>
          </p:cNvSpPr>
          <p:nvPr>
            <p:ph type="sldImg"/>
          </p:nvPr>
        </p:nvSpPr>
        <p:spPr>
          <a:ln/>
        </p:spPr>
      </p:sp>
      <p:sp>
        <p:nvSpPr>
          <p:cNvPr id="912387"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LV FPGA module is add-on module for LabVIEW.  Using the LabVIEW FPGA Module, you can develop custom control and measurement hardware without any prior knowledge of hardware description languages or board level hardware design.   VIs created with the LabVIEW FPGA module can be targeted to the FPGAs on NI Reconfigurable I/O, or RIO, hardware.  You can also create VIs for your host PC to interact with the FPGA target. </a:t>
            </a:r>
          </a:p>
          <a:p>
            <a:pPr defTabSz="849313" eaLnBrk="1" hangingPunct="1">
              <a:tabLst>
                <a:tab pos="423863" algn="l"/>
              </a:tabLst>
            </a:pPr>
            <a:endParaRPr lang="en-US" smtClean="0">
              <a:latin typeface="Arial" pitchFamily="34" charset="0"/>
            </a:endParaRPr>
          </a:p>
          <a:p>
            <a:pPr defTabSz="849313" eaLnBrk="1" hangingPunct="1">
              <a:tabLst>
                <a:tab pos="423863" algn="l"/>
              </a:tabLst>
            </a:pPr>
            <a:endParaRPr lang="en-US" smtClean="0">
              <a:latin typeface="Arial" pitchFamily="34" charset="0"/>
            </a:endParaRPr>
          </a:p>
        </p:txBody>
      </p:sp>
      <p:sp>
        <p:nvSpPr>
          <p:cNvPr id="91238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lIns="96658" tIns="48329" rIns="96658" bIns="48329"/>
          <a:lstStyle/>
          <a:p>
            <a:fld id="{8A30EAF1-C2E7-465A-8B05-E662ED25FB09}" type="slidenum">
              <a:rPr lang="en-US"/>
              <a:pPr/>
              <a:t>15</a:t>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F4EE14C1-CD2E-408D-A39B-C507B7D20EBF}" type="slidenum">
              <a:rPr lang="en-US">
                <a:solidFill>
                  <a:srgbClr val="000000"/>
                </a:solidFill>
              </a:rPr>
              <a:pPr/>
              <a:t>150</a:t>
            </a:fld>
            <a:endParaRPr lang="en-US">
              <a:solidFill>
                <a:srgbClr val="000000"/>
              </a:solidFill>
            </a:endParaRPr>
          </a:p>
        </p:txBody>
      </p:sp>
      <p:sp>
        <p:nvSpPr>
          <p:cNvPr id="1050627" name="Rectangle 2"/>
          <p:cNvSpPr>
            <a:spLocks noGrp="1" noRot="1" noChangeAspect="1" noChangeArrowheads="1" noTextEdit="1"/>
          </p:cNvSpPr>
          <p:nvPr>
            <p:ph type="sldImg"/>
          </p:nvPr>
        </p:nvSpPr>
        <p:spPr>
          <a:xfrm>
            <a:off x="904875" y="471488"/>
            <a:ext cx="5353050" cy="4014787"/>
          </a:xfrm>
          <a:ln/>
        </p:spPr>
      </p:sp>
      <p:sp>
        <p:nvSpPr>
          <p:cNvPr id="105062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solidFill>
                <a:srgbClr val="FF0000"/>
              </a:solidFill>
              <a:latin typeface="Arial"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Rectangle 2"/>
          <p:cNvSpPr>
            <a:spLocks noGrp="1" noRot="1" noChangeAspect="1" noChangeArrowheads="1" noTextEdit="1"/>
          </p:cNvSpPr>
          <p:nvPr>
            <p:ph type="sldImg"/>
          </p:nvPr>
        </p:nvSpPr>
        <p:spPr>
          <a:xfrm>
            <a:off x="944563" y="731838"/>
            <a:ext cx="5426075" cy="4068762"/>
          </a:xfrm>
          <a:ln/>
        </p:spPr>
      </p:sp>
      <p:sp>
        <p:nvSpPr>
          <p:cNvPr id="1051651" name="Rectangle 3"/>
          <p:cNvSpPr>
            <a:spLocks noGrp="1" noChangeArrowheads="1"/>
          </p:cNvSpPr>
          <p:nvPr>
            <p:ph type="body" idx="1"/>
          </p:nvPr>
        </p:nvSpPr>
        <p:spPr>
          <a:noFill/>
          <a:ln/>
        </p:spPr>
        <p:txBody>
          <a:bodyPr/>
          <a:lstStyle/>
          <a:p>
            <a:pPr defTabSz="849313" eaLnBrk="1" hangingPunct="1">
              <a:tabLst>
                <a:tab pos="423863" algn="l"/>
              </a:tabLst>
            </a:pPr>
            <a:endParaRPr lang="en-US" smtClean="0">
              <a:latin typeface="Times New Roman" pitchFamily="18"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3AAE95F9-B8F2-4EFF-9B9D-8EAC7008A2B1}" type="slidenum">
              <a:rPr lang="en-US">
                <a:solidFill>
                  <a:srgbClr val="000000"/>
                </a:solidFill>
              </a:rPr>
              <a:pPr/>
              <a:t>152</a:t>
            </a:fld>
            <a:endParaRPr lang="en-US">
              <a:solidFill>
                <a:srgbClr val="000000"/>
              </a:solidFill>
            </a:endParaRPr>
          </a:p>
        </p:txBody>
      </p:sp>
      <p:sp>
        <p:nvSpPr>
          <p:cNvPr id="1052675" name="Rectangle 2"/>
          <p:cNvSpPr>
            <a:spLocks noGrp="1" noRot="1" noChangeAspect="1" noChangeArrowheads="1" noTextEdit="1"/>
          </p:cNvSpPr>
          <p:nvPr>
            <p:ph type="sldImg"/>
          </p:nvPr>
        </p:nvSpPr>
        <p:spPr>
          <a:xfrm>
            <a:off x="904875" y="471488"/>
            <a:ext cx="5353050" cy="4014787"/>
          </a:xfrm>
          <a:ln/>
        </p:spPr>
      </p:sp>
      <p:sp>
        <p:nvSpPr>
          <p:cNvPr id="1052676" name="Rectangle 3"/>
          <p:cNvSpPr>
            <a:spLocks noGrp="1" noChangeArrowheads="1"/>
          </p:cNvSpPr>
          <p:nvPr>
            <p:ph type="body" idx="1"/>
          </p:nvPr>
        </p:nvSpPr>
        <p:spPr>
          <a:xfrm>
            <a:off x="731838" y="4730750"/>
            <a:ext cx="5851525" cy="4319588"/>
          </a:xfrm>
          <a:noFill/>
          <a:ln/>
        </p:spPr>
        <p:txBody>
          <a:bodyPr/>
          <a:lstStyle/>
          <a:p>
            <a:pPr lvl="1" defTabSz="965200" eaLnBrk="1" hangingPunct="1">
              <a:tabLst>
                <a:tab pos="423863" algn="l"/>
              </a:tabLst>
            </a:pPr>
            <a:r>
              <a:rPr lang="en-US" smtClean="0">
                <a:latin typeface="Arial" pitchFamily="34" charset="0"/>
              </a:rPr>
              <a:t>The data type of the digital port will depend on the number of lines in the port.  </a:t>
            </a:r>
          </a:p>
          <a:p>
            <a:pPr lvl="1" defTabSz="965200" eaLnBrk="1" hangingPunct="1">
              <a:tabLst>
                <a:tab pos="423863" algn="l"/>
              </a:tabLst>
            </a:pPr>
            <a:endParaRPr lang="en-US" smtClean="0">
              <a:latin typeface="Arial" pitchFamily="34" charset="0"/>
            </a:endParaRPr>
          </a:p>
          <a:p>
            <a:pPr lvl="1" defTabSz="965200" eaLnBrk="1" hangingPunct="1">
              <a:tabLst>
                <a:tab pos="423863" algn="l"/>
              </a:tabLst>
            </a:pPr>
            <a:r>
              <a:rPr lang="en-US" smtClean="0">
                <a:latin typeface="Arial" pitchFamily="34" charset="0"/>
              </a:rPr>
              <a:t>Some CompactRIO modules are unidirectional and others are bidirectional.  Refer to the hardware manual for the capabilities of specific modules.</a:t>
            </a:r>
          </a:p>
          <a:p>
            <a:pPr lvl="1" defTabSz="965200" eaLnBrk="1" hangingPunct="1">
              <a:tabLst>
                <a:tab pos="423863" algn="l"/>
              </a:tabLst>
            </a:pPr>
            <a:endParaRPr lang="en-US" smtClean="0">
              <a:latin typeface="Arial" pitchFamily="34" charset="0"/>
            </a:endParaRPr>
          </a:p>
          <a:p>
            <a:pPr lvl="1" defTabSz="965200" eaLnBrk="1" hangingPunct="1">
              <a:tabLst>
                <a:tab pos="423863" algn="l"/>
              </a:tabLst>
            </a:pPr>
            <a:r>
              <a:rPr lang="en-US" smtClean="0">
                <a:latin typeface="Arial" pitchFamily="34" charset="0"/>
              </a:rPr>
              <a:t>Refer students to </a:t>
            </a:r>
            <a:r>
              <a:rPr lang="en-US" i="1" smtClean="0">
                <a:latin typeface="Arial" pitchFamily="34" charset="0"/>
              </a:rPr>
              <a:t>Digital Line Input and Output – cRIO </a:t>
            </a:r>
            <a:r>
              <a:rPr lang="en-US" smtClean="0">
                <a:latin typeface="Arial" pitchFamily="34" charset="0"/>
              </a:rPr>
              <a:t>example in the NI Example Finder.</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8" name="Rectangle 3"/>
          <p:cNvSpPr>
            <a:spLocks noGrp="1" noChangeArrowheads="1"/>
          </p:cNvSpPr>
          <p:nvPr>
            <p:ph type="body" idx="1"/>
          </p:nvPr>
        </p:nvSpPr>
        <p:spPr>
          <a:noFill/>
          <a:ln/>
        </p:spPr>
        <p:txBody>
          <a:bodyPr/>
          <a:lstStyle/>
          <a:p>
            <a:pPr defTabSz="849313" eaLnBrk="1" hangingPunct="1">
              <a:tabLst>
                <a:tab pos="423863" algn="l"/>
              </a:tabLst>
            </a:pPr>
            <a:r>
              <a:rPr lang="en-US" smtClean="0">
                <a:latin typeface="Times New Roman" pitchFamily="18" charset="0"/>
              </a:rPr>
              <a:t>The example above has the following specifications:</a:t>
            </a:r>
          </a:p>
          <a:p>
            <a:pPr marL="211138" lvl="2" indent="-211138" defTabSz="849313" eaLnBrk="1" hangingPunct="1">
              <a:tabLst>
                <a:tab pos="423863" algn="l"/>
              </a:tabLst>
            </a:pPr>
            <a:r>
              <a:rPr lang="en-US" smtClean="0">
                <a:latin typeface="Times New Roman" pitchFamily="18" charset="0"/>
              </a:rPr>
              <a:t>About 10 ticks per iteration </a:t>
            </a:r>
          </a:p>
          <a:p>
            <a:pPr marL="211138" lvl="2" indent="-211138" defTabSz="849313" eaLnBrk="1" hangingPunct="1">
              <a:tabLst>
                <a:tab pos="423863" algn="l"/>
              </a:tabLst>
            </a:pPr>
            <a:r>
              <a:rPr lang="en-US" smtClean="0">
                <a:latin typeface="Times New Roman" pitchFamily="18" charset="0"/>
              </a:rPr>
              <a:t>250 ns to guarantee a high or low read</a:t>
            </a:r>
          </a:p>
          <a:p>
            <a:pPr marL="211138" lvl="2" indent="-211138" defTabSz="849313" eaLnBrk="1" hangingPunct="1">
              <a:tabLst>
                <a:tab pos="423863" algn="l"/>
              </a:tabLst>
            </a:pPr>
            <a:r>
              <a:rPr lang="en-US" smtClean="0">
                <a:latin typeface="Times New Roman" pitchFamily="18" charset="0"/>
              </a:rPr>
              <a:t>500 ns period = 2 MHz signals.</a:t>
            </a:r>
          </a:p>
          <a:p>
            <a:pPr defTabSz="849313" eaLnBrk="1" hangingPunct="1">
              <a:tabLst>
                <a:tab pos="423863" algn="l"/>
              </a:tabLst>
            </a:pPr>
            <a:r>
              <a:rPr lang="en-US" smtClean="0">
                <a:latin typeface="Times New Roman" pitchFamily="18" charset="0"/>
              </a:rPr>
              <a:t>It can read a signal at a maximum of 2 MHz. It is important to benchmark your counter before using it in a final application.  We’ll discuss benchmarking more in Lesson 5.</a:t>
            </a:r>
          </a:p>
          <a:p>
            <a:pPr defTabSz="849313" eaLnBrk="1" hangingPunct="1">
              <a:tabLst>
                <a:tab pos="423863" algn="l"/>
              </a:tabLst>
            </a:pPr>
            <a:endParaRPr lang="en-US" smtClean="0">
              <a:latin typeface="Times New Roman" pitchFamily="18" charset="0"/>
            </a:endParaRPr>
          </a:p>
          <a:p>
            <a:pPr defTabSz="849313" eaLnBrk="1" hangingPunct="1">
              <a:tabLst>
                <a:tab pos="423863" algn="l"/>
              </a:tabLst>
            </a:pPr>
            <a:r>
              <a:rPr lang="en-US" smtClean="0">
                <a:latin typeface="Times New Roman" pitchFamily="18" charset="0"/>
              </a:rPr>
              <a:t>Refer to </a:t>
            </a:r>
            <a:r>
              <a:rPr lang="en-US" b="1" smtClean="0">
                <a:latin typeface="Times New Roman" pitchFamily="18" charset="0"/>
                <a:cs typeface="Times New Roman" pitchFamily="18" charset="0"/>
              </a:rPr>
              <a:t>Toolkits and Modules»FPGA»Compact RIO/R Series» FPGA Fundamentals»Counters </a:t>
            </a:r>
            <a:r>
              <a:rPr lang="en-US" smtClean="0">
                <a:latin typeface="Times New Roman" pitchFamily="18" charset="0"/>
                <a:cs typeface="Times New Roman" pitchFamily="18" charset="0"/>
              </a:rPr>
              <a:t>in the NI Example Finder </a:t>
            </a:r>
            <a:r>
              <a:rPr lang="en-US" smtClean="0">
                <a:latin typeface="Times New Roman" pitchFamily="18" charset="0"/>
              </a:rPr>
              <a:t>for related examples.</a:t>
            </a:r>
            <a:endParaRPr lang="en-US" b="1" smtClean="0">
              <a:latin typeface="Times New Roman" pitchFamily="18" charset="0"/>
              <a:cs typeface="Times New Roman" pitchFamily="18" charset="0"/>
            </a:endParaRPr>
          </a:p>
          <a:p>
            <a:pPr defTabSz="849313" eaLnBrk="1" hangingPunct="1">
              <a:tabLst>
                <a:tab pos="423863" algn="l"/>
              </a:tabLst>
            </a:pPr>
            <a:endParaRPr lang="en-US" smtClean="0">
              <a:latin typeface="Times New Roman" pitchFamily="18" charset="0"/>
            </a:endParaRPr>
          </a:p>
        </p:txBody>
      </p:sp>
      <p:sp>
        <p:nvSpPr>
          <p:cNvPr id="1053699" name="Slide Image Placeholder 4"/>
          <p:cNvSpPr>
            <a:spLocks noGrp="1" noRot="1" noChangeAspect="1" noTextEdit="1"/>
          </p:cNvSpPr>
          <p:nvPr>
            <p:ph type="sldImg"/>
          </p:nvPr>
        </p:nvSpPr>
        <p:spPr>
          <a:xfrm>
            <a:off x="944563" y="731838"/>
            <a:ext cx="5426075" cy="4068762"/>
          </a:xfr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9A538A4D-C9CD-4BEB-8922-1F384BE8A1C7}" type="slidenum">
              <a:rPr lang="en-US">
                <a:solidFill>
                  <a:srgbClr val="000000"/>
                </a:solidFill>
              </a:rPr>
              <a:pPr/>
              <a:t>154</a:t>
            </a:fld>
            <a:endParaRPr lang="en-US">
              <a:solidFill>
                <a:srgbClr val="000000"/>
              </a:solidFill>
            </a:endParaRPr>
          </a:p>
        </p:txBody>
      </p:sp>
      <p:sp>
        <p:nvSpPr>
          <p:cNvPr id="1054723" name="Rectangle 2"/>
          <p:cNvSpPr>
            <a:spLocks noGrp="1" noRot="1" noChangeAspect="1" noChangeArrowheads="1" noTextEdit="1"/>
          </p:cNvSpPr>
          <p:nvPr>
            <p:ph type="sldImg"/>
          </p:nvPr>
        </p:nvSpPr>
        <p:spPr>
          <a:xfrm>
            <a:off x="904875" y="471488"/>
            <a:ext cx="5353050" cy="4014787"/>
          </a:xfrm>
          <a:ln/>
        </p:spPr>
      </p:sp>
      <p:sp>
        <p:nvSpPr>
          <p:cNvPr id="105472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z="1300" smtClean="0">
                <a:solidFill>
                  <a:srgbClr val="000000"/>
                </a:solidFill>
                <a:latin typeface="Times New Roman" pitchFamily="18" charset="0"/>
              </a:rPr>
              <a:t>Because the FPGA requires fixed gates to be created for its logical pathways it cannot handle data with floating mantissa and exponent data.  If you need to perform floating-point analysis it is typically simplest to offload those calculations to the host for processing.</a:t>
            </a:r>
          </a:p>
          <a:p>
            <a:pPr defTabSz="849313" eaLnBrk="1" hangingPunct="1">
              <a:tabLst>
                <a:tab pos="423863" algn="l"/>
              </a:tabLst>
            </a:pPr>
            <a:endParaRPr lang="en-US" sz="1300" smtClean="0">
              <a:solidFill>
                <a:srgbClr val="000000"/>
              </a:solidFill>
              <a:latin typeface="Times New Roman" pitchFamily="18" charset="0"/>
            </a:endParaRPr>
          </a:p>
          <a:p>
            <a:pPr defTabSz="849313" eaLnBrk="1" hangingPunct="1">
              <a:tabLst>
                <a:tab pos="423863" algn="l"/>
              </a:tabLst>
            </a:pPr>
            <a:r>
              <a:rPr lang="en-US" sz="1300" smtClean="0">
                <a:solidFill>
                  <a:srgbClr val="000000"/>
                </a:solidFill>
                <a:latin typeface="Times New Roman" pitchFamily="18" charset="0"/>
              </a:rPr>
              <a:t>However, not all calculations can or should be offloaded to the host.  Therefore if you wish to perform calculations with the FPGA VI then all of those calculations will have to be done with Integer Math or Fixed-Point Math.</a:t>
            </a:r>
            <a:endParaRPr lang="en-US" smtClean="0">
              <a:solidFill>
                <a:srgbClr val="000000"/>
              </a:solidFill>
              <a:latin typeface="Arial" pitchFamily="34"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6" name="Slide Image Placeholder 1"/>
          <p:cNvSpPr>
            <a:spLocks noGrp="1" noRot="1" noChangeAspect="1" noTextEdit="1"/>
          </p:cNvSpPr>
          <p:nvPr>
            <p:ph type="sldImg"/>
          </p:nvPr>
        </p:nvSpPr>
        <p:spPr>
          <a:ln/>
        </p:spPr>
      </p:sp>
      <p:sp>
        <p:nvSpPr>
          <p:cNvPr id="1055747"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For example, an analog module may acquire voltage values that can range from -10 to 10V.  The data type of an I/O node for that module may be an unsigned long (U32), meaning that the data read would range from 0 to 4,294,967,295, with -10V corresponding to 0 and 10V corresponding to 4,294,967,295.  This unscaled integer data is referred to as the binary representation of the voltage value.</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Conversion to/from the binary representation should occur in the RT or Windows host VI.</a:t>
            </a:r>
          </a:p>
        </p:txBody>
      </p:sp>
      <p:sp>
        <p:nvSpPr>
          <p:cNvPr id="105574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9E283A1A-4168-48A0-87CE-F8D464A28EAB}" type="slidenum">
              <a:rPr lang="en-US">
                <a:solidFill>
                  <a:srgbClr val="000000"/>
                </a:solidFill>
              </a:rPr>
              <a:pPr/>
              <a:t>155</a:t>
            </a:fld>
            <a:endParaRPr lang="en-US">
              <a:solidFill>
                <a:srgbClr val="000000"/>
              </a:solidFil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Rectangle 2"/>
          <p:cNvSpPr>
            <a:spLocks noGrp="1" noRot="1" noChangeAspect="1" noChangeArrowheads="1" noTextEdit="1"/>
          </p:cNvSpPr>
          <p:nvPr>
            <p:ph type="sldImg"/>
          </p:nvPr>
        </p:nvSpPr>
        <p:spPr>
          <a:xfrm>
            <a:off x="944563" y="731838"/>
            <a:ext cx="5426075" cy="4068762"/>
          </a:xfrm>
          <a:ln/>
        </p:spPr>
      </p:sp>
      <p:sp>
        <p:nvSpPr>
          <p:cNvPr id="1056771" name="Rectangle 3"/>
          <p:cNvSpPr>
            <a:spLocks noGrp="1" noChangeArrowheads="1"/>
          </p:cNvSpPr>
          <p:nvPr>
            <p:ph type="body" idx="1"/>
          </p:nvPr>
        </p:nvSpPr>
        <p:spPr>
          <a:noFill/>
          <a:ln/>
        </p:spPr>
        <p:txBody>
          <a:bodyPr/>
          <a:lstStyle/>
          <a:p>
            <a:pPr defTabSz="849313" eaLnBrk="1" hangingPunct="1">
              <a:tabLst>
                <a:tab pos="423863" algn="l"/>
              </a:tabLst>
            </a:pPr>
            <a:endParaRPr lang="en-US" smtClean="0">
              <a:latin typeface="Times New Roman" pitchFamily="18"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4" name="Slide Image Placeholder 1"/>
          <p:cNvSpPr>
            <a:spLocks noGrp="1" noRot="1" noChangeAspect="1" noTextEdit="1"/>
          </p:cNvSpPr>
          <p:nvPr>
            <p:ph type="sldImg"/>
          </p:nvPr>
        </p:nvSpPr>
        <p:spPr>
          <a:ln/>
        </p:spPr>
      </p:sp>
      <p:sp>
        <p:nvSpPr>
          <p:cNvPr id="1057795"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Recall the discussion of these functions in the </a:t>
            </a:r>
            <a:r>
              <a:rPr lang="en-US" i="1" smtClean="0">
                <a:latin typeface="Arial" pitchFamily="34" charset="0"/>
              </a:rPr>
              <a:t>Optimization </a:t>
            </a:r>
            <a:r>
              <a:rPr lang="en-US" smtClean="0">
                <a:latin typeface="Arial" pitchFamily="34" charset="0"/>
              </a:rPr>
              <a:t>section of Lesson 3 </a:t>
            </a:r>
            <a:r>
              <a:rPr lang="en-US" i="1" smtClean="0">
                <a:latin typeface="Arial" pitchFamily="34" charset="0"/>
              </a:rPr>
              <a:t>FPGA Programming Basics.</a:t>
            </a:r>
            <a:r>
              <a:rPr lang="en-US" smtClean="0">
                <a:latin typeface="Arial" pitchFamily="34" charset="0"/>
              </a:rPr>
              <a:t>  Selection of function to use should be based upon size and speed factors.</a:t>
            </a:r>
            <a:endParaRPr lang="en-US" i="1" smtClean="0">
              <a:latin typeface="Arial" pitchFamily="34" charset="0"/>
            </a:endParaRPr>
          </a:p>
        </p:txBody>
      </p:sp>
      <p:sp>
        <p:nvSpPr>
          <p:cNvPr id="105779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6F51129D-0D36-49C4-9077-48F2B7542565}" type="slidenum">
              <a:rPr lang="en-US">
                <a:solidFill>
                  <a:srgbClr val="000000"/>
                </a:solidFill>
              </a:rPr>
              <a:pPr/>
              <a:t>157</a:t>
            </a:fld>
            <a:endParaRPr lang="en-US">
              <a:solidFill>
                <a:srgbClr val="000000"/>
              </a:solidFil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Slide Image Placeholder 7"/>
          <p:cNvSpPr>
            <a:spLocks noGrp="1" noRot="1" noChangeAspect="1" noTextEdit="1"/>
          </p:cNvSpPr>
          <p:nvPr>
            <p:ph type="sldImg"/>
          </p:nvPr>
        </p:nvSpPr>
        <p:spPr>
          <a:xfrm>
            <a:off x="944563" y="731838"/>
            <a:ext cx="5426075" cy="4068762"/>
          </a:xfrm>
          <a:ln/>
        </p:spPr>
      </p:sp>
      <p:sp>
        <p:nvSpPr>
          <p:cNvPr id="1058819" name="Notes Placeholder 8"/>
          <p:cNvSpPr>
            <a:spLocks noGrp="1"/>
          </p:cNvSpPr>
          <p:nvPr>
            <p:ph type="body" idx="1"/>
          </p:nvPr>
        </p:nvSpPr>
        <p:spPr>
          <a:noFill/>
          <a:ln/>
        </p:spPr>
        <p:txBody>
          <a:bodyPr/>
          <a:lstStyle/>
          <a:p>
            <a:pPr defTabSz="849313" eaLnBrk="1" hangingPunct="1">
              <a:tabLst>
                <a:tab pos="423863" algn="l"/>
              </a:tabLst>
            </a:pPr>
            <a:r>
              <a:rPr lang="en-US" smtClean="0">
                <a:solidFill>
                  <a:srgbClr val="000000"/>
                </a:solidFill>
                <a:latin typeface="Times New Roman" pitchFamily="18" charset="0"/>
              </a:rPr>
              <a:t>There are some ways to manipulate integer math functions so that you can create “floating-point” operations.  The most common techniques use the Scale By Power of 2 function which essentially multiplies or divides by any power of 2.</a:t>
            </a:r>
          </a:p>
          <a:p>
            <a:pPr defTabSz="849313" eaLnBrk="1" hangingPunct="1">
              <a:tabLst>
                <a:tab pos="423863" algn="l"/>
              </a:tabLst>
            </a:pPr>
            <a:endParaRPr lang="en-US" smtClean="0">
              <a:solidFill>
                <a:srgbClr val="000000"/>
              </a:solidFill>
              <a:latin typeface="Times New Roman" pitchFamily="18" charset="0"/>
            </a:endParaRPr>
          </a:p>
          <a:p>
            <a:pPr defTabSz="849313" eaLnBrk="1" hangingPunct="1">
              <a:tabLst>
                <a:tab pos="423863" algn="l"/>
              </a:tabLst>
            </a:pPr>
            <a:r>
              <a:rPr lang="en-US" smtClean="0">
                <a:solidFill>
                  <a:srgbClr val="000000"/>
                </a:solidFill>
                <a:latin typeface="Times New Roman" pitchFamily="18" charset="0"/>
              </a:rPr>
              <a:t>This figure above shows an example of scaling data in LabVIEW FPGA. We want to be able to scale the data by .70. To get this scaling very close we multiply the analog input by a scaling factor of 11500 then divide it by 16384 (use the Scale by the Power of 2 function to the –14th power).  Additionally, you can divide numbers using the quotient and remainder function, however, this can use many slices when implemented.</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Slide Image Placeholder 5"/>
          <p:cNvSpPr>
            <a:spLocks noGrp="1" noRot="1" noChangeAspect="1" noTextEdit="1"/>
          </p:cNvSpPr>
          <p:nvPr>
            <p:ph type="sldImg"/>
          </p:nvPr>
        </p:nvSpPr>
        <p:spPr>
          <a:xfrm>
            <a:off x="944563" y="731838"/>
            <a:ext cx="5426075" cy="4068762"/>
          </a:xfrm>
          <a:ln/>
        </p:spPr>
      </p:sp>
      <p:sp>
        <p:nvSpPr>
          <p:cNvPr id="1059843" name="Notes Placeholder 7"/>
          <p:cNvSpPr>
            <a:spLocks noGrp="1"/>
          </p:cNvSpPr>
          <p:nvPr>
            <p:ph type="body" idx="1"/>
          </p:nvPr>
        </p:nvSpPr>
        <p:spPr>
          <a:noFill/>
          <a:ln/>
        </p:spPr>
        <p:txBody>
          <a:bodyPr/>
          <a:lstStyle/>
          <a:p>
            <a:pPr defTabSz="849313" eaLnBrk="1" hangingPunct="1">
              <a:tabLst>
                <a:tab pos="423863" algn="l"/>
              </a:tabLst>
            </a:pPr>
            <a:endParaRPr lang="en-US" smtClean="0">
              <a:latin typeface="Times New Roman" pitchFamily="18" charset="0"/>
              <a:cs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Notes Placeholder 3"/>
          <p:cNvSpPr>
            <a:spLocks noGrp="1"/>
          </p:cNvSpPr>
          <p:nvPr>
            <p:ph type="body" sz="quarter" idx="10"/>
          </p:nvPr>
        </p:nvSpPr>
        <p:spPr/>
        <p:txBody>
          <a:bodyPr>
            <a:normAutofit fontScale="92500" lnSpcReduction="10000"/>
          </a:bodyPr>
          <a:lstStyle/>
          <a:p>
            <a:pPr defTabSz="850777" eaLnBrk="1" hangingPunct="1">
              <a:tabLst>
                <a:tab pos="425389" algn="l"/>
              </a:tabLst>
              <a:defRPr/>
            </a:pPr>
            <a:r>
              <a:rPr lang="en-US" dirty="0" smtClean="0"/>
              <a:t>The following NI hardware platforms have a user-programmable FPGA:</a:t>
            </a:r>
          </a:p>
          <a:p>
            <a:pPr marL="212695" lvl="2" indent="-212695" defTabSz="850777" eaLnBrk="1" hangingPunct="1">
              <a:tabLst>
                <a:tab pos="425389" algn="l"/>
              </a:tabLst>
              <a:defRPr/>
            </a:pPr>
            <a:r>
              <a:rPr lang="en-US" dirty="0" smtClean="0"/>
              <a:t>CompactRIO is an embedded system that is used for machine control, in-vehicle data acquisition, and portable NVH applications. </a:t>
            </a:r>
          </a:p>
          <a:p>
            <a:pPr marL="212695" lvl="2" indent="-212695" defTabSz="850777" eaLnBrk="1" hangingPunct="1">
              <a:tabLst>
                <a:tab pos="425389" algn="l"/>
              </a:tabLst>
              <a:defRPr/>
            </a:pPr>
            <a:r>
              <a:rPr lang="en-US" dirty="0" smtClean="0"/>
              <a:t>The R Series is a family of general-purpose data acquisition devices. There are multiple versions of both PXI and PCI and include analog I/O and digital I/O.</a:t>
            </a:r>
          </a:p>
          <a:p>
            <a:pPr marL="212695" lvl="2" indent="-212695" defTabSz="850777" eaLnBrk="1" hangingPunct="1">
              <a:tabLst>
                <a:tab pos="425389" algn="l"/>
              </a:tabLst>
              <a:defRPr/>
            </a:pPr>
            <a:r>
              <a:rPr lang="en-US" dirty="0" smtClean="0"/>
              <a:t>The Compact Vision System (CVS) and 825x can acquire data from up to three IEEE 1394 FireWire® cameras and the CVS is a complete system for machine vision applications. This system also includes 29 digital lines whose functionality can be configured using LabVIEW FPGA.</a:t>
            </a:r>
          </a:p>
          <a:p>
            <a:pPr marL="212695" lvl="2" indent="-212695" defTabSz="850777" eaLnBrk="1" hangingPunct="1">
              <a:tabLst>
                <a:tab pos="425389" algn="l"/>
              </a:tabLst>
              <a:defRPr/>
            </a:pPr>
            <a:r>
              <a:rPr lang="en-US" dirty="0" smtClean="0"/>
              <a:t>FlexRIO is a target which allows you to create a custom device with user-defined I/O.</a:t>
            </a:r>
          </a:p>
          <a:p>
            <a:pPr marL="212695" lvl="2" indent="-212695" defTabSz="850777" eaLnBrk="1" hangingPunct="1">
              <a:tabLst>
                <a:tab pos="425389" algn="l"/>
              </a:tabLst>
              <a:defRPr/>
            </a:pPr>
            <a:r>
              <a:rPr lang="en-US" dirty="0" smtClean="0"/>
              <a:t>RIO Instruments are FPGA-enabled instruments such as the PXIe-5641R – which is a PC-based Intermediate Frequency (IF) transceivers that is used in RF dynamic tests, Software-Defined Radio (SDR), and user-defined IF applications.</a:t>
            </a:r>
          </a:p>
          <a:p>
            <a:pPr marL="212695" lvl="2" indent="-212695" defTabSz="850777" eaLnBrk="1" hangingPunct="1">
              <a:tabLst>
                <a:tab pos="425389" algn="l"/>
              </a:tabLst>
              <a:defRPr/>
            </a:pPr>
            <a:r>
              <a:rPr lang="en-US" dirty="0" smtClean="0"/>
              <a:t>Make sure that students realize that LabVIEW FPGA is not a general-purpose FPGA design tool for targeting standalone FPGAs.  If users need more flexibility in defining the I/O, they should look into using the FlexRIO system.</a:t>
            </a:r>
          </a:p>
        </p:txBody>
      </p:sp>
      <p:sp>
        <p:nvSpPr>
          <p:cNvPr id="913411" name="Slide Image Placeholder 4"/>
          <p:cNvSpPr>
            <a:spLocks noGrp="1" noRot="1" noChangeAspect="1" noTextEdit="1"/>
          </p:cNvSpPr>
          <p:nvPr>
            <p:ph type="sldImg"/>
          </p:nvPr>
        </p:nvSpPr>
        <p:spPr>
          <a:ln/>
        </p:spPr>
      </p:sp>
      <p:sp>
        <p:nvSpPr>
          <p:cNvPr id="913412" name="Notes Placeholder 5"/>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6" name="Slide Image Placeholder 1"/>
          <p:cNvSpPr>
            <a:spLocks noGrp="1" noRot="1" noChangeAspect="1" noTextEdit="1"/>
          </p:cNvSpPr>
          <p:nvPr>
            <p:ph type="sldImg"/>
          </p:nvPr>
        </p:nvSpPr>
        <p:spPr>
          <a:xfrm>
            <a:off x="944563" y="731838"/>
            <a:ext cx="5426075" cy="4068762"/>
          </a:xfrm>
          <a:ln/>
        </p:spPr>
      </p:sp>
      <p:sp>
        <p:nvSpPr>
          <p:cNvPr id="1060867" name="Notes Placeholder 2"/>
          <p:cNvSpPr>
            <a:spLocks noGrp="1"/>
          </p:cNvSpPr>
          <p:nvPr>
            <p:ph type="body" idx="1"/>
          </p:nvPr>
        </p:nvSpPr>
        <p:spPr>
          <a:noFill/>
          <a:ln/>
        </p:spPr>
        <p:txBody>
          <a:bodyPr/>
          <a:lstStyle/>
          <a:p>
            <a:pPr defTabSz="849313" eaLnBrk="1" hangingPunct="1">
              <a:tabLst>
                <a:tab pos="423863" algn="l"/>
              </a:tabLst>
            </a:pPr>
            <a:r>
              <a:rPr lang="en-US" smtClean="0">
                <a:latin typeface="Times New Roman" pitchFamily="18" charset="0"/>
                <a:cs typeface="Times New Roman" pitchFamily="18" charset="0"/>
              </a:rPr>
              <a:t>Conversion to Binary Representation is hardware dependent. Each hardware target has its own specific voltage range, analog to digital converter precision, offset and autozero values. By looking at the Help documentation for the device that you are using, you can find these hardware-specific values and use the values for conversion of the binary data on the host.</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Slide Image Placeholder 1"/>
          <p:cNvSpPr>
            <a:spLocks noGrp="1" noRot="1" noChangeAspect="1" noTextEdit="1"/>
          </p:cNvSpPr>
          <p:nvPr>
            <p:ph type="sldImg"/>
          </p:nvPr>
        </p:nvSpPr>
        <p:spPr>
          <a:ln/>
        </p:spPr>
      </p:sp>
      <p:sp>
        <p:nvSpPr>
          <p:cNvPr id="1061891"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Prep discussion:</a:t>
            </a:r>
          </a:p>
          <a:p>
            <a:pPr defTabSz="849313" eaLnBrk="1" hangingPunct="1">
              <a:buFontTx/>
              <a:buChar char="•"/>
              <a:tabLst>
                <a:tab pos="423863" algn="l"/>
              </a:tabLst>
            </a:pPr>
            <a:r>
              <a:rPr lang="en-US" smtClean="0">
                <a:latin typeface="Arial" pitchFamily="34" charset="0"/>
              </a:rPr>
              <a:t>The students are going to create a new project with a PCI-7831R as the FPGA target.</a:t>
            </a:r>
          </a:p>
          <a:p>
            <a:pPr defTabSz="849313" eaLnBrk="1" hangingPunct="1">
              <a:buFontTx/>
              <a:buChar char="•"/>
              <a:tabLst>
                <a:tab pos="423863" algn="l"/>
              </a:tabLst>
            </a:pPr>
            <a:r>
              <a:rPr lang="en-US" smtClean="0">
                <a:latin typeface="Arial" pitchFamily="34" charset="0"/>
              </a:rPr>
              <a:t>They will create a new VI that acquires both analog and digital data from Connector0.</a:t>
            </a:r>
          </a:p>
          <a:p>
            <a:pPr defTabSz="849313" eaLnBrk="1" hangingPunct="1">
              <a:buFontTx/>
              <a:buChar char="•"/>
              <a:tabLst>
                <a:tab pos="423863" algn="l"/>
              </a:tabLst>
            </a:pPr>
            <a:r>
              <a:rPr lang="en-US" smtClean="0">
                <a:latin typeface="Arial" pitchFamily="34" charset="0"/>
              </a:rPr>
              <a:t>They will add specific I/O resources to the project to keep the Project Explorer window from becoming cluttered.</a:t>
            </a:r>
          </a:p>
          <a:p>
            <a:pPr defTabSz="849313" eaLnBrk="1" hangingPunct="1">
              <a:buFontTx/>
              <a:buChar char="•"/>
              <a:tabLst>
                <a:tab pos="423863" algn="l"/>
              </a:tabLst>
            </a:pPr>
            <a:r>
              <a:rPr lang="en-US" smtClean="0">
                <a:latin typeface="Arial" pitchFamily="34" charset="0"/>
              </a:rPr>
              <a:t>They will rename the I/O resources that they are using to have more meaningful names.</a:t>
            </a:r>
          </a:p>
          <a:p>
            <a:pPr defTabSz="849313" eaLnBrk="1" hangingPunct="1">
              <a:buFontTx/>
              <a:buChar char="•"/>
              <a:tabLst>
                <a:tab pos="423863" algn="l"/>
              </a:tabLst>
            </a:pPr>
            <a:r>
              <a:rPr lang="en-US" smtClean="0">
                <a:latin typeface="Arial" pitchFamily="34" charset="0"/>
              </a:rPr>
              <a:t>They will use a while loop to acquire data continuously.</a:t>
            </a:r>
          </a:p>
          <a:p>
            <a:pPr defTabSz="849313" eaLnBrk="1" hangingPunct="1">
              <a:buFontTx/>
              <a:buChar char="•"/>
              <a:tabLst>
                <a:tab pos="423863" algn="l"/>
              </a:tabLst>
            </a:pPr>
            <a:r>
              <a:rPr lang="en-US" smtClean="0">
                <a:latin typeface="Arial" pitchFamily="34" charset="0"/>
              </a:rPr>
              <a:t>They will convert the integer value read from the digital port into an array of Boolean values.</a:t>
            </a:r>
          </a:p>
        </p:txBody>
      </p:sp>
      <p:sp>
        <p:nvSpPr>
          <p:cNvPr id="106189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A9ECC45E-ABF2-4D63-A3B9-7FBBB82D3456}" type="slidenum">
              <a:rPr lang="en-US">
                <a:solidFill>
                  <a:srgbClr val="000000"/>
                </a:solidFill>
              </a:rPr>
              <a:pPr/>
              <a:t>161</a:t>
            </a:fld>
            <a:endParaRPr lang="en-US">
              <a:solidFill>
                <a:srgbClr val="000000"/>
              </a:solidFil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Slide Image Placeholder 1"/>
          <p:cNvSpPr>
            <a:spLocks noGrp="1" noRot="1" noChangeAspect="1" noTextEdit="1"/>
          </p:cNvSpPr>
          <p:nvPr>
            <p:ph type="sldImg"/>
          </p:nvPr>
        </p:nvSpPr>
        <p:spPr>
          <a:ln/>
        </p:spPr>
      </p:sp>
      <p:sp>
        <p:nvSpPr>
          <p:cNvPr id="1062915" name="Notes Placeholder 2"/>
          <p:cNvSpPr>
            <a:spLocks noGrp="1"/>
          </p:cNvSpPr>
          <p:nvPr>
            <p:ph type="body" idx="1"/>
          </p:nvPr>
        </p:nvSpPr>
        <p:spPr>
          <a:noFill/>
          <a:ln/>
        </p:spPr>
        <p:txBody>
          <a:bodyPr/>
          <a:lstStyle/>
          <a:p>
            <a:pPr defTabSz="849313" eaLnBrk="1" hangingPunct="1">
              <a:buFontTx/>
              <a:buChar char="•"/>
              <a:tabLst>
                <a:tab pos="423863" algn="l"/>
              </a:tabLst>
            </a:pPr>
            <a:r>
              <a:rPr lang="en-US" dirty="0" smtClean="0">
                <a:latin typeface="Arial" pitchFamily="34" charset="0"/>
              </a:rPr>
              <a:t>The students only had to place one I/O node on the block diagram, but they were able to obtain data from two different I/O resources, one analog and one digital.</a:t>
            </a:r>
          </a:p>
          <a:p>
            <a:pPr defTabSz="849313" eaLnBrk="1" hangingPunct="1">
              <a:buFontTx/>
              <a:buChar char="•"/>
              <a:tabLst>
                <a:tab pos="423863" algn="l"/>
              </a:tabLst>
            </a:pPr>
            <a:r>
              <a:rPr lang="en-US" dirty="0" smtClean="0">
                <a:latin typeface="Arial" pitchFamily="34" charset="0"/>
              </a:rPr>
              <a:t>If the student is working on a VI with MANY I/O resources coming out of a single node or if they have multiple I/O nodes for different devices, then it can quickly become confusing to understand which resources are carrying what data.  Using unique names for each I/O resource will help to distinguish them and make the block diagram more readable.</a:t>
            </a:r>
          </a:p>
          <a:p>
            <a:pPr defTabSz="849313" eaLnBrk="1" hangingPunct="1">
              <a:buFontTx/>
              <a:buChar char="•"/>
              <a:tabLst>
                <a:tab pos="423863" algn="l"/>
              </a:tabLst>
            </a:pPr>
            <a:r>
              <a:rPr lang="en-US" dirty="0" smtClean="0">
                <a:latin typeface="Arial" pitchFamily="34" charset="0"/>
              </a:rPr>
              <a:t>The I/O resource </a:t>
            </a:r>
            <a:r>
              <a:rPr lang="en-US" dirty="0" err="1" smtClean="0">
                <a:latin typeface="Arial" pitchFamily="34" charset="0"/>
              </a:rPr>
              <a:t>bitpacks</a:t>
            </a:r>
            <a:r>
              <a:rPr lang="en-US" dirty="0" smtClean="0">
                <a:latin typeface="Arial" pitchFamily="34" charset="0"/>
              </a:rPr>
              <a:t> the digital data into a U8 to conserve space and allow the user to work with the integer data type.  In order to obtain data from an individual line within the port, you can convert the integer into a Boolean array and use the array functions to manipulate the data as necessary.</a:t>
            </a:r>
          </a:p>
          <a:p>
            <a:pPr defTabSz="849313" eaLnBrk="1" hangingPunct="1">
              <a:tabLst>
                <a:tab pos="423863" algn="l"/>
              </a:tabLst>
            </a:pPr>
            <a:endParaRPr lang="en-US" dirty="0" smtClean="0">
              <a:latin typeface="Arial" pitchFamily="34" charset="0"/>
            </a:endParaRPr>
          </a:p>
        </p:txBody>
      </p:sp>
      <p:sp>
        <p:nvSpPr>
          <p:cNvPr id="106291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0B40C8D1-D28C-4BB1-8B6E-610AE2788F9D}" type="slidenum">
              <a:rPr lang="en-US">
                <a:solidFill>
                  <a:srgbClr val="000000"/>
                </a:solidFill>
              </a:rPr>
              <a:pPr/>
              <a:t>162</a:t>
            </a:fld>
            <a:endParaRPr lang="en-US">
              <a:solidFill>
                <a:srgbClr val="000000"/>
              </a:solidFil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8" name="Slide Image Placeholder 1"/>
          <p:cNvSpPr>
            <a:spLocks noGrp="1" noRot="1" noChangeAspect="1" noTextEdit="1"/>
          </p:cNvSpPr>
          <p:nvPr>
            <p:ph type="sldImg"/>
          </p:nvPr>
        </p:nvSpPr>
        <p:spPr>
          <a:ln/>
        </p:spPr>
      </p:sp>
      <p:sp>
        <p:nvSpPr>
          <p:cNvPr id="1063939" name="Notes Placeholder 2"/>
          <p:cNvSpPr>
            <a:spLocks noGrp="1"/>
          </p:cNvSpPr>
          <p:nvPr>
            <p:ph type="body" idx="1"/>
          </p:nvPr>
        </p:nvSpPr>
        <p:spPr>
          <a:noFill/>
          <a:ln/>
        </p:spPr>
        <p:txBody>
          <a:bodyPr/>
          <a:lstStyle/>
          <a:p>
            <a:pPr defTabSz="849313" eaLnBrk="1" hangingPunct="1">
              <a:tabLst>
                <a:tab pos="423863" algn="l"/>
              </a:tabLst>
            </a:pPr>
            <a:r>
              <a:rPr lang="en-US" smtClean="0">
                <a:solidFill>
                  <a:srgbClr val="002060"/>
                </a:solidFill>
                <a:latin typeface="Arial" pitchFamily="34" charset="0"/>
              </a:rPr>
              <a:t>The </a:t>
            </a:r>
            <a:r>
              <a:rPr lang="en-US" smtClean="0">
                <a:solidFill>
                  <a:srgbClr val="FF0000"/>
                </a:solidFill>
                <a:latin typeface="Arial" pitchFamily="34" charset="0"/>
              </a:rPr>
              <a:t>fixed-point data type </a:t>
            </a:r>
            <a:r>
              <a:rPr lang="en-US" smtClean="0">
                <a:solidFill>
                  <a:srgbClr val="002060"/>
                </a:solidFill>
                <a:latin typeface="Arial" pitchFamily="34" charset="0"/>
              </a:rPr>
              <a:t>provides some of the flexibility of the floating-point data type but also maintains the size and speed advantages of integer arithmetic. By default, each operation on the fixed-point data type generates a fixed-point result that is large enough to hold all possible output values specified by the input types. </a:t>
            </a:r>
          </a:p>
          <a:p>
            <a:pPr defTabSz="849313" eaLnBrk="1" hangingPunct="1">
              <a:tabLst>
                <a:tab pos="423863" algn="l"/>
              </a:tabLst>
            </a:pPr>
            <a:endParaRPr lang="en-US" b="1" smtClean="0">
              <a:solidFill>
                <a:srgbClr val="002060"/>
              </a:solidFill>
              <a:latin typeface="Arial" pitchFamily="34" charset="0"/>
            </a:endParaRPr>
          </a:p>
          <a:p>
            <a:pPr defTabSz="849313" eaLnBrk="1" hangingPunct="1">
              <a:tabLst>
                <a:tab pos="423863" algn="l"/>
              </a:tabLst>
            </a:pPr>
            <a:r>
              <a:rPr lang="en-US" b="1" smtClean="0">
                <a:solidFill>
                  <a:srgbClr val="002060"/>
                </a:solidFill>
                <a:latin typeface="Arial" pitchFamily="34" charset="0"/>
              </a:rPr>
              <a:t>Note:</a:t>
            </a:r>
            <a:r>
              <a:rPr lang="en-US" smtClean="0">
                <a:solidFill>
                  <a:srgbClr val="002060"/>
                </a:solidFill>
                <a:latin typeface="Arial" pitchFamily="34" charset="0"/>
              </a:rPr>
              <a:t>  FPGA Signal Generation VIs and some functions do not support the fixed-point data type.</a:t>
            </a:r>
          </a:p>
          <a:p>
            <a:pPr defTabSz="849313" eaLnBrk="1" hangingPunct="1">
              <a:tabLst>
                <a:tab pos="423863" algn="l"/>
              </a:tabLst>
            </a:pPr>
            <a:endParaRPr lang="en-US" b="1" smtClean="0">
              <a:solidFill>
                <a:srgbClr val="002060"/>
              </a:solidFill>
              <a:latin typeface="Arial" pitchFamily="34" charset="0"/>
            </a:endParaRPr>
          </a:p>
          <a:p>
            <a:pPr defTabSz="849313" eaLnBrk="1" hangingPunct="1">
              <a:tabLst>
                <a:tab pos="423863" algn="l"/>
              </a:tabLst>
            </a:pPr>
            <a:r>
              <a:rPr lang="en-US" b="1" smtClean="0">
                <a:solidFill>
                  <a:srgbClr val="002060"/>
                </a:solidFill>
                <a:latin typeface="Arial" pitchFamily="34" charset="0"/>
              </a:rPr>
              <a:t>Caution:</a:t>
            </a:r>
            <a:r>
              <a:rPr lang="en-US" smtClean="0">
                <a:solidFill>
                  <a:srgbClr val="002060"/>
                </a:solidFill>
                <a:latin typeface="Arial" pitchFamily="34" charset="0"/>
              </a:rPr>
              <a:t>  If you wire a fixed-point number to an integer, you might lose fractional bits.</a:t>
            </a:r>
          </a:p>
          <a:p>
            <a:pPr defTabSz="849313" eaLnBrk="1" hangingPunct="1">
              <a:tabLst>
                <a:tab pos="423863" algn="l"/>
              </a:tabLst>
            </a:pPr>
            <a:endParaRPr lang="en-US" smtClean="0">
              <a:latin typeface="Arial" pitchFamily="34" charset="0"/>
            </a:endParaRPr>
          </a:p>
        </p:txBody>
      </p:sp>
      <p:sp>
        <p:nvSpPr>
          <p:cNvPr id="106394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E8C2AC6A-38E2-4153-9FBC-95D507DBDD4E}" type="slidenum">
              <a:rPr lang="en-US">
                <a:solidFill>
                  <a:srgbClr val="000000"/>
                </a:solidFill>
              </a:rPr>
              <a:pPr/>
              <a:t>163</a:t>
            </a:fld>
            <a:endParaRPr lang="en-US">
              <a:solidFill>
                <a:srgbClr val="000000"/>
              </a:solidFil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2" name="Slide Image Placeholder 1"/>
          <p:cNvSpPr>
            <a:spLocks noGrp="1" noRot="1" noChangeAspect="1" noTextEdit="1"/>
          </p:cNvSpPr>
          <p:nvPr>
            <p:ph type="sldImg"/>
          </p:nvPr>
        </p:nvSpPr>
        <p:spPr>
          <a:ln/>
        </p:spPr>
      </p:sp>
      <p:sp>
        <p:nvSpPr>
          <p:cNvPr id="1064963"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Range – Defined by maximum and minimum values that can be represented</a:t>
            </a:r>
          </a:p>
          <a:p>
            <a:pPr defTabSz="849313" eaLnBrk="1" hangingPunct="1">
              <a:tabLst>
                <a:tab pos="423863" algn="l"/>
              </a:tabLst>
            </a:pPr>
            <a:r>
              <a:rPr lang="en-US" smtClean="0">
                <a:latin typeface="Arial" pitchFamily="34" charset="0"/>
              </a:rPr>
              <a:t>Delta – Smallest change in value that can be represented with the given fixed-point configuration.</a:t>
            </a:r>
          </a:p>
        </p:txBody>
      </p:sp>
      <p:sp>
        <p:nvSpPr>
          <p:cNvPr id="106496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3B6C8C94-CADF-4032-840E-54D7A5D8B027}" type="slidenum">
              <a:rPr lang="en-US">
                <a:solidFill>
                  <a:srgbClr val="000000"/>
                </a:solidFill>
              </a:rPr>
              <a:pPr/>
              <a:t>164</a:t>
            </a:fld>
            <a:endParaRPr lang="en-US">
              <a:solidFill>
                <a:srgbClr val="000000"/>
              </a:solidFil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Slide Image Placeholder 1"/>
          <p:cNvSpPr>
            <a:spLocks noGrp="1" noRot="1" noChangeAspect="1" noTextEdit="1"/>
          </p:cNvSpPr>
          <p:nvPr>
            <p:ph type="sldImg"/>
          </p:nvPr>
        </p:nvSpPr>
        <p:spPr>
          <a:ln/>
        </p:spPr>
      </p:sp>
      <p:sp>
        <p:nvSpPr>
          <p:cNvPr id="106598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6598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2A84E1AB-78B3-4592-BE76-3A060AD8EA90}" type="slidenum">
              <a:rPr lang="en-US">
                <a:solidFill>
                  <a:srgbClr val="000000"/>
                </a:solidFill>
              </a:rPr>
              <a:pPr/>
              <a:t>165</a:t>
            </a:fld>
            <a:endParaRPr lang="en-US">
              <a:solidFill>
                <a:srgbClr val="000000"/>
              </a:solidFil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0" name="Slide Image Placeholder 1"/>
          <p:cNvSpPr>
            <a:spLocks noGrp="1" noRot="1" noChangeAspect="1" noTextEdit="1"/>
          </p:cNvSpPr>
          <p:nvPr>
            <p:ph type="sldImg"/>
          </p:nvPr>
        </p:nvSpPr>
        <p:spPr>
          <a:ln/>
        </p:spPr>
      </p:sp>
      <p:sp>
        <p:nvSpPr>
          <p:cNvPr id="1067011" name="Notes Placeholder 2"/>
          <p:cNvSpPr>
            <a:spLocks noGrp="1"/>
          </p:cNvSpPr>
          <p:nvPr>
            <p:ph type="body" idx="1"/>
          </p:nvPr>
        </p:nvSpPr>
        <p:spPr>
          <a:noFill/>
          <a:ln/>
        </p:spPr>
        <p:txBody>
          <a:bodyPr/>
          <a:lstStyle/>
          <a:p>
            <a:pPr defTabSz="965200" eaLnBrk="1" hangingPunct="1">
              <a:lnSpc>
                <a:spcPct val="90000"/>
              </a:lnSpc>
              <a:tabLst>
                <a:tab pos="423863" algn="l"/>
              </a:tabLst>
            </a:pPr>
            <a:r>
              <a:rPr lang="en-US" sz="900" b="1" smtClean="0">
                <a:latin typeface="Arial" pitchFamily="34" charset="0"/>
              </a:rPr>
              <a:t>Overflow Status</a:t>
            </a:r>
            <a:r>
              <a:rPr lang="en-US" sz="900" smtClean="0">
                <a:latin typeface="Arial" pitchFamily="34" charset="0"/>
              </a:rPr>
              <a:t>—Shown when </a:t>
            </a:r>
            <a:r>
              <a:rPr lang="en-US" sz="900" b="1" smtClean="0">
                <a:latin typeface="Arial" pitchFamily="34" charset="0"/>
              </a:rPr>
              <a:t>Include Overflow Status.</a:t>
            </a:r>
            <a:r>
              <a:rPr lang="en-US" sz="900" smtClean="0">
                <a:latin typeface="Arial" pitchFamily="34" charset="0"/>
              </a:rPr>
              <a:t> checkbox is enabled in Numeric Properties dialog. To determine whether overflow occurs, you can configure a fixed-point number to include an overflow status. When you include an overflow status in a fixed-point number, LabVIEW allocates additional storage space to track whether the fixed-point number is the result of an operatio that overflowed. After you configure a fixed-point number to include an overflow status, you can display an overflow status LED on fixed-point controls, constants, and indicators. This LED lights up when the overflow status of the fixed-point number is TRUE. You also can use the Fixed-Point Overflow? function to determine the overflow status of a fixed-point number. Use the Fixed-Point functions to manipulate the overflow status of a fixed-point number.</a:t>
            </a:r>
          </a:p>
          <a:p>
            <a:pPr defTabSz="965200" eaLnBrk="1" hangingPunct="1">
              <a:lnSpc>
                <a:spcPct val="90000"/>
              </a:lnSpc>
              <a:tabLst>
                <a:tab pos="423863" algn="l"/>
              </a:tabLst>
            </a:pPr>
            <a:endParaRPr lang="en-US" sz="900" b="1" smtClean="0">
              <a:latin typeface="Arial" pitchFamily="34" charset="0"/>
            </a:endParaRPr>
          </a:p>
          <a:p>
            <a:pPr defTabSz="965200" eaLnBrk="1" hangingPunct="1">
              <a:lnSpc>
                <a:spcPct val="90000"/>
              </a:lnSpc>
              <a:tabLst>
                <a:tab pos="423863" algn="l"/>
              </a:tabLst>
            </a:pPr>
            <a:r>
              <a:rPr lang="en-US" sz="900" b="1" smtClean="0">
                <a:latin typeface="Arial" pitchFamily="34" charset="0"/>
              </a:rPr>
              <a:t>Sign Encoding</a:t>
            </a:r>
            <a:r>
              <a:rPr lang="en-US" sz="900" smtClean="0">
                <a:latin typeface="Arial" pitchFamily="34" charset="0"/>
              </a:rPr>
              <a:t>—The setting that specifies whether the fixed-point value is signed or unsigned.  If you select signed, the sign bit is always the first bit in the bit string that represents the data. </a:t>
            </a:r>
          </a:p>
          <a:p>
            <a:pPr defTabSz="965200" eaLnBrk="1" hangingPunct="1">
              <a:lnSpc>
                <a:spcPct val="90000"/>
              </a:lnSpc>
              <a:tabLst>
                <a:tab pos="423863" algn="l"/>
              </a:tabLst>
            </a:pPr>
            <a:endParaRPr lang="en-US" sz="900" b="1" smtClean="0">
              <a:latin typeface="Arial" pitchFamily="34" charset="0"/>
            </a:endParaRPr>
          </a:p>
          <a:p>
            <a:pPr defTabSz="965200" eaLnBrk="1" hangingPunct="1">
              <a:lnSpc>
                <a:spcPct val="90000"/>
              </a:lnSpc>
              <a:tabLst>
                <a:tab pos="423863" algn="l"/>
              </a:tabLst>
            </a:pPr>
            <a:r>
              <a:rPr lang="en-US" sz="900" b="1" smtClean="0">
                <a:latin typeface="Arial" pitchFamily="34" charset="0"/>
              </a:rPr>
              <a:t>Word length</a:t>
            </a:r>
            <a:r>
              <a:rPr lang="en-US" sz="900" smtClean="0">
                <a:latin typeface="Arial" pitchFamily="34" charset="0"/>
              </a:rPr>
              <a:t>—The total number of bits in the bit string that LabVIEW uses to represent all possible values of the fixed-point data. LabVIEW accepts a maximum word length of 64 bits. Certain targets might limit data to smaller word lengths. If you open a VI on a target and the VI contains fixed-point data with larger word lengths than the target can accept, the VI contains broken wires. Refer to the documentation for a target to determine the maximum word length the target accepts. </a:t>
            </a:r>
          </a:p>
          <a:p>
            <a:pPr defTabSz="965200" eaLnBrk="1" hangingPunct="1">
              <a:lnSpc>
                <a:spcPct val="90000"/>
              </a:lnSpc>
              <a:tabLst>
                <a:tab pos="423863" algn="l"/>
              </a:tabLst>
            </a:pPr>
            <a:endParaRPr lang="en-US" sz="900" b="1" smtClean="0">
              <a:latin typeface="Arial" pitchFamily="34" charset="0"/>
            </a:endParaRPr>
          </a:p>
          <a:p>
            <a:pPr defTabSz="965200" eaLnBrk="1" hangingPunct="1">
              <a:lnSpc>
                <a:spcPct val="90000"/>
              </a:lnSpc>
              <a:tabLst>
                <a:tab pos="423863" algn="l"/>
              </a:tabLst>
            </a:pPr>
            <a:r>
              <a:rPr lang="en-US" sz="900" b="1" smtClean="0">
                <a:latin typeface="Arial" pitchFamily="34" charset="0"/>
              </a:rPr>
              <a:t>Integer word length</a:t>
            </a:r>
            <a:r>
              <a:rPr lang="en-US" sz="900" smtClean="0">
                <a:latin typeface="Arial" pitchFamily="34" charset="0"/>
              </a:rPr>
              <a:t>—The number of integer bits in the bit string that LabVIEW uses to represent all possible values of the fixed-point data, or, given an initial position to the left or right of the most significant bit, the number of bits to shift the binary point to reach the most significant bit.  The integer word length can be larger than the word length, and can be positive or negative.</a:t>
            </a:r>
          </a:p>
          <a:p>
            <a:pPr defTabSz="965200" eaLnBrk="1" hangingPunct="1">
              <a:lnSpc>
                <a:spcPct val="90000"/>
              </a:lnSpc>
              <a:tabLst>
                <a:tab pos="423863" algn="l"/>
              </a:tabLst>
            </a:pPr>
            <a:endParaRPr lang="en-US" sz="900" smtClean="0">
              <a:latin typeface="Arial" pitchFamily="34" charset="0"/>
            </a:endParaRPr>
          </a:p>
          <a:p>
            <a:pPr defTabSz="965200" eaLnBrk="1" hangingPunct="1">
              <a:lnSpc>
                <a:spcPct val="90000"/>
              </a:lnSpc>
              <a:tabLst>
                <a:tab pos="423863" algn="l"/>
              </a:tabLst>
            </a:pPr>
            <a:r>
              <a:rPr lang="en-US" sz="900" b="1" smtClean="0">
                <a:latin typeface="Arial" pitchFamily="34" charset="0"/>
              </a:rPr>
              <a:t>Minimum</a:t>
            </a:r>
            <a:r>
              <a:rPr lang="en-US" sz="900" smtClean="0">
                <a:latin typeface="Arial" pitchFamily="34" charset="0"/>
              </a:rPr>
              <a:t> – Minimum value that can be represented</a:t>
            </a:r>
          </a:p>
          <a:p>
            <a:pPr defTabSz="965200" eaLnBrk="1" hangingPunct="1">
              <a:lnSpc>
                <a:spcPct val="90000"/>
              </a:lnSpc>
              <a:tabLst>
                <a:tab pos="423863" algn="l"/>
              </a:tabLst>
            </a:pPr>
            <a:endParaRPr lang="en-US" sz="900" smtClean="0">
              <a:latin typeface="Arial" pitchFamily="34" charset="0"/>
            </a:endParaRPr>
          </a:p>
          <a:p>
            <a:pPr defTabSz="965200" eaLnBrk="1" hangingPunct="1">
              <a:lnSpc>
                <a:spcPct val="90000"/>
              </a:lnSpc>
              <a:tabLst>
                <a:tab pos="423863" algn="l"/>
              </a:tabLst>
            </a:pPr>
            <a:r>
              <a:rPr lang="en-US" sz="900" b="1" smtClean="0">
                <a:latin typeface="Arial" pitchFamily="34" charset="0"/>
              </a:rPr>
              <a:t>Maximum</a:t>
            </a:r>
            <a:r>
              <a:rPr lang="en-US" sz="900" smtClean="0">
                <a:latin typeface="Arial" pitchFamily="34" charset="0"/>
              </a:rPr>
              <a:t> – Maximum value that can be represented</a:t>
            </a:r>
          </a:p>
          <a:p>
            <a:pPr defTabSz="965200" eaLnBrk="1" hangingPunct="1">
              <a:lnSpc>
                <a:spcPct val="90000"/>
              </a:lnSpc>
              <a:tabLst>
                <a:tab pos="423863" algn="l"/>
              </a:tabLst>
            </a:pPr>
            <a:endParaRPr lang="en-US" sz="900" smtClean="0">
              <a:latin typeface="Arial" pitchFamily="34" charset="0"/>
            </a:endParaRPr>
          </a:p>
          <a:p>
            <a:pPr defTabSz="965200" eaLnBrk="1" hangingPunct="1">
              <a:lnSpc>
                <a:spcPct val="90000"/>
              </a:lnSpc>
              <a:tabLst>
                <a:tab pos="423863" algn="l"/>
              </a:tabLst>
            </a:pPr>
            <a:r>
              <a:rPr lang="en-US" sz="900" b="1" smtClean="0">
                <a:latin typeface="Arial" pitchFamily="34" charset="0"/>
              </a:rPr>
              <a:t>Delta</a:t>
            </a:r>
            <a:r>
              <a:rPr lang="en-US" sz="900" smtClean="0">
                <a:latin typeface="Arial" pitchFamily="34" charset="0"/>
              </a:rPr>
              <a:t> – Smallest change in value that can be represented</a:t>
            </a:r>
          </a:p>
        </p:txBody>
      </p:sp>
      <p:sp>
        <p:nvSpPr>
          <p:cNvPr id="106701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EA0F23B2-6782-476D-8C86-90406C21A28D}" type="slidenum">
              <a:rPr lang="en-US">
                <a:solidFill>
                  <a:srgbClr val="000000"/>
                </a:solidFill>
              </a:rPr>
              <a:pPr/>
              <a:t>166</a:t>
            </a:fld>
            <a:endParaRPr lang="en-US">
              <a:solidFill>
                <a:srgbClr val="000000"/>
              </a:solidFil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4" name="Slide Image Placeholder 1"/>
          <p:cNvSpPr>
            <a:spLocks noGrp="1" noRot="1" noChangeAspect="1" noTextEdit="1"/>
          </p:cNvSpPr>
          <p:nvPr>
            <p:ph type="sldImg"/>
          </p:nvPr>
        </p:nvSpPr>
        <p:spPr>
          <a:ln/>
        </p:spPr>
      </p:sp>
      <p:sp>
        <p:nvSpPr>
          <p:cNvPr id="1068035" name="Notes Placeholder 2"/>
          <p:cNvSpPr>
            <a:spLocks noGrp="1"/>
          </p:cNvSpPr>
          <p:nvPr>
            <p:ph type="body" idx="1"/>
          </p:nvPr>
        </p:nvSpPr>
        <p:spPr>
          <a:noFill/>
          <a:ln/>
        </p:spPr>
        <p:txBody>
          <a:bodyPr/>
          <a:lstStyle/>
          <a:p>
            <a:pPr defTabSz="965200" eaLnBrk="1" hangingPunct="1">
              <a:lnSpc>
                <a:spcPct val="80000"/>
              </a:lnSpc>
              <a:tabLst>
                <a:tab pos="423863" algn="l"/>
              </a:tabLst>
            </a:pPr>
            <a:r>
              <a:rPr lang="en-US" sz="900" smtClean="0">
                <a:latin typeface="Arial" pitchFamily="34" charset="0"/>
              </a:rPr>
              <a:t>The integer word length can be negative as well as positive.  Any integer word length less than 1 will result in a decimal maximum value.  This amounts to the entire word occurring to the right of the decimal point.   As the integer word length becomes more negative, zeroes are used to pad the increasing distance between the fixed-point data and the decimal point.  For example, &lt;±,6,-2&gt; would result in 0.00XXXXXX, where the X’s represent data stored in the 6-bit word.</a:t>
            </a:r>
          </a:p>
          <a:p>
            <a:pPr defTabSz="965200" eaLnBrk="1" hangingPunct="1">
              <a:lnSpc>
                <a:spcPct val="80000"/>
              </a:lnSpc>
              <a:tabLst>
                <a:tab pos="423863" algn="l"/>
              </a:tabLst>
            </a:pPr>
            <a:endParaRPr lang="en-US" sz="900" smtClean="0">
              <a:latin typeface="Arial" pitchFamily="34" charset="0"/>
            </a:endParaRPr>
          </a:p>
          <a:p>
            <a:pPr defTabSz="965200" eaLnBrk="1" hangingPunct="1">
              <a:lnSpc>
                <a:spcPct val="80000"/>
              </a:lnSpc>
              <a:tabLst>
                <a:tab pos="423863" algn="l"/>
              </a:tabLst>
            </a:pPr>
            <a:r>
              <a:rPr lang="en-US" sz="900" smtClean="0">
                <a:latin typeface="Arial" pitchFamily="34" charset="0"/>
              </a:rPr>
              <a:t>If the integer word length is greater than the word length, then the fixed-point data will move to the left of the decimal point, with zeroes padding the distance between the integer word and the decimal point.  For example, &lt;±, 6, 8&gt; would result in XXXXXX00.0, where the X’s represent the data stored in the 6-bit word.</a:t>
            </a:r>
          </a:p>
          <a:p>
            <a:pPr defTabSz="965200" eaLnBrk="1" hangingPunct="1">
              <a:lnSpc>
                <a:spcPct val="80000"/>
              </a:lnSpc>
              <a:tabLst>
                <a:tab pos="423863" algn="l"/>
              </a:tabLst>
            </a:pPr>
            <a:endParaRPr lang="en-US" sz="900" smtClean="0">
              <a:latin typeface="Arial" pitchFamily="34" charset="0"/>
            </a:endParaRPr>
          </a:p>
          <a:p>
            <a:pPr defTabSz="965200" eaLnBrk="1" hangingPunct="1">
              <a:lnSpc>
                <a:spcPct val="80000"/>
              </a:lnSpc>
              <a:tabLst>
                <a:tab pos="423863" algn="l"/>
              </a:tabLst>
            </a:pPr>
            <a:r>
              <a:rPr lang="en-US" sz="900" smtClean="0">
                <a:latin typeface="Arial" pitchFamily="34" charset="0"/>
              </a:rPr>
              <a:t>Walk the students through a few of these calculations.  This is a good time to move to a whiteboard.  </a:t>
            </a:r>
          </a:p>
          <a:p>
            <a:pPr defTabSz="965200" eaLnBrk="1" hangingPunct="1">
              <a:lnSpc>
                <a:spcPct val="80000"/>
              </a:lnSpc>
              <a:tabLst>
                <a:tab pos="423863" algn="l"/>
              </a:tabLst>
            </a:pPr>
            <a:endParaRPr lang="en-US" sz="900" smtClean="0">
              <a:latin typeface="Arial" pitchFamily="34" charset="0"/>
            </a:endParaRPr>
          </a:p>
          <a:p>
            <a:pPr defTabSz="965200" eaLnBrk="1" hangingPunct="1">
              <a:lnSpc>
                <a:spcPct val="80000"/>
              </a:lnSpc>
              <a:tabLst>
                <a:tab pos="423863" algn="l"/>
              </a:tabLst>
            </a:pPr>
            <a:r>
              <a:rPr lang="en-US" sz="900" smtClean="0">
                <a:latin typeface="Arial" pitchFamily="34" charset="0"/>
              </a:rPr>
              <a:t>FXP &lt;+,X,Y&gt;</a:t>
            </a:r>
          </a:p>
          <a:p>
            <a:pPr defTabSz="965200" eaLnBrk="1" hangingPunct="1">
              <a:lnSpc>
                <a:spcPct val="80000"/>
              </a:lnSpc>
              <a:tabLst>
                <a:tab pos="423863" algn="l"/>
              </a:tabLst>
            </a:pPr>
            <a:r>
              <a:rPr lang="en-US" sz="900" smtClean="0">
                <a:latin typeface="Arial" pitchFamily="34" charset="0"/>
              </a:rPr>
              <a:t>Maximum = 2</a:t>
            </a:r>
            <a:r>
              <a:rPr lang="en-US" sz="900" baseline="30000" smtClean="0">
                <a:latin typeface="Arial" pitchFamily="34" charset="0"/>
              </a:rPr>
              <a:t>Y </a:t>
            </a:r>
            <a:r>
              <a:rPr lang="en-US" sz="900" smtClean="0">
                <a:latin typeface="Arial" pitchFamily="34" charset="0"/>
              </a:rPr>
              <a:t>– 1/(2</a:t>
            </a:r>
            <a:r>
              <a:rPr lang="en-US" sz="900" baseline="30000" smtClean="0">
                <a:latin typeface="Arial" pitchFamily="34" charset="0"/>
              </a:rPr>
              <a:t>(X-Y)</a:t>
            </a:r>
            <a:r>
              <a:rPr lang="en-US" sz="900" smtClean="0">
                <a:latin typeface="Arial" pitchFamily="34" charset="0"/>
              </a:rPr>
              <a:t>)</a:t>
            </a:r>
          </a:p>
          <a:p>
            <a:pPr defTabSz="965200" eaLnBrk="1" hangingPunct="1">
              <a:lnSpc>
                <a:spcPct val="80000"/>
              </a:lnSpc>
              <a:tabLst>
                <a:tab pos="423863" algn="l"/>
              </a:tabLst>
            </a:pPr>
            <a:r>
              <a:rPr lang="en-US" sz="900" smtClean="0">
                <a:latin typeface="Arial" pitchFamily="34" charset="0"/>
              </a:rPr>
              <a:t>Minimum = 0</a:t>
            </a:r>
          </a:p>
          <a:p>
            <a:pPr defTabSz="965200" eaLnBrk="1" hangingPunct="1">
              <a:lnSpc>
                <a:spcPct val="80000"/>
              </a:lnSpc>
              <a:tabLst>
                <a:tab pos="423863" algn="l"/>
              </a:tabLst>
            </a:pPr>
            <a:endParaRPr lang="en-US" sz="900" smtClean="0">
              <a:latin typeface="Arial" pitchFamily="34" charset="0"/>
            </a:endParaRPr>
          </a:p>
          <a:p>
            <a:pPr defTabSz="965200" eaLnBrk="1" hangingPunct="1">
              <a:lnSpc>
                <a:spcPct val="80000"/>
              </a:lnSpc>
              <a:tabLst>
                <a:tab pos="423863" algn="l"/>
              </a:tabLst>
            </a:pPr>
            <a:r>
              <a:rPr lang="en-US" sz="900" smtClean="0">
                <a:latin typeface="Arial" pitchFamily="34" charset="0"/>
              </a:rPr>
              <a:t>FXP &lt;±,X,Y&gt;</a:t>
            </a:r>
          </a:p>
          <a:p>
            <a:pPr defTabSz="965200" eaLnBrk="1" hangingPunct="1">
              <a:lnSpc>
                <a:spcPct val="80000"/>
              </a:lnSpc>
              <a:tabLst>
                <a:tab pos="423863" algn="l"/>
              </a:tabLst>
            </a:pPr>
            <a:r>
              <a:rPr lang="en-US" sz="900" smtClean="0">
                <a:latin typeface="Arial" pitchFamily="34" charset="0"/>
              </a:rPr>
              <a:t>Maximum = 2</a:t>
            </a:r>
            <a:r>
              <a:rPr lang="en-US" sz="900" baseline="30000" smtClean="0">
                <a:latin typeface="Arial" pitchFamily="34" charset="0"/>
              </a:rPr>
              <a:t>Y-1 </a:t>
            </a:r>
            <a:r>
              <a:rPr lang="en-US" sz="900" smtClean="0">
                <a:latin typeface="Arial" pitchFamily="34" charset="0"/>
              </a:rPr>
              <a:t>– 1/(2</a:t>
            </a:r>
            <a:r>
              <a:rPr lang="en-US" sz="900" baseline="30000" smtClean="0">
                <a:latin typeface="Arial" pitchFamily="34" charset="0"/>
              </a:rPr>
              <a:t>(X-Y)</a:t>
            </a:r>
            <a:r>
              <a:rPr lang="en-US" sz="900" smtClean="0">
                <a:latin typeface="Arial" pitchFamily="34" charset="0"/>
              </a:rPr>
              <a:t>)</a:t>
            </a:r>
          </a:p>
          <a:p>
            <a:pPr defTabSz="965200" eaLnBrk="1" hangingPunct="1">
              <a:lnSpc>
                <a:spcPct val="80000"/>
              </a:lnSpc>
              <a:tabLst>
                <a:tab pos="423863" algn="l"/>
              </a:tabLst>
            </a:pPr>
            <a:r>
              <a:rPr lang="en-US" sz="900" smtClean="0">
                <a:latin typeface="Arial" pitchFamily="34" charset="0"/>
              </a:rPr>
              <a:t>Minimum = -2</a:t>
            </a:r>
            <a:r>
              <a:rPr lang="en-US" sz="900" baseline="30000" smtClean="0">
                <a:latin typeface="Arial" pitchFamily="34" charset="0"/>
              </a:rPr>
              <a:t>Y-1</a:t>
            </a:r>
            <a:endParaRPr lang="en-US" sz="900" smtClean="0">
              <a:latin typeface="Arial" pitchFamily="34" charset="0"/>
            </a:endParaRPr>
          </a:p>
          <a:p>
            <a:pPr defTabSz="965200" eaLnBrk="1" hangingPunct="1">
              <a:lnSpc>
                <a:spcPct val="80000"/>
              </a:lnSpc>
              <a:tabLst>
                <a:tab pos="423863" algn="l"/>
              </a:tabLst>
            </a:pPr>
            <a:endParaRPr lang="en-US" sz="900" smtClean="0">
              <a:latin typeface="Arial" pitchFamily="34" charset="0"/>
            </a:endParaRPr>
          </a:p>
          <a:p>
            <a:pPr defTabSz="965200" eaLnBrk="1" hangingPunct="1">
              <a:lnSpc>
                <a:spcPct val="80000"/>
              </a:lnSpc>
              <a:tabLst>
                <a:tab pos="423863" algn="l"/>
              </a:tabLst>
            </a:pPr>
            <a:r>
              <a:rPr lang="en-US" sz="900" u="sng" smtClean="0">
                <a:latin typeface="Arial" pitchFamily="34" charset="0"/>
              </a:rPr>
              <a:t>Examples</a:t>
            </a:r>
            <a:r>
              <a:rPr lang="en-US" sz="900" smtClean="0">
                <a:latin typeface="Arial" pitchFamily="34" charset="0"/>
              </a:rPr>
              <a:t>:</a:t>
            </a:r>
          </a:p>
          <a:p>
            <a:pPr defTabSz="965200" eaLnBrk="1" hangingPunct="1">
              <a:lnSpc>
                <a:spcPct val="80000"/>
              </a:lnSpc>
              <a:tabLst>
                <a:tab pos="423863" algn="l"/>
              </a:tabLst>
            </a:pPr>
            <a:r>
              <a:rPr lang="en-US" sz="900" smtClean="0">
                <a:latin typeface="Arial" pitchFamily="34" charset="0"/>
              </a:rPr>
              <a:t>FXP &lt;+,8,6&gt;</a:t>
            </a:r>
          </a:p>
          <a:p>
            <a:pPr defTabSz="965200" eaLnBrk="1" hangingPunct="1">
              <a:lnSpc>
                <a:spcPct val="80000"/>
              </a:lnSpc>
              <a:tabLst>
                <a:tab pos="423863" algn="l"/>
              </a:tabLst>
            </a:pPr>
            <a:r>
              <a:rPr lang="en-US" sz="900" smtClean="0">
                <a:latin typeface="Arial" pitchFamily="34" charset="0"/>
              </a:rPr>
              <a:t>Maximum: 2</a:t>
            </a:r>
            <a:r>
              <a:rPr lang="en-US" sz="900" baseline="30000" smtClean="0">
                <a:latin typeface="Arial" pitchFamily="34" charset="0"/>
              </a:rPr>
              <a:t>6 </a:t>
            </a:r>
            <a:r>
              <a:rPr lang="en-US" sz="900" smtClean="0">
                <a:latin typeface="Arial" pitchFamily="34" charset="0"/>
              </a:rPr>
              <a:t>– 1/(2</a:t>
            </a:r>
            <a:r>
              <a:rPr lang="en-US" sz="900" baseline="30000" smtClean="0">
                <a:latin typeface="Arial" pitchFamily="34" charset="0"/>
              </a:rPr>
              <a:t>(8-6)</a:t>
            </a:r>
            <a:r>
              <a:rPr lang="en-US" sz="900" smtClean="0">
                <a:latin typeface="Arial" pitchFamily="34" charset="0"/>
              </a:rPr>
              <a:t>) = 64 – ¼ = 63.75</a:t>
            </a:r>
          </a:p>
          <a:p>
            <a:pPr defTabSz="965200" eaLnBrk="1" hangingPunct="1">
              <a:lnSpc>
                <a:spcPct val="80000"/>
              </a:lnSpc>
              <a:tabLst>
                <a:tab pos="423863" algn="l"/>
              </a:tabLst>
            </a:pPr>
            <a:r>
              <a:rPr lang="en-US" sz="900" smtClean="0">
                <a:latin typeface="Arial" pitchFamily="34" charset="0"/>
              </a:rPr>
              <a:t>or</a:t>
            </a:r>
          </a:p>
          <a:p>
            <a:pPr defTabSz="965200" eaLnBrk="1" hangingPunct="1">
              <a:lnSpc>
                <a:spcPct val="80000"/>
              </a:lnSpc>
              <a:tabLst>
                <a:tab pos="423863" algn="l"/>
              </a:tabLst>
            </a:pPr>
            <a:r>
              <a:rPr lang="en-US" sz="900" smtClean="0">
                <a:latin typeface="Arial" pitchFamily="34" charset="0"/>
              </a:rPr>
              <a:t>111111.11 = 2</a:t>
            </a:r>
            <a:r>
              <a:rPr lang="en-US" sz="900" baseline="30000" smtClean="0">
                <a:latin typeface="Arial" pitchFamily="34" charset="0"/>
              </a:rPr>
              <a:t>5</a:t>
            </a:r>
            <a:r>
              <a:rPr lang="en-US" sz="900" smtClean="0">
                <a:latin typeface="Arial" pitchFamily="34" charset="0"/>
              </a:rPr>
              <a:t>+2</a:t>
            </a:r>
            <a:r>
              <a:rPr lang="en-US" sz="900" baseline="30000" smtClean="0">
                <a:latin typeface="Arial" pitchFamily="34" charset="0"/>
              </a:rPr>
              <a:t>4</a:t>
            </a:r>
            <a:r>
              <a:rPr lang="en-US" sz="900" smtClean="0">
                <a:latin typeface="Arial" pitchFamily="34" charset="0"/>
              </a:rPr>
              <a:t>+2</a:t>
            </a:r>
            <a:r>
              <a:rPr lang="en-US" sz="900" baseline="30000" smtClean="0">
                <a:latin typeface="Arial" pitchFamily="34" charset="0"/>
              </a:rPr>
              <a:t>3</a:t>
            </a:r>
            <a:r>
              <a:rPr lang="en-US" sz="900" smtClean="0">
                <a:latin typeface="Arial" pitchFamily="34" charset="0"/>
              </a:rPr>
              <a:t>+2</a:t>
            </a:r>
            <a:r>
              <a:rPr lang="en-US" sz="900" baseline="30000" smtClean="0">
                <a:latin typeface="Arial" pitchFamily="34" charset="0"/>
              </a:rPr>
              <a:t>2</a:t>
            </a:r>
            <a:r>
              <a:rPr lang="en-US" sz="900" smtClean="0">
                <a:latin typeface="Arial" pitchFamily="34" charset="0"/>
              </a:rPr>
              <a:t>+2</a:t>
            </a:r>
            <a:r>
              <a:rPr lang="en-US" sz="900" baseline="30000" smtClean="0">
                <a:latin typeface="Arial" pitchFamily="34" charset="0"/>
              </a:rPr>
              <a:t>1</a:t>
            </a:r>
            <a:r>
              <a:rPr lang="en-US" sz="900" smtClean="0">
                <a:latin typeface="Arial" pitchFamily="34" charset="0"/>
              </a:rPr>
              <a:t>+2</a:t>
            </a:r>
            <a:r>
              <a:rPr lang="en-US" sz="900" baseline="30000" smtClean="0">
                <a:latin typeface="Arial" pitchFamily="34" charset="0"/>
              </a:rPr>
              <a:t>0</a:t>
            </a:r>
            <a:r>
              <a:rPr lang="en-US" sz="900" smtClean="0">
                <a:latin typeface="Arial" pitchFamily="34" charset="0"/>
              </a:rPr>
              <a:t>+2</a:t>
            </a:r>
            <a:r>
              <a:rPr lang="en-US" sz="900" baseline="30000" smtClean="0">
                <a:latin typeface="Arial" pitchFamily="34" charset="0"/>
              </a:rPr>
              <a:t>-1</a:t>
            </a:r>
            <a:r>
              <a:rPr lang="en-US" sz="900" smtClean="0">
                <a:latin typeface="Arial" pitchFamily="34" charset="0"/>
              </a:rPr>
              <a:t>+2</a:t>
            </a:r>
            <a:r>
              <a:rPr lang="en-US" sz="900" baseline="30000" smtClean="0">
                <a:latin typeface="Arial" pitchFamily="34" charset="0"/>
              </a:rPr>
              <a:t>-2</a:t>
            </a:r>
            <a:r>
              <a:rPr lang="en-US" sz="900" smtClean="0">
                <a:latin typeface="Arial" pitchFamily="34" charset="0"/>
              </a:rPr>
              <a:t> = 32+16+8+4+2+1+0.5+0.25 = 63.75</a:t>
            </a:r>
          </a:p>
          <a:p>
            <a:pPr defTabSz="965200" eaLnBrk="1" hangingPunct="1">
              <a:lnSpc>
                <a:spcPct val="80000"/>
              </a:lnSpc>
              <a:tabLst>
                <a:tab pos="423863" algn="l"/>
              </a:tabLst>
            </a:pPr>
            <a:endParaRPr lang="en-US" sz="900" smtClean="0">
              <a:latin typeface="Arial" pitchFamily="34" charset="0"/>
            </a:endParaRPr>
          </a:p>
          <a:p>
            <a:pPr defTabSz="965200" eaLnBrk="1" hangingPunct="1">
              <a:lnSpc>
                <a:spcPct val="80000"/>
              </a:lnSpc>
              <a:tabLst>
                <a:tab pos="423863" algn="l"/>
              </a:tabLst>
            </a:pPr>
            <a:r>
              <a:rPr lang="en-US" sz="900" smtClean="0">
                <a:latin typeface="Arial" pitchFamily="34" charset="0"/>
              </a:rPr>
              <a:t>FXP &lt;±,8,6&gt;</a:t>
            </a:r>
          </a:p>
          <a:p>
            <a:pPr defTabSz="965200" eaLnBrk="1" hangingPunct="1">
              <a:lnSpc>
                <a:spcPct val="80000"/>
              </a:lnSpc>
              <a:tabLst>
                <a:tab pos="423863" algn="l"/>
              </a:tabLst>
            </a:pPr>
            <a:r>
              <a:rPr lang="en-US" sz="900" smtClean="0">
                <a:latin typeface="Arial" pitchFamily="34" charset="0"/>
              </a:rPr>
              <a:t>Maximum = 2</a:t>
            </a:r>
            <a:r>
              <a:rPr lang="en-US" sz="900" baseline="30000" smtClean="0">
                <a:latin typeface="Arial" pitchFamily="34" charset="0"/>
              </a:rPr>
              <a:t>6-1 </a:t>
            </a:r>
            <a:r>
              <a:rPr lang="en-US" sz="900" smtClean="0">
                <a:latin typeface="Arial" pitchFamily="34" charset="0"/>
              </a:rPr>
              <a:t>– 1/(2</a:t>
            </a:r>
            <a:r>
              <a:rPr lang="en-US" sz="900" baseline="30000" smtClean="0">
                <a:latin typeface="Arial" pitchFamily="34" charset="0"/>
              </a:rPr>
              <a:t>(8-6)</a:t>
            </a:r>
            <a:r>
              <a:rPr lang="en-US" sz="900" smtClean="0">
                <a:latin typeface="Arial" pitchFamily="34" charset="0"/>
              </a:rPr>
              <a:t>) = 31.75</a:t>
            </a:r>
          </a:p>
          <a:p>
            <a:pPr defTabSz="965200" eaLnBrk="1" hangingPunct="1">
              <a:lnSpc>
                <a:spcPct val="80000"/>
              </a:lnSpc>
              <a:tabLst>
                <a:tab pos="423863" algn="l"/>
              </a:tabLst>
            </a:pPr>
            <a:r>
              <a:rPr lang="en-US" sz="900" smtClean="0">
                <a:latin typeface="Arial" pitchFamily="34" charset="0"/>
              </a:rPr>
              <a:t>Minimum = -2</a:t>
            </a:r>
            <a:r>
              <a:rPr lang="en-US" sz="900" baseline="30000" smtClean="0">
                <a:latin typeface="Arial" pitchFamily="34" charset="0"/>
              </a:rPr>
              <a:t>6-1</a:t>
            </a:r>
            <a:r>
              <a:rPr lang="en-US" sz="900" smtClean="0">
                <a:latin typeface="Arial" pitchFamily="34" charset="0"/>
              </a:rPr>
              <a:t> = -32</a:t>
            </a:r>
          </a:p>
          <a:p>
            <a:pPr defTabSz="965200" eaLnBrk="1" hangingPunct="1">
              <a:lnSpc>
                <a:spcPct val="80000"/>
              </a:lnSpc>
              <a:tabLst>
                <a:tab pos="423863" algn="l"/>
              </a:tabLst>
            </a:pPr>
            <a:r>
              <a:rPr lang="en-US" sz="900" smtClean="0">
                <a:latin typeface="Arial" pitchFamily="34" charset="0"/>
              </a:rPr>
              <a:t/>
            </a:r>
            <a:br>
              <a:rPr lang="en-US" sz="900" smtClean="0">
                <a:latin typeface="Arial" pitchFamily="34" charset="0"/>
              </a:rPr>
            </a:br>
            <a:r>
              <a:rPr lang="en-US" sz="900" smtClean="0">
                <a:latin typeface="Arial" pitchFamily="34" charset="0"/>
              </a:rPr>
              <a:t>FXP &lt;±,6,-2&gt;</a:t>
            </a:r>
          </a:p>
          <a:p>
            <a:pPr defTabSz="965200" eaLnBrk="1" hangingPunct="1">
              <a:lnSpc>
                <a:spcPct val="80000"/>
              </a:lnSpc>
              <a:tabLst>
                <a:tab pos="423863" algn="l"/>
              </a:tabLst>
            </a:pPr>
            <a:r>
              <a:rPr lang="en-US" sz="900" smtClean="0">
                <a:latin typeface="Arial" pitchFamily="34" charset="0"/>
              </a:rPr>
              <a:t>Maximum = 2</a:t>
            </a:r>
            <a:r>
              <a:rPr lang="en-US" sz="900" baseline="30000" smtClean="0">
                <a:latin typeface="Arial" pitchFamily="34" charset="0"/>
              </a:rPr>
              <a:t>-2-1 </a:t>
            </a:r>
            <a:r>
              <a:rPr lang="en-US" sz="900" smtClean="0">
                <a:latin typeface="Arial" pitchFamily="34" charset="0"/>
              </a:rPr>
              <a:t>– 1/(2</a:t>
            </a:r>
            <a:r>
              <a:rPr lang="en-US" sz="900" baseline="30000" smtClean="0">
                <a:latin typeface="Arial" pitchFamily="34" charset="0"/>
              </a:rPr>
              <a:t>(6+2)</a:t>
            </a:r>
            <a:r>
              <a:rPr lang="en-US" sz="900" smtClean="0">
                <a:latin typeface="Arial" pitchFamily="34" charset="0"/>
              </a:rPr>
              <a:t>) = 0.12109375</a:t>
            </a:r>
          </a:p>
          <a:p>
            <a:pPr defTabSz="965200" eaLnBrk="1" hangingPunct="1">
              <a:lnSpc>
                <a:spcPct val="80000"/>
              </a:lnSpc>
              <a:tabLst>
                <a:tab pos="423863" algn="l"/>
              </a:tabLst>
            </a:pPr>
            <a:r>
              <a:rPr lang="en-US" sz="900" smtClean="0">
                <a:latin typeface="Arial" pitchFamily="34" charset="0"/>
              </a:rPr>
              <a:t>Minimum = -2</a:t>
            </a:r>
            <a:r>
              <a:rPr lang="en-US" sz="900" baseline="30000" smtClean="0">
                <a:latin typeface="Arial" pitchFamily="34" charset="0"/>
              </a:rPr>
              <a:t>-2-1</a:t>
            </a:r>
            <a:r>
              <a:rPr lang="en-US" sz="900" smtClean="0">
                <a:latin typeface="Arial" pitchFamily="34" charset="0"/>
              </a:rPr>
              <a:t> = -0.125</a:t>
            </a:r>
          </a:p>
          <a:p>
            <a:pPr defTabSz="965200" eaLnBrk="1" hangingPunct="1">
              <a:lnSpc>
                <a:spcPct val="80000"/>
              </a:lnSpc>
              <a:tabLst>
                <a:tab pos="423863" algn="l"/>
              </a:tabLst>
            </a:pPr>
            <a:endParaRPr lang="en-US" sz="900" smtClean="0">
              <a:latin typeface="Arial" pitchFamily="34" charset="0"/>
            </a:endParaRPr>
          </a:p>
          <a:p>
            <a:pPr defTabSz="965200" eaLnBrk="1" hangingPunct="1">
              <a:lnSpc>
                <a:spcPct val="80000"/>
              </a:lnSpc>
              <a:tabLst>
                <a:tab pos="423863" algn="l"/>
              </a:tabLst>
            </a:pPr>
            <a:r>
              <a:rPr lang="en-US" sz="900" smtClean="0">
                <a:latin typeface="Arial" pitchFamily="34" charset="0"/>
              </a:rPr>
              <a:t>FXP &lt;±,6,8&gt;</a:t>
            </a:r>
          </a:p>
          <a:p>
            <a:pPr defTabSz="965200" eaLnBrk="1" hangingPunct="1">
              <a:lnSpc>
                <a:spcPct val="80000"/>
              </a:lnSpc>
              <a:tabLst>
                <a:tab pos="423863" algn="l"/>
              </a:tabLst>
            </a:pPr>
            <a:r>
              <a:rPr lang="en-US" sz="900" smtClean="0">
                <a:latin typeface="Arial" pitchFamily="34" charset="0"/>
              </a:rPr>
              <a:t>Maximum = 2</a:t>
            </a:r>
            <a:r>
              <a:rPr lang="en-US" sz="900" baseline="30000" smtClean="0">
                <a:latin typeface="Arial" pitchFamily="34" charset="0"/>
              </a:rPr>
              <a:t>8-1 </a:t>
            </a:r>
            <a:r>
              <a:rPr lang="en-US" sz="900" smtClean="0">
                <a:latin typeface="Arial" pitchFamily="34" charset="0"/>
              </a:rPr>
              <a:t>– 1/(2</a:t>
            </a:r>
            <a:r>
              <a:rPr lang="en-US" sz="900" baseline="30000" smtClean="0">
                <a:latin typeface="Arial" pitchFamily="34" charset="0"/>
              </a:rPr>
              <a:t>(-2)</a:t>
            </a:r>
            <a:r>
              <a:rPr lang="en-US" sz="900" smtClean="0">
                <a:latin typeface="Arial" pitchFamily="34" charset="0"/>
              </a:rPr>
              <a:t>) = 124</a:t>
            </a:r>
          </a:p>
          <a:p>
            <a:pPr defTabSz="965200" eaLnBrk="1" hangingPunct="1">
              <a:lnSpc>
                <a:spcPct val="80000"/>
              </a:lnSpc>
              <a:tabLst>
                <a:tab pos="423863" algn="l"/>
              </a:tabLst>
            </a:pPr>
            <a:r>
              <a:rPr lang="en-US" sz="900" smtClean="0">
                <a:latin typeface="Arial" pitchFamily="34" charset="0"/>
              </a:rPr>
              <a:t>Minimum = -2</a:t>
            </a:r>
            <a:r>
              <a:rPr lang="en-US" sz="900" baseline="30000" smtClean="0">
                <a:latin typeface="Arial" pitchFamily="34" charset="0"/>
              </a:rPr>
              <a:t>8-1</a:t>
            </a:r>
            <a:r>
              <a:rPr lang="en-US" sz="900" smtClean="0">
                <a:latin typeface="Arial" pitchFamily="34" charset="0"/>
              </a:rPr>
              <a:t> = -128</a:t>
            </a:r>
          </a:p>
          <a:p>
            <a:pPr defTabSz="965200" eaLnBrk="1" hangingPunct="1">
              <a:lnSpc>
                <a:spcPct val="80000"/>
              </a:lnSpc>
              <a:tabLst>
                <a:tab pos="423863" algn="l"/>
              </a:tabLst>
            </a:pPr>
            <a:endParaRPr lang="en-US" sz="900" smtClean="0">
              <a:latin typeface="Arial" pitchFamily="34" charset="0"/>
            </a:endParaRPr>
          </a:p>
        </p:txBody>
      </p:sp>
      <p:sp>
        <p:nvSpPr>
          <p:cNvPr id="106803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DA6CFA32-D9DA-4169-BD3E-6F773A5BA340}" type="slidenum">
              <a:rPr lang="en-US">
                <a:solidFill>
                  <a:srgbClr val="000000"/>
                </a:solidFill>
              </a:rPr>
              <a:pPr/>
              <a:t>167</a:t>
            </a:fld>
            <a:endParaRPr lang="en-US">
              <a:solidFill>
                <a:srgbClr val="000000"/>
              </a:solidFil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8" name="Slide Image Placeholder 4"/>
          <p:cNvSpPr>
            <a:spLocks noGrp="1" noRot="1" noChangeAspect="1" noTextEdit="1"/>
          </p:cNvSpPr>
          <p:nvPr>
            <p:ph type="sldImg"/>
          </p:nvPr>
        </p:nvSpPr>
        <p:spPr>
          <a:xfrm>
            <a:off x="944563" y="731838"/>
            <a:ext cx="5426075" cy="4068762"/>
          </a:xfrm>
          <a:ln/>
        </p:spPr>
      </p:sp>
      <p:sp>
        <p:nvSpPr>
          <p:cNvPr id="1069059" name="Notes Placeholder 5"/>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Use the </a:t>
            </a:r>
            <a:r>
              <a:rPr lang="en-US" b="1" smtClean="0">
                <a:latin typeface="Arial" pitchFamily="34" charset="0"/>
              </a:rPr>
              <a:t>Fixed Point Configuration</a:t>
            </a:r>
            <a:r>
              <a:rPr lang="en-US" smtClean="0">
                <a:latin typeface="Arial" pitchFamily="34" charset="0"/>
              </a:rPr>
              <a:t> options on the </a:t>
            </a:r>
            <a:r>
              <a:rPr lang="en-US" b="1" smtClean="0">
                <a:latin typeface="Arial" pitchFamily="34" charset="0"/>
              </a:rPr>
              <a:t>Properties</a:t>
            </a:r>
            <a:r>
              <a:rPr lang="en-US" smtClean="0">
                <a:latin typeface="Arial" pitchFamily="34" charset="0"/>
              </a:rPr>
              <a:t> dialog box to increase or decrease the resources a function uses. Right-click a numeric constant, control, indicator, or function that accepts fixed-point data and select </a:t>
            </a:r>
            <a:r>
              <a:rPr lang="en-US" b="1" smtClean="0">
                <a:latin typeface="Arial" pitchFamily="34" charset="0"/>
              </a:rPr>
              <a:t>Properties</a:t>
            </a:r>
            <a:r>
              <a:rPr lang="en-US" smtClean="0">
                <a:latin typeface="Arial" pitchFamily="34" charset="0"/>
              </a:rPr>
              <a:t> from the shortcut menu to display the </a:t>
            </a:r>
            <a:r>
              <a:rPr lang="en-US" b="1" smtClean="0">
                <a:latin typeface="Arial" pitchFamily="34" charset="0"/>
              </a:rPr>
              <a:t>Properties</a:t>
            </a:r>
            <a:r>
              <a:rPr lang="en-US" smtClean="0">
                <a:latin typeface="Arial" pitchFamily="34" charset="0"/>
              </a:rPr>
              <a:t> dialog box. When you set the range on inputs, the FPGA Module propagates the range throughout the block diagram. The propagation reduces resources when possible. The FPGA Module does not propagate through subVIs, so coercion dots appear on the inputs of subVIs if the range is different than the range being propagated.</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The </a:t>
            </a:r>
            <a:r>
              <a:rPr lang="en-US" b="1" smtClean="0">
                <a:latin typeface="Arial" pitchFamily="34" charset="0"/>
              </a:rPr>
              <a:t>Data Type </a:t>
            </a:r>
            <a:r>
              <a:rPr lang="en-US" smtClean="0">
                <a:latin typeface="Arial" pitchFamily="34" charset="0"/>
              </a:rPr>
              <a:t>page of the </a:t>
            </a:r>
            <a:r>
              <a:rPr lang="en-US" b="1" smtClean="0">
                <a:latin typeface="Arial" pitchFamily="34" charset="0"/>
              </a:rPr>
              <a:t>Numeric Properties </a:t>
            </a:r>
            <a:r>
              <a:rPr lang="en-US" smtClean="0">
                <a:latin typeface="Arial" pitchFamily="34" charset="0"/>
              </a:rPr>
              <a:t>dialog box will be slightly different for indicators.  Specifically, it includes an Adapt to Source checkbox.  This will modify the data type of the indicator to match the data type of the value wired to it.</a:t>
            </a:r>
          </a:p>
          <a:p>
            <a:pPr defTabSz="849313" eaLnBrk="1" hangingPunct="1">
              <a:tabLst>
                <a:tab pos="423863" algn="l"/>
              </a:tabLst>
            </a:pPr>
            <a:endParaRPr lang="en-US" b="1" smtClean="0">
              <a:latin typeface="Arial" pitchFamily="34" charset="0"/>
            </a:endParaRPr>
          </a:p>
          <a:p>
            <a:pPr defTabSz="849313" eaLnBrk="1" hangingPunct="1">
              <a:tabLst>
                <a:tab pos="423863" algn="l"/>
              </a:tabLst>
            </a:pPr>
            <a:r>
              <a:rPr lang="en-US" b="1" smtClean="0">
                <a:latin typeface="Arial" pitchFamily="34" charset="0"/>
              </a:rPr>
              <a:t>Note</a:t>
            </a:r>
            <a:r>
              <a:rPr lang="en-US" smtClean="0">
                <a:latin typeface="Arial" pitchFamily="34" charset="0"/>
              </a:rPr>
              <a:t>  If you change the </a:t>
            </a:r>
            <a:r>
              <a:rPr lang="en-US" b="1" smtClean="0">
                <a:latin typeface="Arial" pitchFamily="34" charset="0"/>
              </a:rPr>
              <a:t>Fixed Point Configuration </a:t>
            </a:r>
            <a:r>
              <a:rPr lang="en-US" smtClean="0">
                <a:latin typeface="Arial" pitchFamily="34" charset="0"/>
              </a:rPr>
              <a:t>in places other than the inputs, the VI might require additional hardware resources. </a:t>
            </a:r>
          </a:p>
        </p:txBody>
      </p:sp>
      <p:pic>
        <p:nvPicPr>
          <p:cNvPr id="1069060" name="Picture 2" descr="C:\Documents and Settings\spinsonn\Desktop\note-bw.eps"/>
          <p:cNvPicPr>
            <a:picLocks noChangeAspect="1" noChangeArrowheads="1"/>
          </p:cNvPicPr>
          <p:nvPr/>
        </p:nvPicPr>
        <p:blipFill>
          <a:blip r:embed="rId3"/>
          <a:srcRect/>
          <a:stretch>
            <a:fillRect/>
          </a:stretch>
        </p:blipFill>
        <p:spPr bwMode="auto">
          <a:xfrm>
            <a:off x="800100" y="6350000"/>
            <a:ext cx="230188" cy="223838"/>
          </a:xfrm>
          <a:prstGeom prst="rect">
            <a:avLst/>
          </a:prstGeom>
          <a:noFill/>
          <a:ln w="9525">
            <a:noFill/>
            <a:miter lim="800000"/>
            <a:headEnd/>
            <a:tailEnd/>
          </a:ln>
        </p:spPr>
      </p:pic>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2" name="Slide Image Placeholder 1"/>
          <p:cNvSpPr>
            <a:spLocks noGrp="1" noRot="1" noChangeAspect="1" noTextEdit="1"/>
          </p:cNvSpPr>
          <p:nvPr>
            <p:ph type="sldImg"/>
          </p:nvPr>
        </p:nvSpPr>
        <p:spPr>
          <a:ln/>
        </p:spPr>
      </p:sp>
      <p:sp>
        <p:nvSpPr>
          <p:cNvPr id="1070083"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Fixed-point data is limited to 64 bits, so if the resulting output could require more than 64 bits, precision may be lost.</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z="1300" smtClean="0">
                <a:latin typeface="Arial" pitchFamily="34" charset="0"/>
              </a:rPr>
              <a:t>LabVIEW type propagation strictly deals with the ranges of the wires and not so much the fixed-point representation necessary to hold those ranges. In other words, LabVIEW calculates and propagates the ranges of values each wire will have to pass along.  LabVIEW then calculates the representation that is as small as possible but will hold that value without losing any data.</a:t>
            </a:r>
          </a:p>
          <a:p>
            <a:pPr defTabSz="849313" eaLnBrk="1" hangingPunct="1">
              <a:tabLst>
                <a:tab pos="423863" algn="l"/>
              </a:tabLst>
            </a:pPr>
            <a:endParaRPr lang="en-US" sz="1300" smtClean="0">
              <a:latin typeface="Arial" pitchFamily="34" charset="0"/>
            </a:endParaRPr>
          </a:p>
          <a:p>
            <a:pPr defTabSz="849313" eaLnBrk="1" hangingPunct="1">
              <a:tabLst>
                <a:tab pos="423863" algn="l"/>
              </a:tabLst>
            </a:pPr>
            <a:r>
              <a:rPr lang="en-US" sz="1300" smtClean="0">
                <a:latin typeface="Arial" pitchFamily="34" charset="0"/>
              </a:rPr>
              <a:t>Therefore, the formulas in the following slides are helpful guidelines for calculating the representation of an output value, but are not the formulas that LabVIEW uses.</a:t>
            </a:r>
            <a:endParaRPr lang="en-US" smtClean="0">
              <a:latin typeface="Arial" pitchFamily="34" charset="0"/>
            </a:endParaRPr>
          </a:p>
        </p:txBody>
      </p:sp>
      <p:sp>
        <p:nvSpPr>
          <p:cNvPr id="107008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B9917A26-C06E-4444-A0CE-E96C3D8E931D}" type="slidenum">
              <a:rPr lang="en-US">
                <a:solidFill>
                  <a:srgbClr val="000000"/>
                </a:solidFill>
              </a:rPr>
              <a:pPr/>
              <a:t>169</a:t>
            </a:fld>
            <a:endParaRPr lang="en-US">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Slide Image Placeholder 1"/>
          <p:cNvSpPr>
            <a:spLocks noGrp="1" noRot="1" noChangeAspect="1" noTextEdit="1"/>
          </p:cNvSpPr>
          <p:nvPr>
            <p:ph type="sldImg"/>
          </p:nvPr>
        </p:nvSpPr>
        <p:spPr>
          <a:ln/>
        </p:spPr>
      </p:sp>
      <p:sp>
        <p:nvSpPr>
          <p:cNvPr id="914435"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The LabVIEW FPGA module compiles your LabVIEW application to FPGA hardware through a compile process. Behind the scenes, your graphical code is translated to text-based VHDL code. Then, industry standard Xilinx ISE compiler tools are invoked and the VHDL code is optimized and synthesized into a hardware circuit realization of your LabVIEW design. This process also applies timing constraints to the design and tries to achieve an efficient use of FPGA resources (sometimes called “fabric”).</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A great deal of optimization is performed during the FPGA compilation process to reduce digital logic and create an optimal implementation of the LabVIEW application. Then the design is synthesized into a highly optimized silicon implementation that provides true parallel processing capabilities with the performance and reliability of dedicated hardware.</a:t>
            </a:r>
          </a:p>
          <a:p>
            <a:pPr defTabSz="849313" eaLnBrk="1" hangingPunct="1">
              <a:tabLst>
                <a:tab pos="423863" algn="l"/>
              </a:tabLst>
            </a:pPr>
            <a:endParaRPr lang="en-US" altLang="ja-JP" smtClean="0">
              <a:latin typeface="Arial" pitchFamily="34" charset="0"/>
            </a:endParaRPr>
          </a:p>
          <a:p>
            <a:pPr defTabSz="849313" eaLnBrk="1" hangingPunct="1">
              <a:tabLst>
                <a:tab pos="423863" algn="l"/>
              </a:tabLst>
            </a:pPr>
            <a:r>
              <a:rPr lang="en-US" altLang="ja-JP" smtClean="0">
                <a:latin typeface="Arial" pitchFamily="34" charset="0"/>
              </a:rPr>
              <a:t>The end result is a bitstream that contains the programming instructions LabVIEW downloads to the FPGA target. When you run the application, the bit stream is loaded into the FPGA chip and used to reconfigure the gate array logic. The bit stream can also be loaded into nonvolatile Flash memory and loaded instantaneously when power is applied to the FPGA target. There is no operating system on the FPGA chip, but you can control the FPGA chip through a host application.</a:t>
            </a:r>
          </a:p>
          <a:p>
            <a:pPr defTabSz="849313" eaLnBrk="1" hangingPunct="1">
              <a:tabLst>
                <a:tab pos="423863" algn="l"/>
              </a:tabLst>
            </a:pPr>
            <a:endParaRPr lang="en-US" smtClean="0">
              <a:latin typeface="Arial" pitchFamily="34" charset="0"/>
            </a:endParaRPr>
          </a:p>
          <a:p>
            <a:pPr defTabSz="849313" eaLnBrk="1" hangingPunct="1">
              <a:buFontTx/>
              <a:buAutoNum type="arabicPeriod"/>
              <a:tabLst>
                <a:tab pos="423863" algn="l"/>
              </a:tabLst>
            </a:pPr>
            <a:r>
              <a:rPr lang="en-US" smtClean="0">
                <a:latin typeface="Arial" pitchFamily="34" charset="0"/>
              </a:rPr>
              <a:t> Graphical LabVIEW FPGA code is translated to text-based VHDL code</a:t>
            </a:r>
          </a:p>
          <a:p>
            <a:pPr marL="295275" lvl="1" indent="-117475" defTabSz="849313" eaLnBrk="1" hangingPunct="1">
              <a:buFontTx/>
              <a:buChar char="•"/>
              <a:tabLst>
                <a:tab pos="423863" algn="l"/>
              </a:tabLst>
            </a:pPr>
            <a:r>
              <a:rPr lang="en-US" smtClean="0">
                <a:latin typeface="Arial" pitchFamily="34" charset="0"/>
              </a:rPr>
              <a:t>Applies timing constraints on the circuit design</a:t>
            </a:r>
          </a:p>
          <a:p>
            <a:pPr marL="295275" lvl="1" indent="-117475" defTabSz="849313" eaLnBrk="1" hangingPunct="1">
              <a:buFontTx/>
              <a:buChar char="•"/>
              <a:tabLst>
                <a:tab pos="423863" algn="l"/>
              </a:tabLst>
            </a:pPr>
            <a:r>
              <a:rPr lang="en-US" smtClean="0">
                <a:latin typeface="Arial" pitchFamily="34" charset="0"/>
              </a:rPr>
              <a:t>By default, the FPGA clock runs at 40 MHz </a:t>
            </a:r>
          </a:p>
          <a:p>
            <a:pPr defTabSz="849313" eaLnBrk="1" hangingPunct="1">
              <a:buFontTx/>
              <a:buAutoNum type="arabicPeriod"/>
              <a:tabLst>
                <a:tab pos="423863" algn="l"/>
              </a:tabLst>
            </a:pPr>
            <a:r>
              <a:rPr lang="en-US" smtClean="0">
                <a:latin typeface="Arial" pitchFamily="34" charset="0"/>
              </a:rPr>
              <a:t> Xilinx ISE compiler tools are invoked </a:t>
            </a:r>
          </a:p>
          <a:p>
            <a:pPr marL="295275" lvl="1" indent="-117475" defTabSz="849313" eaLnBrk="1" hangingPunct="1">
              <a:buFontTx/>
              <a:buChar char="•"/>
              <a:tabLst>
                <a:tab pos="423863" algn="l"/>
              </a:tabLst>
            </a:pPr>
            <a:r>
              <a:rPr lang="en-US" smtClean="0">
                <a:latin typeface="Arial" pitchFamily="34" charset="0"/>
              </a:rPr>
              <a:t>VHDL code is optimized</a:t>
            </a:r>
          </a:p>
          <a:p>
            <a:pPr marL="295275" lvl="1" indent="-117475" defTabSz="849313" eaLnBrk="1" hangingPunct="1">
              <a:buFontTx/>
              <a:buChar char="•"/>
              <a:tabLst>
                <a:tab pos="423863" algn="l"/>
              </a:tabLst>
            </a:pPr>
            <a:r>
              <a:rPr lang="en-US" smtClean="0">
                <a:latin typeface="Arial" pitchFamily="34" charset="0"/>
              </a:rPr>
              <a:t>Logic is reduced</a:t>
            </a:r>
          </a:p>
          <a:p>
            <a:pPr marL="295275" lvl="1" indent="-117475" defTabSz="849313" eaLnBrk="1" hangingPunct="1">
              <a:buFontTx/>
              <a:buChar char="•"/>
              <a:tabLst>
                <a:tab pos="423863" algn="l"/>
              </a:tabLst>
            </a:pPr>
            <a:r>
              <a:rPr lang="en-US" smtClean="0">
                <a:latin typeface="Arial" pitchFamily="34" charset="0"/>
              </a:rPr>
              <a:t>Gate array configuration is synthesized</a:t>
            </a:r>
          </a:p>
          <a:p>
            <a:pPr defTabSz="849313" eaLnBrk="1" hangingPunct="1">
              <a:buFontTx/>
              <a:buAutoNum type="arabicPeriod"/>
              <a:tabLst>
                <a:tab pos="423863" algn="l"/>
              </a:tabLst>
            </a:pPr>
            <a:r>
              <a:rPr lang="en-US" smtClean="0">
                <a:latin typeface="Arial" pitchFamily="34" charset="0"/>
              </a:rPr>
              <a:t> Bit stream is loaded into the FPGA</a:t>
            </a:r>
          </a:p>
          <a:p>
            <a:pPr defTabSz="849313" eaLnBrk="1" hangingPunct="1">
              <a:tabLst>
                <a:tab pos="423863" algn="l"/>
              </a:tabLst>
            </a:pPr>
            <a:endParaRPr lang="en-US" smtClean="0">
              <a:latin typeface="Arial" pitchFamily="34" charset="0"/>
            </a:endParaRPr>
          </a:p>
        </p:txBody>
      </p:sp>
      <p:sp>
        <p:nvSpPr>
          <p:cNvPr id="91443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lIns="96658" tIns="48329" rIns="96658" bIns="48329"/>
          <a:lstStyle/>
          <a:p>
            <a:fld id="{75435CD4-9DBD-439D-84FA-7DCE8F712992}" type="slidenum">
              <a:rPr lang="en-US"/>
              <a:pPr/>
              <a:t>17</a:t>
            </a:fld>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6" name="Slide Image Placeholder 1"/>
          <p:cNvSpPr>
            <a:spLocks noGrp="1" noRot="1" noChangeAspect="1" noTextEdit="1"/>
          </p:cNvSpPr>
          <p:nvPr>
            <p:ph type="sldImg"/>
          </p:nvPr>
        </p:nvSpPr>
        <p:spPr>
          <a:ln/>
        </p:spPr>
      </p:sp>
      <p:sp>
        <p:nvSpPr>
          <p:cNvPr id="1071107" name="Notes Placeholder 2"/>
          <p:cNvSpPr>
            <a:spLocks noGrp="1"/>
          </p:cNvSpPr>
          <p:nvPr>
            <p:ph type="body" idx="1"/>
          </p:nvPr>
        </p:nvSpPr>
        <p:spPr>
          <a:noFill/>
          <a:ln/>
        </p:spPr>
        <p:txBody>
          <a:bodyPr/>
          <a:lstStyle/>
          <a:p>
            <a:pPr defTabSz="965200" eaLnBrk="1" hangingPunct="1">
              <a:tabLst>
                <a:tab pos="423863" algn="l"/>
              </a:tabLst>
            </a:pPr>
            <a:r>
              <a:rPr lang="en-US" smtClean="0">
                <a:latin typeface="Arial" pitchFamily="34" charset="0"/>
              </a:rPr>
              <a:t>The integer word length of the output will be one bit longer, resulting in the word length increasing by one as well.  The decimal word length does not change.</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b="1" u="sng" smtClean="0">
                <a:latin typeface="Arial" pitchFamily="34" charset="0"/>
              </a:rPr>
              <a:t>Examples:</a:t>
            </a:r>
          </a:p>
          <a:p>
            <a:pPr defTabSz="965200" eaLnBrk="1" hangingPunct="1">
              <a:tabLst>
                <a:tab pos="423863" algn="l"/>
              </a:tabLst>
            </a:pPr>
            <a:r>
              <a:rPr lang="en-US" smtClean="0">
                <a:latin typeface="Arial" pitchFamily="34" charset="0"/>
              </a:rPr>
              <a:t>&lt;±,10,6&gt; + &lt;±,10,6&gt; = ?</a:t>
            </a:r>
          </a:p>
          <a:p>
            <a:pPr defTabSz="965200" eaLnBrk="1" hangingPunct="1">
              <a:tabLst>
                <a:tab pos="423863" algn="l"/>
              </a:tabLst>
            </a:pPr>
            <a:r>
              <a:rPr lang="en-US" smtClean="0">
                <a:latin typeface="Arial" pitchFamily="34" charset="0"/>
              </a:rPr>
              <a:t>For the output, the integer word length increases by one to accommodate the maximum value.  Since the integer word length increases, the word length must increase as well so that no accuracy is lost.  Thus, </a:t>
            </a:r>
          </a:p>
          <a:p>
            <a:pPr defTabSz="965200" eaLnBrk="1" hangingPunct="1">
              <a:tabLst>
                <a:tab pos="423863" algn="l"/>
              </a:tabLst>
            </a:pPr>
            <a:r>
              <a:rPr lang="en-US" smtClean="0">
                <a:latin typeface="Arial" pitchFamily="34" charset="0"/>
              </a:rPr>
              <a:t>&lt;±,10,6&gt; + &lt;±,10,6&gt; = &lt;±,11,7&gt;</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smtClean="0">
                <a:latin typeface="Arial" pitchFamily="34" charset="0"/>
              </a:rPr>
              <a:t>&lt;±,10,7&gt; + &lt;±,10,6&gt; = ?</a:t>
            </a:r>
          </a:p>
          <a:p>
            <a:pPr defTabSz="965200" eaLnBrk="1" hangingPunct="1">
              <a:tabLst>
                <a:tab pos="423863" algn="l"/>
              </a:tabLst>
            </a:pPr>
            <a:r>
              <a:rPr lang="en-US" smtClean="0">
                <a:latin typeface="Arial" pitchFamily="34" charset="0"/>
                <a:sym typeface="Wingdings" pitchFamily="2" charset="2"/>
              </a:rPr>
              <a:t>To accommodate both configurations without losing any accuracy, there must be 7 integer bits and 4 decimal bits, resulting in an input configuration of </a:t>
            </a:r>
            <a:r>
              <a:rPr lang="en-US" smtClean="0">
                <a:latin typeface="Arial" pitchFamily="34" charset="0"/>
              </a:rPr>
              <a:t>&lt;±,11,7&gt;.</a:t>
            </a:r>
            <a:endParaRPr lang="en-US" smtClean="0">
              <a:latin typeface="Arial" pitchFamily="34" charset="0"/>
              <a:sym typeface="Wingdings" pitchFamily="2" charset="2"/>
            </a:endParaRPr>
          </a:p>
          <a:p>
            <a:pPr defTabSz="965200" eaLnBrk="1" hangingPunct="1">
              <a:tabLst>
                <a:tab pos="423863" algn="l"/>
              </a:tabLst>
            </a:pPr>
            <a:r>
              <a:rPr lang="en-US" smtClean="0">
                <a:latin typeface="Arial" pitchFamily="34" charset="0"/>
              </a:rPr>
              <a:t>&lt;±,11,7&gt; + &lt;±,11,7&gt; = &lt;±,12,8&gt;</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smtClean="0">
                <a:latin typeface="Arial" pitchFamily="34" charset="0"/>
              </a:rPr>
              <a:t>If one input is signed and the other is unsigned, then the word length and integer word length will increase by one more bit.</a:t>
            </a:r>
          </a:p>
        </p:txBody>
      </p:sp>
      <p:sp>
        <p:nvSpPr>
          <p:cNvPr id="107110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8A758492-D80B-4D55-8B59-10141464077B}" type="slidenum">
              <a:rPr lang="en-US">
                <a:solidFill>
                  <a:srgbClr val="000000"/>
                </a:solidFill>
              </a:rPr>
              <a:pPr/>
              <a:t>170</a:t>
            </a:fld>
            <a:endParaRPr lang="en-US">
              <a:solidFill>
                <a:srgbClr val="000000"/>
              </a:solidFill>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Slide Image Placeholder 1"/>
          <p:cNvSpPr>
            <a:spLocks noGrp="1" noRot="1" noChangeAspect="1" noTextEdit="1"/>
          </p:cNvSpPr>
          <p:nvPr>
            <p:ph type="sldImg"/>
          </p:nvPr>
        </p:nvSpPr>
        <p:spPr>
          <a:ln/>
        </p:spPr>
      </p:sp>
      <p:sp>
        <p:nvSpPr>
          <p:cNvPr id="1072131"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7213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740A2CED-48CD-43DF-8291-DDE83DC74810}" type="slidenum">
              <a:rPr lang="en-US">
                <a:solidFill>
                  <a:srgbClr val="000000"/>
                </a:solidFill>
              </a:rPr>
              <a:pPr/>
              <a:t>171</a:t>
            </a:fld>
            <a:endParaRPr lang="en-US">
              <a:solidFill>
                <a:srgbClr val="000000"/>
              </a:solidFil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Slide Image Placeholder 1"/>
          <p:cNvSpPr>
            <a:spLocks noGrp="1" noRot="1" noChangeAspect="1" noTextEdit="1"/>
          </p:cNvSpPr>
          <p:nvPr>
            <p:ph type="sldImg"/>
          </p:nvPr>
        </p:nvSpPr>
        <p:spPr>
          <a:ln/>
        </p:spPr>
      </p:sp>
      <p:sp>
        <p:nvSpPr>
          <p:cNvPr id="1073155" name="Notes Placeholder 2"/>
          <p:cNvSpPr>
            <a:spLocks noGrp="1"/>
          </p:cNvSpPr>
          <p:nvPr>
            <p:ph type="body" idx="1"/>
          </p:nvPr>
        </p:nvSpPr>
        <p:spPr>
          <a:noFill/>
          <a:ln/>
        </p:spPr>
        <p:txBody>
          <a:bodyPr/>
          <a:lstStyle/>
          <a:p>
            <a:pPr defTabSz="965200" eaLnBrk="1" hangingPunct="1">
              <a:tabLst>
                <a:tab pos="423863" algn="l"/>
              </a:tabLst>
            </a:pPr>
            <a:r>
              <a:rPr lang="en-US" smtClean="0">
                <a:latin typeface="Arial" pitchFamily="34" charset="0"/>
              </a:rPr>
              <a:t>For the integer value of the output to accommodate the largest possible value of each operand, the integer word length must increase to match the sum of the integer word lengths of the inputs.  For the resolution of the output to accommodate the highest resolution of both inputs, the decimal word length must also increase.  Thus, the word length of the output must increase to match the sum of the word lengths of the inputs.</a:t>
            </a:r>
            <a:endParaRPr lang="en-US" b="1" u="sng" smtClean="0">
              <a:latin typeface="Arial" pitchFamily="34" charset="0"/>
            </a:endParaRPr>
          </a:p>
          <a:p>
            <a:pPr defTabSz="965200" eaLnBrk="1" hangingPunct="1">
              <a:tabLst>
                <a:tab pos="423863" algn="l"/>
              </a:tabLst>
            </a:pPr>
            <a:endParaRPr lang="en-US" b="1" u="sng" smtClean="0">
              <a:latin typeface="Arial" pitchFamily="34" charset="0"/>
            </a:endParaRPr>
          </a:p>
          <a:p>
            <a:pPr defTabSz="965200" eaLnBrk="1" hangingPunct="1">
              <a:tabLst>
                <a:tab pos="423863" algn="l"/>
              </a:tabLst>
            </a:pPr>
            <a:r>
              <a:rPr lang="en-US" b="1" u="sng" smtClean="0">
                <a:latin typeface="Arial" pitchFamily="34" charset="0"/>
              </a:rPr>
              <a:t>Examples:</a:t>
            </a:r>
          </a:p>
          <a:p>
            <a:pPr defTabSz="965200" eaLnBrk="1" hangingPunct="1">
              <a:tabLst>
                <a:tab pos="423863" algn="l"/>
              </a:tabLst>
            </a:pPr>
            <a:r>
              <a:rPr lang="en-US" smtClean="0">
                <a:latin typeface="Arial" pitchFamily="34" charset="0"/>
              </a:rPr>
              <a:t>&lt;±,10,6&gt; * &lt;±,10,6&gt; = &lt;±,20,12&gt;</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smtClean="0">
                <a:latin typeface="Arial" pitchFamily="34" charset="0"/>
              </a:rPr>
              <a:t>&lt;±,8,2&gt; + &lt;±,10,6&gt; = &lt;±,18,8&gt;</a:t>
            </a:r>
          </a:p>
          <a:p>
            <a:pPr defTabSz="965200" eaLnBrk="1" hangingPunct="1">
              <a:tabLst>
                <a:tab pos="423863" algn="l"/>
              </a:tabLst>
            </a:pPr>
            <a:endParaRPr lang="en-US" smtClean="0">
              <a:latin typeface="Arial" pitchFamily="34" charset="0"/>
            </a:endParaRPr>
          </a:p>
        </p:txBody>
      </p:sp>
      <p:sp>
        <p:nvSpPr>
          <p:cNvPr id="107315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BAEA5595-D77D-42B2-98BE-75AD08D0A71F}" type="slidenum">
              <a:rPr lang="en-US">
                <a:solidFill>
                  <a:srgbClr val="000000"/>
                </a:solidFill>
              </a:rPr>
              <a:pPr/>
              <a:t>172</a:t>
            </a:fld>
            <a:endParaRPr lang="en-US">
              <a:solidFill>
                <a:srgbClr val="000000"/>
              </a:solidFill>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Slide Image Placeholder 1"/>
          <p:cNvSpPr>
            <a:spLocks noGrp="1" noRot="1" noChangeAspect="1" noTextEdit="1"/>
          </p:cNvSpPr>
          <p:nvPr>
            <p:ph type="sldImg"/>
          </p:nvPr>
        </p:nvSpPr>
        <p:spPr>
          <a:ln/>
        </p:spPr>
      </p:sp>
      <p:sp>
        <p:nvSpPr>
          <p:cNvPr id="107417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7418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24B25DD9-B3F3-4DAC-A125-75DC7BCE60E7}" type="slidenum">
              <a:rPr lang="en-US">
                <a:solidFill>
                  <a:srgbClr val="000000"/>
                </a:solidFill>
              </a:rPr>
              <a:pPr/>
              <a:t>173</a:t>
            </a:fld>
            <a:endParaRPr lang="en-US">
              <a:solidFill>
                <a:srgbClr val="000000"/>
              </a:solidFil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Slide Image Placeholder 1"/>
          <p:cNvSpPr>
            <a:spLocks noGrp="1" noRot="1" noChangeAspect="1" noTextEdit="1"/>
          </p:cNvSpPr>
          <p:nvPr>
            <p:ph type="sldImg"/>
          </p:nvPr>
        </p:nvSpPr>
        <p:spPr>
          <a:ln/>
        </p:spPr>
      </p:sp>
      <p:sp>
        <p:nvSpPr>
          <p:cNvPr id="1075203" name="Notes Placeholder 2"/>
          <p:cNvSpPr>
            <a:spLocks noGrp="1"/>
          </p:cNvSpPr>
          <p:nvPr>
            <p:ph type="body" idx="1"/>
          </p:nvPr>
        </p:nvSpPr>
        <p:spPr>
          <a:noFill/>
          <a:ln/>
        </p:spPr>
        <p:txBody>
          <a:bodyPr/>
          <a:lstStyle/>
          <a:p>
            <a:pPr marL="241300" indent="-241300" defTabSz="849313" eaLnBrk="1" hangingPunct="1">
              <a:buFont typeface="Calibri" pitchFamily="34" charset="0"/>
              <a:buAutoNum type="arabicPeriod"/>
              <a:tabLst>
                <a:tab pos="423863" algn="l"/>
              </a:tabLst>
            </a:pPr>
            <a:r>
              <a:rPr lang="en-US" smtClean="0">
                <a:latin typeface="Arial" pitchFamily="34" charset="0"/>
              </a:rPr>
              <a:t>Open Basic CompactRIO.lvproj, located at &lt;Solutions&gt;\Exercise 3-1\</a:t>
            </a:r>
          </a:p>
          <a:p>
            <a:pPr marL="241300" indent="-241300" defTabSz="849313" eaLnBrk="1" hangingPunct="1">
              <a:buFont typeface="Calibri" pitchFamily="34" charset="0"/>
              <a:buAutoNum type="arabicPeriod"/>
              <a:tabLst>
                <a:tab pos="423863" algn="l"/>
              </a:tabLst>
            </a:pPr>
            <a:r>
              <a:rPr lang="en-US" smtClean="0">
                <a:latin typeface="Arial" pitchFamily="34" charset="0"/>
              </a:rPr>
              <a:t>Open Simple Math.vi.</a:t>
            </a:r>
          </a:p>
          <a:p>
            <a:pPr marL="241300" indent="-241300" defTabSz="849313" eaLnBrk="1" hangingPunct="1">
              <a:buFont typeface="Calibri" pitchFamily="34" charset="0"/>
              <a:buAutoNum type="arabicPeriod"/>
              <a:tabLst>
                <a:tab pos="423863" algn="l"/>
              </a:tabLst>
            </a:pPr>
            <a:r>
              <a:rPr lang="en-US" smtClean="0">
                <a:latin typeface="Arial" pitchFamily="34" charset="0"/>
              </a:rPr>
              <a:t>Enter values of 32767 and 10 for X and Y.</a:t>
            </a:r>
          </a:p>
          <a:p>
            <a:pPr marL="241300" indent="-241300" defTabSz="849313" eaLnBrk="1" hangingPunct="1">
              <a:buFont typeface="Calibri" pitchFamily="34" charset="0"/>
              <a:buAutoNum type="arabicPeriod"/>
              <a:tabLst>
                <a:tab pos="423863" algn="l"/>
              </a:tabLst>
            </a:pPr>
            <a:r>
              <a:rPr lang="en-US" smtClean="0">
                <a:latin typeface="Arial" pitchFamily="34" charset="0"/>
              </a:rPr>
              <a:t>Run the VI on the development computer.  Point out the bad results of X+Y and X * Y.  These occur because the result is too large to be represented by the I16 data type.</a:t>
            </a:r>
          </a:p>
          <a:p>
            <a:pPr marL="241300" indent="-241300" defTabSz="849313" eaLnBrk="1" hangingPunct="1">
              <a:buFont typeface="Calibri" pitchFamily="34" charset="0"/>
              <a:buAutoNum type="arabicPeriod"/>
              <a:tabLst>
                <a:tab pos="423863" algn="l"/>
              </a:tabLst>
            </a:pPr>
            <a:r>
              <a:rPr lang="en-US" smtClean="0">
                <a:latin typeface="Arial" pitchFamily="34" charset="0"/>
              </a:rPr>
              <a:t>Select all three indicators and right-click on one of them.  Select </a:t>
            </a:r>
            <a:r>
              <a:rPr lang="en-US" b="1" smtClean="0">
                <a:latin typeface="Arial" pitchFamily="34" charset="0"/>
              </a:rPr>
              <a:t>Properties</a:t>
            </a:r>
            <a:r>
              <a:rPr lang="en-US" smtClean="0">
                <a:latin typeface="Arial" pitchFamily="34" charset="0"/>
              </a:rPr>
              <a:t>.</a:t>
            </a:r>
          </a:p>
          <a:p>
            <a:pPr marL="241300" indent="-241300" defTabSz="849313" eaLnBrk="1" hangingPunct="1">
              <a:buFont typeface="Calibri" pitchFamily="34" charset="0"/>
              <a:buAutoNum type="arabicPeriod"/>
              <a:tabLst>
                <a:tab pos="423863" algn="l"/>
              </a:tabLst>
            </a:pPr>
            <a:r>
              <a:rPr lang="en-US" smtClean="0">
                <a:latin typeface="Arial" pitchFamily="34" charset="0"/>
              </a:rPr>
              <a:t>Select the Data Type tab and place a checkmark in </a:t>
            </a:r>
            <a:r>
              <a:rPr lang="en-US" b="1" smtClean="0">
                <a:latin typeface="Arial" pitchFamily="34" charset="0"/>
              </a:rPr>
              <a:t>Adapt to source</a:t>
            </a:r>
            <a:r>
              <a:rPr lang="en-US" smtClean="0">
                <a:latin typeface="Arial" pitchFamily="34" charset="0"/>
              </a:rPr>
              <a:t>.  Click </a:t>
            </a:r>
            <a:r>
              <a:rPr lang="en-US" b="1" smtClean="0">
                <a:latin typeface="Arial" pitchFamily="34" charset="0"/>
              </a:rPr>
              <a:t>OK</a:t>
            </a:r>
            <a:r>
              <a:rPr lang="en-US" smtClean="0">
                <a:latin typeface="Arial" pitchFamily="34" charset="0"/>
              </a:rPr>
              <a:t>.  This will result in all three indicators adapting to the data type of the wire connected to them.</a:t>
            </a:r>
          </a:p>
          <a:p>
            <a:pPr marL="241300" indent="-241300" defTabSz="849313" eaLnBrk="1" hangingPunct="1">
              <a:buFont typeface="Calibri" pitchFamily="34" charset="0"/>
              <a:buAutoNum type="arabicPeriod"/>
              <a:tabLst>
                <a:tab pos="423863" algn="l"/>
              </a:tabLst>
            </a:pPr>
            <a:r>
              <a:rPr lang="en-US" smtClean="0">
                <a:latin typeface="Arial" pitchFamily="34" charset="0"/>
              </a:rPr>
              <a:t>Select both of the controls and right-click on one of them.  In the </a:t>
            </a:r>
            <a:r>
              <a:rPr lang="en-US" b="1" smtClean="0">
                <a:latin typeface="Arial" pitchFamily="34" charset="0"/>
              </a:rPr>
              <a:t>Data Type</a:t>
            </a:r>
            <a:r>
              <a:rPr lang="en-US" smtClean="0">
                <a:latin typeface="Arial" pitchFamily="34" charset="0"/>
              </a:rPr>
              <a:t>  tab, change the </a:t>
            </a:r>
            <a:r>
              <a:rPr lang="en-US" b="1" smtClean="0">
                <a:latin typeface="Arial" pitchFamily="34" charset="0"/>
              </a:rPr>
              <a:t>Representation </a:t>
            </a:r>
            <a:r>
              <a:rPr lang="en-US" smtClean="0">
                <a:latin typeface="Arial" pitchFamily="34" charset="0"/>
              </a:rPr>
              <a:t>to fixed-point.  By default, the two controls will be configured as &lt;±, 16, 16&gt;.  This is because they were originally I16s.  Leave them in this configuration.</a:t>
            </a:r>
          </a:p>
          <a:p>
            <a:pPr marL="241300" indent="-241300" defTabSz="849313" eaLnBrk="1" hangingPunct="1">
              <a:buFont typeface="Calibri" pitchFamily="34" charset="0"/>
              <a:buAutoNum type="arabicPeriod"/>
              <a:tabLst>
                <a:tab pos="423863" algn="l"/>
              </a:tabLst>
            </a:pPr>
            <a:r>
              <a:rPr lang="en-US" smtClean="0">
                <a:latin typeface="Arial" pitchFamily="34" charset="0"/>
              </a:rPr>
              <a:t>Turn on the Context Help and point out the data types of outputs (&lt;±,17,17&gt; and &lt;±,32,32&gt;)</a:t>
            </a:r>
          </a:p>
          <a:p>
            <a:pPr marL="241300" indent="-241300" defTabSz="849313" eaLnBrk="1" hangingPunct="1">
              <a:buFont typeface="Calibri" pitchFamily="34" charset="0"/>
              <a:buAutoNum type="arabicPeriod"/>
              <a:tabLst>
                <a:tab pos="423863" algn="l"/>
              </a:tabLst>
            </a:pPr>
            <a:r>
              <a:rPr lang="en-US" smtClean="0">
                <a:latin typeface="Arial" pitchFamily="34" charset="0"/>
              </a:rPr>
              <a:t>Run the VI again with the same values as before (32767 and 10).  Point out that the results are able to handle the data that was generated by the functions.  Run the VI with values of 32767 and 32767.  The results are still correct.</a:t>
            </a:r>
          </a:p>
        </p:txBody>
      </p:sp>
      <p:sp>
        <p:nvSpPr>
          <p:cNvPr id="107520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CC0DF629-29D1-4DD6-8436-57F05B9B803C}" type="slidenum">
              <a:rPr lang="en-US">
                <a:solidFill>
                  <a:srgbClr val="000000"/>
                </a:solidFill>
              </a:rPr>
              <a:pPr/>
              <a:t>174</a:t>
            </a:fld>
            <a:endParaRPr lang="en-US">
              <a:solidFill>
                <a:srgbClr val="000000"/>
              </a:solidFill>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Slide Image Placeholder 1"/>
          <p:cNvSpPr>
            <a:spLocks noGrp="1" noRot="1" noChangeAspect="1" noTextEdit="1"/>
          </p:cNvSpPr>
          <p:nvPr>
            <p:ph type="sldImg"/>
          </p:nvPr>
        </p:nvSpPr>
        <p:spPr>
          <a:ln/>
        </p:spPr>
      </p:sp>
      <p:sp>
        <p:nvSpPr>
          <p:cNvPr id="1076227" name="Notes Placeholder 2"/>
          <p:cNvSpPr>
            <a:spLocks noGrp="1"/>
          </p:cNvSpPr>
          <p:nvPr>
            <p:ph type="body" idx="1"/>
          </p:nvPr>
        </p:nvSpPr>
        <p:spPr>
          <a:noFill/>
          <a:ln/>
        </p:spPr>
        <p:txBody>
          <a:bodyPr/>
          <a:lstStyle/>
          <a:p>
            <a:pPr defTabSz="965200" eaLnBrk="1" hangingPunct="1">
              <a:tabLst>
                <a:tab pos="423863" algn="l"/>
              </a:tabLst>
            </a:pPr>
            <a:r>
              <a:rPr lang="en-US" smtClean="0">
                <a:latin typeface="Arial" pitchFamily="34" charset="0"/>
              </a:rPr>
              <a:t>Functions that support the fixed-point data type include modes to handle rounding and overflow. Use the </a:t>
            </a:r>
            <a:r>
              <a:rPr lang="en-US" b="1" smtClean="0">
                <a:latin typeface="Arial" pitchFamily="34" charset="0"/>
              </a:rPr>
              <a:t>Properties</a:t>
            </a:r>
            <a:r>
              <a:rPr lang="en-US" smtClean="0">
                <a:latin typeface="Arial" pitchFamily="34" charset="0"/>
              </a:rPr>
              <a:t> dialog box for the function to select the overflow and rounding modes. Right-click a function and select </a:t>
            </a:r>
            <a:r>
              <a:rPr lang="en-US" b="1" smtClean="0">
                <a:latin typeface="Arial" pitchFamily="34" charset="0"/>
              </a:rPr>
              <a:t>Properties</a:t>
            </a:r>
            <a:r>
              <a:rPr lang="en-US" smtClean="0">
                <a:latin typeface="Arial" pitchFamily="34" charset="0"/>
              </a:rPr>
              <a:t> from the shortcut menu to display the </a:t>
            </a:r>
            <a:r>
              <a:rPr lang="en-US" b="1" smtClean="0">
                <a:latin typeface="Arial" pitchFamily="34" charset="0"/>
              </a:rPr>
              <a:t>Properties</a:t>
            </a:r>
            <a:r>
              <a:rPr lang="en-US" smtClean="0">
                <a:latin typeface="Arial" pitchFamily="34" charset="0"/>
              </a:rPr>
              <a:t> dialog box.</a:t>
            </a:r>
          </a:p>
          <a:p>
            <a:pPr defTabSz="965200" eaLnBrk="1" hangingPunct="1">
              <a:tabLst>
                <a:tab pos="423863" algn="l"/>
              </a:tabLst>
            </a:pPr>
            <a:endParaRPr lang="en-US" b="1" smtClean="0">
              <a:latin typeface="Arial" pitchFamily="34" charset="0"/>
            </a:endParaRPr>
          </a:p>
          <a:p>
            <a:pPr defTabSz="965200" eaLnBrk="1" hangingPunct="1">
              <a:tabLst>
                <a:tab pos="423863" algn="l"/>
              </a:tabLst>
            </a:pPr>
            <a:r>
              <a:rPr lang="en-US" b="1" smtClean="0">
                <a:latin typeface="Arial" pitchFamily="34" charset="0"/>
              </a:rPr>
              <a:t>Adapt to Source</a:t>
            </a:r>
            <a:r>
              <a:rPr lang="en-US" smtClean="0">
                <a:latin typeface="Arial" pitchFamily="34" charset="0"/>
              </a:rPr>
              <a:t>–Sets whether the configuration settings for the output value adapt to the input values you wire to the function.  For fixed-point data, LabVIEW automatically sets the </a:t>
            </a:r>
            <a:r>
              <a:rPr lang="en-US" b="1" smtClean="0">
                <a:latin typeface="Arial" pitchFamily="34" charset="0"/>
              </a:rPr>
              <a:t>Fixed-Point Configuration</a:t>
            </a:r>
            <a:r>
              <a:rPr lang="en-US" smtClean="0">
                <a:latin typeface="Arial" pitchFamily="34" charset="0"/>
              </a:rPr>
              <a:t> settings to avoid data loss, if possible.</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b="1" smtClean="0">
                <a:latin typeface="Arial" pitchFamily="34" charset="0"/>
              </a:rPr>
              <a:t>Rounding Mode–</a:t>
            </a:r>
            <a:r>
              <a:rPr lang="en-US" smtClean="0">
                <a:latin typeface="Arial" pitchFamily="34" charset="0"/>
              </a:rPr>
              <a:t>Determines how the function handles quantization conditions.</a:t>
            </a:r>
          </a:p>
          <a:p>
            <a:pPr defTabSz="965200" eaLnBrk="1" hangingPunct="1">
              <a:tabLst>
                <a:tab pos="423863" algn="l"/>
              </a:tabLst>
            </a:pPr>
            <a:endParaRPr lang="en-US" b="1" smtClean="0">
              <a:latin typeface="Arial" pitchFamily="34" charset="0"/>
            </a:endParaRPr>
          </a:p>
          <a:p>
            <a:pPr defTabSz="965200" eaLnBrk="1" hangingPunct="1">
              <a:tabLst>
                <a:tab pos="423863" algn="l"/>
              </a:tabLst>
            </a:pPr>
            <a:r>
              <a:rPr lang="en-US" b="1" smtClean="0">
                <a:latin typeface="Arial" pitchFamily="34" charset="0"/>
              </a:rPr>
              <a:t>Overflow Mode–</a:t>
            </a:r>
            <a:r>
              <a:rPr lang="en-US" smtClean="0">
                <a:latin typeface="Arial" pitchFamily="34" charset="0"/>
              </a:rPr>
              <a:t>Determines how the function handles overflow conditions.</a:t>
            </a:r>
          </a:p>
        </p:txBody>
      </p:sp>
      <p:sp>
        <p:nvSpPr>
          <p:cNvPr id="107622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AFD4B06B-FDB5-439E-A635-C52A19C1EC1B}" type="slidenum">
              <a:rPr lang="en-US">
                <a:solidFill>
                  <a:srgbClr val="000000"/>
                </a:solidFill>
              </a:rPr>
              <a:pPr/>
              <a:t>175</a:t>
            </a:fld>
            <a:endParaRPr lang="en-US">
              <a:solidFill>
                <a:srgbClr val="000000"/>
              </a:solidFill>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Slide Image Placeholder 1"/>
          <p:cNvSpPr>
            <a:spLocks noGrp="1" noRot="1" noChangeAspect="1" noTextEdit="1"/>
          </p:cNvSpPr>
          <p:nvPr>
            <p:ph type="sldImg"/>
          </p:nvPr>
        </p:nvSpPr>
        <p:spPr>
          <a:ln/>
        </p:spPr>
      </p:sp>
      <p:sp>
        <p:nvSpPr>
          <p:cNvPr id="1077251" name="Notes Placeholder 2"/>
          <p:cNvSpPr>
            <a:spLocks noGrp="1"/>
          </p:cNvSpPr>
          <p:nvPr>
            <p:ph type="body" idx="1"/>
          </p:nvPr>
        </p:nvSpPr>
        <p:spPr>
          <a:noFill/>
          <a:ln/>
        </p:spPr>
        <p:txBody>
          <a:bodyPr/>
          <a:lstStyle/>
          <a:p>
            <a:pPr defTabSz="849313" eaLnBrk="1" hangingPunct="1">
              <a:lnSpc>
                <a:spcPct val="90000"/>
              </a:lnSpc>
              <a:tabLst>
                <a:tab pos="423863" algn="l"/>
              </a:tabLst>
            </a:pPr>
            <a:r>
              <a:rPr lang="en-US" b="1" u="sng" smtClean="0">
                <a:latin typeface="Arial" pitchFamily="34" charset="0"/>
              </a:rPr>
              <a:t>Rounding Mode:</a:t>
            </a:r>
          </a:p>
          <a:p>
            <a:pPr defTabSz="849313" eaLnBrk="1" hangingPunct="1">
              <a:lnSpc>
                <a:spcPct val="90000"/>
              </a:lnSpc>
              <a:buFontTx/>
              <a:buChar char="•"/>
              <a:tabLst>
                <a:tab pos="423863" algn="l"/>
              </a:tabLst>
            </a:pPr>
            <a:r>
              <a:rPr lang="en-US" b="1" smtClean="0">
                <a:latin typeface="Arial" pitchFamily="34" charset="0"/>
              </a:rPr>
              <a:t>Truncate</a:t>
            </a:r>
            <a:r>
              <a:rPr lang="en-US" smtClean="0">
                <a:latin typeface="Arial" pitchFamily="34" charset="0"/>
              </a:rPr>
              <a:t>—Removes fractional bits and therefore does not require any additional hardware resources. However, this mode produces the largest mean error for most data streams. This mode is the default for integer operations. </a:t>
            </a:r>
          </a:p>
          <a:p>
            <a:pPr defTabSz="849313" eaLnBrk="1" hangingPunct="1">
              <a:lnSpc>
                <a:spcPct val="90000"/>
              </a:lnSpc>
              <a:buFontTx/>
              <a:buChar char="•"/>
              <a:tabLst>
                <a:tab pos="423863" algn="l"/>
              </a:tabLst>
            </a:pPr>
            <a:r>
              <a:rPr lang="en-US" b="1" smtClean="0">
                <a:latin typeface="Arial" pitchFamily="34" charset="0"/>
              </a:rPr>
              <a:t>Round Half-Up</a:t>
            </a:r>
            <a:r>
              <a:rPr lang="en-US" smtClean="0">
                <a:latin typeface="Arial" pitchFamily="34" charset="0"/>
              </a:rPr>
              <a:t>—Rounds the value to the nearest value that the output type can represent.  If the value lies directly between two such values, LabVIEW rounds to the higher of the two by adding half a least significant bit to the value and then truncating.  This method has a higher impact on performance than the </a:t>
            </a:r>
            <a:r>
              <a:rPr lang="en-US" b="1" smtClean="0">
                <a:latin typeface="Arial" pitchFamily="34" charset="0"/>
              </a:rPr>
              <a:t>Truncate </a:t>
            </a:r>
            <a:r>
              <a:rPr lang="en-US" smtClean="0">
                <a:latin typeface="Arial" pitchFamily="34" charset="0"/>
              </a:rPr>
              <a:t>method, but produces a more accurate result. </a:t>
            </a:r>
          </a:p>
          <a:p>
            <a:pPr defTabSz="849313" eaLnBrk="1" hangingPunct="1">
              <a:lnSpc>
                <a:spcPct val="90000"/>
              </a:lnSpc>
              <a:buFontTx/>
              <a:buChar char="•"/>
              <a:tabLst>
                <a:tab pos="423863" algn="l"/>
              </a:tabLst>
            </a:pPr>
            <a:r>
              <a:rPr lang="en-US" b="1" smtClean="0">
                <a:latin typeface="Arial" pitchFamily="34" charset="0"/>
              </a:rPr>
              <a:t>Round Half-Even</a:t>
            </a:r>
            <a:r>
              <a:rPr lang="en-US" smtClean="0">
                <a:latin typeface="Arial" pitchFamily="34" charset="0"/>
              </a:rPr>
              <a:t>—Rounds the value to the nearest value that the output type can represent.  If the value lies exactly between two such values, LabVIEW checks the value of the bit that becomes the least significant bit after rounding.  If the bit is zero, then LabVIEW rounds to the lower of the two valid values, otherwise it rounds to the higher value.  This mode has the highest impact on performance, but it is more accurate than the </a:t>
            </a:r>
            <a:r>
              <a:rPr lang="en-US" b="1" smtClean="0">
                <a:latin typeface="Arial" pitchFamily="34" charset="0"/>
              </a:rPr>
              <a:t>Truncate </a:t>
            </a:r>
            <a:r>
              <a:rPr lang="en-US" smtClean="0">
                <a:latin typeface="Arial" pitchFamily="34" charset="0"/>
              </a:rPr>
              <a:t>method and it eliminates the bias toward the higher value that can occur when you perform multiple </a:t>
            </a:r>
            <a:r>
              <a:rPr lang="en-US" b="1" smtClean="0">
                <a:latin typeface="Arial" pitchFamily="34" charset="0"/>
              </a:rPr>
              <a:t>Round Half-Up </a:t>
            </a:r>
            <a:r>
              <a:rPr lang="en-US" smtClean="0">
                <a:latin typeface="Arial" pitchFamily="34" charset="0"/>
              </a:rPr>
              <a:t>operations.  This is the default option.</a:t>
            </a:r>
          </a:p>
          <a:p>
            <a:pPr lvl="1" defTabSz="849313" eaLnBrk="1" hangingPunct="1">
              <a:lnSpc>
                <a:spcPct val="90000"/>
              </a:lnSpc>
              <a:buFontTx/>
              <a:buChar char="•"/>
              <a:tabLst>
                <a:tab pos="423863" algn="l"/>
              </a:tabLst>
            </a:pPr>
            <a:endParaRPr lang="en-US" smtClean="0">
              <a:latin typeface="Arial" pitchFamily="34" charset="0"/>
            </a:endParaRPr>
          </a:p>
          <a:p>
            <a:pPr defTabSz="849313" eaLnBrk="1" hangingPunct="1">
              <a:lnSpc>
                <a:spcPct val="90000"/>
              </a:lnSpc>
              <a:tabLst>
                <a:tab pos="423863" algn="l"/>
              </a:tabLst>
            </a:pPr>
            <a:r>
              <a:rPr lang="en-US" b="1" u="sng" smtClean="0">
                <a:latin typeface="Arial" pitchFamily="34" charset="0"/>
              </a:rPr>
              <a:t>Overflow Mode</a:t>
            </a:r>
          </a:p>
          <a:p>
            <a:pPr defTabSz="849313" eaLnBrk="1" hangingPunct="1">
              <a:lnSpc>
                <a:spcPct val="90000"/>
              </a:lnSpc>
              <a:buFontTx/>
              <a:buChar char="•"/>
              <a:tabLst>
                <a:tab pos="423863" algn="l"/>
              </a:tabLst>
            </a:pPr>
            <a:r>
              <a:rPr lang="en-US" b="1" smtClean="0">
                <a:latin typeface="Arial" pitchFamily="34" charset="0"/>
              </a:rPr>
              <a:t>Wrap</a:t>
            </a:r>
            <a:r>
              <a:rPr lang="en-US" smtClean="0">
                <a:latin typeface="Arial" pitchFamily="34" charset="0"/>
              </a:rPr>
              <a:t>—Discard significant bits of the output value until it falls within the specified range.</a:t>
            </a:r>
          </a:p>
          <a:p>
            <a:pPr defTabSz="849313" eaLnBrk="1" hangingPunct="1">
              <a:lnSpc>
                <a:spcPct val="90000"/>
              </a:lnSpc>
              <a:buFontTx/>
              <a:buChar char="•"/>
              <a:tabLst>
                <a:tab pos="423863" algn="l"/>
              </a:tabLst>
            </a:pPr>
            <a:r>
              <a:rPr lang="en-US" b="1" smtClean="0">
                <a:latin typeface="Arial" pitchFamily="34" charset="0"/>
              </a:rPr>
              <a:t>Saturate</a:t>
            </a:r>
            <a:r>
              <a:rPr lang="en-US" smtClean="0">
                <a:latin typeface="Arial" pitchFamily="34" charset="0"/>
              </a:rPr>
              <a:t>—Coerce the output value to the maximum or the minimum, depending on which value was exceeded.  This option has a higher impact on performance than the </a:t>
            </a:r>
            <a:r>
              <a:rPr lang="en-US" b="1" smtClean="0">
                <a:latin typeface="Arial" pitchFamily="34" charset="0"/>
              </a:rPr>
              <a:t>Wrap </a:t>
            </a:r>
            <a:r>
              <a:rPr lang="en-US" smtClean="0">
                <a:latin typeface="Arial" pitchFamily="34" charset="0"/>
              </a:rPr>
              <a:t>method.  This is the default option.</a:t>
            </a:r>
          </a:p>
          <a:p>
            <a:pPr defTabSz="849313" eaLnBrk="1" hangingPunct="1">
              <a:lnSpc>
                <a:spcPct val="90000"/>
              </a:lnSpc>
              <a:tabLst>
                <a:tab pos="423863" algn="l"/>
              </a:tabLst>
            </a:pPr>
            <a:endParaRPr lang="en-US" smtClean="0">
              <a:latin typeface="Arial" pitchFamily="34" charset="0"/>
            </a:endParaRPr>
          </a:p>
        </p:txBody>
      </p:sp>
      <p:sp>
        <p:nvSpPr>
          <p:cNvPr id="107725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6661139A-B006-40C5-BA49-51AB32F6B3C3}" type="slidenum">
              <a:rPr lang="en-US">
                <a:solidFill>
                  <a:srgbClr val="000000"/>
                </a:solidFill>
              </a:rPr>
              <a:pPr/>
              <a:t>176</a:t>
            </a:fld>
            <a:endParaRPr lang="en-US">
              <a:solidFill>
                <a:srgbClr val="000000"/>
              </a:solidFil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4" name="Slide Image Placeholder 1"/>
          <p:cNvSpPr>
            <a:spLocks noGrp="1" noRot="1" noChangeAspect="1" noTextEdit="1"/>
          </p:cNvSpPr>
          <p:nvPr>
            <p:ph type="sldImg"/>
          </p:nvPr>
        </p:nvSpPr>
        <p:spPr>
          <a:ln/>
        </p:spPr>
      </p:sp>
      <p:sp>
        <p:nvSpPr>
          <p:cNvPr id="1078275" name="Notes Placeholder 2"/>
          <p:cNvSpPr>
            <a:spLocks noGrp="1"/>
          </p:cNvSpPr>
          <p:nvPr>
            <p:ph type="body" idx="1"/>
          </p:nvPr>
        </p:nvSpPr>
        <p:spPr>
          <a:noFill/>
          <a:ln/>
        </p:spPr>
        <p:txBody>
          <a:bodyPr/>
          <a:lstStyle/>
          <a:p>
            <a:pPr defTabSz="849313" eaLnBrk="1" hangingPunct="1">
              <a:lnSpc>
                <a:spcPct val="90000"/>
              </a:lnSpc>
              <a:tabLst>
                <a:tab pos="423863" algn="l"/>
              </a:tabLst>
            </a:pPr>
            <a:r>
              <a:rPr lang="en-US" b="1" u="sng" smtClean="0">
                <a:latin typeface="Arial" pitchFamily="34" charset="0"/>
              </a:rPr>
              <a:t>Rounding Mode:</a:t>
            </a:r>
          </a:p>
          <a:p>
            <a:pPr defTabSz="849313" eaLnBrk="1" hangingPunct="1">
              <a:lnSpc>
                <a:spcPct val="90000"/>
              </a:lnSpc>
              <a:buFontTx/>
              <a:buChar char="•"/>
              <a:tabLst>
                <a:tab pos="423863" algn="l"/>
              </a:tabLst>
            </a:pPr>
            <a:r>
              <a:rPr lang="en-US" b="1" smtClean="0">
                <a:latin typeface="Arial" pitchFamily="34" charset="0"/>
              </a:rPr>
              <a:t>Truncate</a:t>
            </a:r>
            <a:r>
              <a:rPr lang="en-US" smtClean="0">
                <a:latin typeface="Arial" pitchFamily="34" charset="0"/>
              </a:rPr>
              <a:t>—Removes fractional bits and therefore does not require any additional hardware resources. However, this mode produces the largest mean error for most data streams. This mode is the default for integer operations. </a:t>
            </a:r>
          </a:p>
          <a:p>
            <a:pPr defTabSz="849313" eaLnBrk="1" hangingPunct="1">
              <a:lnSpc>
                <a:spcPct val="90000"/>
              </a:lnSpc>
              <a:buFontTx/>
              <a:buChar char="•"/>
              <a:tabLst>
                <a:tab pos="423863" algn="l"/>
              </a:tabLst>
            </a:pPr>
            <a:r>
              <a:rPr lang="en-US" b="1" smtClean="0">
                <a:latin typeface="Arial" pitchFamily="34" charset="0"/>
              </a:rPr>
              <a:t>Round Half-Up</a:t>
            </a:r>
            <a:r>
              <a:rPr lang="en-US" smtClean="0">
                <a:latin typeface="Arial" pitchFamily="34" charset="0"/>
              </a:rPr>
              <a:t>—Rounds the value to the nearest value that the output type can represent.  If the value lies directly between two such values, LabVIEW rounds to the higher of the two by adding half a least significant bit to the value and then truncating.  This method has a higher impact on performance than the </a:t>
            </a:r>
            <a:r>
              <a:rPr lang="en-US" b="1" smtClean="0">
                <a:latin typeface="Arial" pitchFamily="34" charset="0"/>
              </a:rPr>
              <a:t>Truncate </a:t>
            </a:r>
            <a:r>
              <a:rPr lang="en-US" smtClean="0">
                <a:latin typeface="Arial" pitchFamily="34" charset="0"/>
              </a:rPr>
              <a:t>method, but produces a more accurate result. </a:t>
            </a:r>
          </a:p>
          <a:p>
            <a:pPr defTabSz="849313" eaLnBrk="1" hangingPunct="1">
              <a:lnSpc>
                <a:spcPct val="90000"/>
              </a:lnSpc>
              <a:buFontTx/>
              <a:buChar char="•"/>
              <a:tabLst>
                <a:tab pos="423863" algn="l"/>
              </a:tabLst>
            </a:pPr>
            <a:r>
              <a:rPr lang="en-US" b="1" smtClean="0">
                <a:latin typeface="Arial" pitchFamily="34" charset="0"/>
              </a:rPr>
              <a:t>Round Half-Even</a:t>
            </a:r>
            <a:r>
              <a:rPr lang="en-US" smtClean="0">
                <a:latin typeface="Arial" pitchFamily="34" charset="0"/>
              </a:rPr>
              <a:t>—Rounds the value to the nearest value that the output type can represent.  If the value lies exactly between two such values, LabVIEW checks the value of the bit that becomes the least significant bit after rounding.  If the bit is zero, then LabVIEW rounds to the lower of the two valid values, otherwise it rounds to the higher value.  This mode has the highest impact on performance, but it is more accurate than the </a:t>
            </a:r>
            <a:r>
              <a:rPr lang="en-US" b="1" smtClean="0">
                <a:latin typeface="Arial" pitchFamily="34" charset="0"/>
              </a:rPr>
              <a:t>Truncate </a:t>
            </a:r>
            <a:r>
              <a:rPr lang="en-US" smtClean="0">
                <a:latin typeface="Arial" pitchFamily="34" charset="0"/>
              </a:rPr>
              <a:t>method and it eliminates the bias toward the higher value that can occur when you perform multiple </a:t>
            </a:r>
            <a:r>
              <a:rPr lang="en-US" b="1" smtClean="0">
                <a:latin typeface="Arial" pitchFamily="34" charset="0"/>
              </a:rPr>
              <a:t>Round Half-Up </a:t>
            </a:r>
            <a:r>
              <a:rPr lang="en-US" smtClean="0">
                <a:latin typeface="Arial" pitchFamily="34" charset="0"/>
              </a:rPr>
              <a:t>operations.  This is the default option.</a:t>
            </a:r>
          </a:p>
          <a:p>
            <a:pPr lvl="1" defTabSz="849313" eaLnBrk="1" hangingPunct="1">
              <a:lnSpc>
                <a:spcPct val="90000"/>
              </a:lnSpc>
              <a:buFontTx/>
              <a:buChar char="•"/>
              <a:tabLst>
                <a:tab pos="423863" algn="l"/>
              </a:tabLst>
            </a:pPr>
            <a:endParaRPr lang="en-US" smtClean="0">
              <a:latin typeface="Arial" pitchFamily="34" charset="0"/>
            </a:endParaRPr>
          </a:p>
          <a:p>
            <a:pPr defTabSz="849313" eaLnBrk="1" hangingPunct="1">
              <a:lnSpc>
                <a:spcPct val="90000"/>
              </a:lnSpc>
              <a:tabLst>
                <a:tab pos="423863" algn="l"/>
              </a:tabLst>
            </a:pPr>
            <a:r>
              <a:rPr lang="en-US" b="1" u="sng" smtClean="0">
                <a:latin typeface="Arial" pitchFamily="34" charset="0"/>
              </a:rPr>
              <a:t>Overflow Mode</a:t>
            </a:r>
          </a:p>
          <a:p>
            <a:pPr defTabSz="849313" eaLnBrk="1" hangingPunct="1">
              <a:lnSpc>
                <a:spcPct val="90000"/>
              </a:lnSpc>
              <a:buFontTx/>
              <a:buChar char="•"/>
              <a:tabLst>
                <a:tab pos="423863" algn="l"/>
              </a:tabLst>
            </a:pPr>
            <a:r>
              <a:rPr lang="en-US" b="1" smtClean="0">
                <a:latin typeface="Arial" pitchFamily="34" charset="0"/>
              </a:rPr>
              <a:t>Wrap</a:t>
            </a:r>
            <a:r>
              <a:rPr lang="en-US" smtClean="0">
                <a:latin typeface="Arial" pitchFamily="34" charset="0"/>
              </a:rPr>
              <a:t>—Discard significant bits of the output value until it falls within the specified range.</a:t>
            </a:r>
          </a:p>
          <a:p>
            <a:pPr defTabSz="849313" eaLnBrk="1" hangingPunct="1">
              <a:lnSpc>
                <a:spcPct val="90000"/>
              </a:lnSpc>
              <a:buFontTx/>
              <a:buChar char="•"/>
              <a:tabLst>
                <a:tab pos="423863" algn="l"/>
              </a:tabLst>
            </a:pPr>
            <a:r>
              <a:rPr lang="en-US" b="1" smtClean="0">
                <a:latin typeface="Arial" pitchFamily="34" charset="0"/>
              </a:rPr>
              <a:t>Saturate</a:t>
            </a:r>
            <a:r>
              <a:rPr lang="en-US" smtClean="0">
                <a:latin typeface="Arial" pitchFamily="34" charset="0"/>
              </a:rPr>
              <a:t>—Coerce the output value to the maximum or the minimum, depending on which value was exceeded.  This option has a higher impact on performance than the </a:t>
            </a:r>
            <a:r>
              <a:rPr lang="en-US" b="1" smtClean="0">
                <a:latin typeface="Arial" pitchFamily="34" charset="0"/>
              </a:rPr>
              <a:t>Wrap </a:t>
            </a:r>
            <a:r>
              <a:rPr lang="en-US" smtClean="0">
                <a:latin typeface="Arial" pitchFamily="34" charset="0"/>
              </a:rPr>
              <a:t>method.  This is the default option.</a:t>
            </a:r>
          </a:p>
          <a:p>
            <a:pPr defTabSz="849313" eaLnBrk="1" hangingPunct="1">
              <a:lnSpc>
                <a:spcPct val="90000"/>
              </a:lnSpc>
              <a:tabLst>
                <a:tab pos="423863" algn="l"/>
              </a:tabLst>
            </a:pPr>
            <a:endParaRPr lang="en-US" smtClean="0">
              <a:latin typeface="Arial" pitchFamily="34" charset="0"/>
            </a:endParaRPr>
          </a:p>
        </p:txBody>
      </p:sp>
      <p:sp>
        <p:nvSpPr>
          <p:cNvPr id="107827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DF800279-1B8B-4733-9933-848B673CB229}" type="slidenum">
              <a:rPr lang="en-US">
                <a:solidFill>
                  <a:srgbClr val="000000"/>
                </a:solidFill>
              </a:rPr>
              <a:pPr/>
              <a:t>177</a:t>
            </a:fld>
            <a:endParaRPr lang="en-US">
              <a:solidFill>
                <a:srgbClr val="000000"/>
              </a:solidFill>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Slide Image Placeholder 1"/>
          <p:cNvSpPr>
            <a:spLocks noGrp="1" noRot="1" noChangeAspect="1" noTextEdit="1"/>
          </p:cNvSpPr>
          <p:nvPr>
            <p:ph type="sldImg"/>
          </p:nvPr>
        </p:nvSpPr>
        <p:spPr>
          <a:xfrm>
            <a:off x="944563" y="731838"/>
            <a:ext cx="5426075" cy="4068762"/>
          </a:xfrm>
          <a:ln/>
        </p:spPr>
      </p:sp>
      <p:sp>
        <p:nvSpPr>
          <p:cNvPr id="107929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Times New Roman" pitchFamily="18" charset="0"/>
              <a:cs typeface="Times New Roman" pitchFamily="18"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Slide Image Placeholder 1"/>
          <p:cNvSpPr>
            <a:spLocks noGrp="1" noRot="1" noChangeAspect="1" noTextEdit="1"/>
          </p:cNvSpPr>
          <p:nvPr>
            <p:ph type="sldImg"/>
          </p:nvPr>
        </p:nvSpPr>
        <p:spPr>
          <a:ln/>
        </p:spPr>
      </p:sp>
      <p:sp>
        <p:nvSpPr>
          <p:cNvPr id="1080323" name="Notes Placeholder 2"/>
          <p:cNvSpPr>
            <a:spLocks noGrp="1"/>
          </p:cNvSpPr>
          <p:nvPr>
            <p:ph type="body" idx="1"/>
          </p:nvPr>
        </p:nvSpPr>
        <p:spPr>
          <a:noFill/>
          <a:ln/>
        </p:spPr>
        <p:txBody>
          <a:bodyPr/>
          <a:lstStyle/>
          <a:p>
            <a:pPr defTabSz="849313" eaLnBrk="1" hangingPunct="1">
              <a:tabLst>
                <a:tab pos="423863" algn="l"/>
              </a:tabLst>
            </a:pPr>
            <a:r>
              <a:rPr lang="en-US" b="1" dirty="0" smtClean="0">
                <a:latin typeface="Arial" pitchFamily="34" charset="0"/>
              </a:rPr>
              <a:t>Prep discussion:</a:t>
            </a:r>
          </a:p>
          <a:p>
            <a:pPr defTabSz="849313" eaLnBrk="1" hangingPunct="1">
              <a:buFontTx/>
              <a:buChar char="•"/>
              <a:tabLst>
                <a:tab pos="423863" algn="l"/>
              </a:tabLst>
            </a:pPr>
            <a:r>
              <a:rPr lang="en-US" dirty="0" smtClean="0">
                <a:latin typeface="Arial" pitchFamily="34" charset="0"/>
              </a:rPr>
              <a:t>The students will perform a similar task to the one that they performed in Exercise 4-1, this time using the </a:t>
            </a:r>
            <a:r>
              <a:rPr lang="en-US" dirty="0" err="1" smtClean="0">
                <a:latin typeface="Arial" pitchFamily="34" charset="0"/>
              </a:rPr>
              <a:t>CompactRIO</a:t>
            </a:r>
            <a:r>
              <a:rPr lang="en-US" dirty="0" smtClean="0">
                <a:latin typeface="Arial" pitchFamily="34" charset="0"/>
              </a:rPr>
              <a:t> chassis.  </a:t>
            </a:r>
          </a:p>
          <a:p>
            <a:pPr defTabSz="849313" eaLnBrk="1" hangingPunct="1">
              <a:buFontTx/>
              <a:buChar char="•"/>
              <a:tabLst>
                <a:tab pos="423863" algn="l"/>
              </a:tabLst>
            </a:pPr>
            <a:r>
              <a:rPr lang="en-US" dirty="0" smtClean="0">
                <a:latin typeface="Arial" pitchFamily="34" charset="0"/>
              </a:rPr>
              <a:t>They will acquire real-world data from two thermocouples connected to the NI 9211.</a:t>
            </a:r>
          </a:p>
          <a:p>
            <a:pPr defTabSz="849313" eaLnBrk="1" hangingPunct="1">
              <a:buFontTx/>
              <a:buChar char="•"/>
              <a:tabLst>
                <a:tab pos="423863" algn="l"/>
              </a:tabLst>
            </a:pPr>
            <a:r>
              <a:rPr lang="en-US" dirty="0" smtClean="0">
                <a:latin typeface="Arial" pitchFamily="34" charset="0"/>
              </a:rPr>
              <a:t>This time they will be working with the fixed-point data type.</a:t>
            </a:r>
          </a:p>
          <a:p>
            <a:pPr defTabSz="849313" eaLnBrk="1" hangingPunct="1">
              <a:buFontTx/>
              <a:buChar char="•"/>
              <a:tabLst>
                <a:tab pos="423863" algn="l"/>
              </a:tabLst>
            </a:pPr>
            <a:r>
              <a:rPr lang="en-US" dirty="0" smtClean="0">
                <a:latin typeface="Arial" pitchFamily="34" charset="0"/>
              </a:rPr>
              <a:t>They will calculate the difference between the two thermocouple signals.</a:t>
            </a:r>
          </a:p>
          <a:p>
            <a:pPr defTabSz="849313" eaLnBrk="1" hangingPunct="1">
              <a:buFontTx/>
              <a:buChar char="•"/>
              <a:tabLst>
                <a:tab pos="423863" algn="l"/>
              </a:tabLst>
            </a:pPr>
            <a:r>
              <a:rPr lang="en-US" dirty="0" smtClean="0">
                <a:latin typeface="Arial" pitchFamily="34" charset="0"/>
              </a:rPr>
              <a:t>Have the students note the data type of the fixed-point data acquired from the NI 9211 and the data type of the output.</a:t>
            </a:r>
          </a:p>
          <a:p>
            <a:pPr defTabSz="849313" eaLnBrk="1" hangingPunct="1">
              <a:tabLst>
                <a:tab pos="423863" algn="l"/>
              </a:tabLst>
            </a:pPr>
            <a:endParaRPr lang="en-US" dirty="0" smtClean="0">
              <a:latin typeface="Arial" pitchFamily="34" charset="0"/>
            </a:endParaRPr>
          </a:p>
          <a:p>
            <a:pPr defTabSz="849313" eaLnBrk="1" hangingPunct="1">
              <a:tabLst>
                <a:tab pos="423863" algn="l"/>
              </a:tabLst>
            </a:pPr>
            <a:endParaRPr lang="en-US" dirty="0" smtClean="0">
              <a:latin typeface="Arial" pitchFamily="34" charset="0"/>
            </a:endParaRPr>
          </a:p>
          <a:p>
            <a:pPr defTabSz="849313" eaLnBrk="1" hangingPunct="1">
              <a:tabLst>
                <a:tab pos="423863" algn="l"/>
              </a:tabLst>
            </a:pPr>
            <a:endParaRPr lang="en-US" dirty="0" smtClean="0">
              <a:latin typeface="Arial" pitchFamily="34" charset="0"/>
            </a:endParaRPr>
          </a:p>
        </p:txBody>
      </p:sp>
      <p:sp>
        <p:nvSpPr>
          <p:cNvPr id="108032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6A272FF7-F286-4570-B067-7A256F15D886}" type="slidenum">
              <a:rPr lang="en-US">
                <a:solidFill>
                  <a:srgbClr val="000000"/>
                </a:solidFill>
              </a:rPr>
              <a:pPr/>
              <a:t>179</a:t>
            </a:fld>
            <a:endParaRPr lang="en-US">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Besides all the benefits noted earlier of using FPGA, LabVIEW FPGA provides the following additional benefits:</a:t>
            </a:r>
          </a:p>
          <a:p>
            <a:pPr defTabSz="849313" eaLnBrk="1" hangingPunct="1">
              <a:tabLst>
                <a:tab pos="423863" algn="l"/>
              </a:tabLst>
            </a:pPr>
            <a:r>
              <a:rPr lang="en-US" smtClean="0">
                <a:latin typeface="Arial" pitchFamily="34" charset="0"/>
              </a:rPr>
              <a:t>Use LabVIEW to develop your FPGA custom hardware without VHDL coding or board design.  Through the LV block diagram you have direct access to the hardware terminals.</a:t>
            </a:r>
          </a:p>
          <a:p>
            <a:pPr defTabSz="849313" eaLnBrk="1" hangingPunct="1">
              <a:tabLst>
                <a:tab pos="423863" algn="l"/>
              </a:tabLst>
            </a:pPr>
            <a:r>
              <a:rPr lang="en-US" smtClean="0">
                <a:latin typeface="Arial" pitchFamily="34" charset="0"/>
              </a:rPr>
              <a:t>LabVIEW has extensive library of built-in functions (FFT, Filters, signal generation, etc.). There are tools to integrate with 3rd party IP.</a:t>
            </a:r>
          </a:p>
          <a:p>
            <a:pPr defTabSz="849313" eaLnBrk="1" hangingPunct="1">
              <a:tabLst>
                <a:tab pos="423863" algn="l"/>
              </a:tabLst>
            </a:pPr>
            <a:r>
              <a:rPr lang="en-US" smtClean="0">
                <a:latin typeface="Arial" pitchFamily="34" charset="0"/>
              </a:rPr>
              <a:t> Use the LabVIEW environment and LabVIEW VIs to communicate with, monitor, and control the FPGA from a host PC or a real-time controller.  Furthermore, LabVIEW FPGA handles many operations that are not natively handled on FPGAs – such as DMA transfers to processor, Ethernet communication for CompactRIO, data storage with special CompactRIO modules, and user interface interaction</a:t>
            </a:r>
          </a:p>
          <a:p>
            <a:pPr defTabSz="849313" eaLnBrk="1" hangingPunct="1">
              <a:tabLst>
                <a:tab pos="423863" algn="l"/>
              </a:tabLst>
            </a:pPr>
            <a:endParaRPr lang="en-US" smtClean="0">
              <a:latin typeface="Arial" pitchFamily="34" charset="0"/>
            </a:endParaRPr>
          </a:p>
          <a:p>
            <a:pPr defTabSz="849313" eaLnBrk="1" hangingPunct="1">
              <a:tabLst>
                <a:tab pos="423863" algn="l"/>
              </a:tabLst>
            </a:pPr>
            <a:endParaRPr lang="en-US" smtClean="0">
              <a:latin typeface="Arial" pitchFamily="34" charset="0"/>
            </a:endParaRPr>
          </a:p>
        </p:txBody>
      </p:sp>
      <p:sp>
        <p:nvSpPr>
          <p:cNvPr id="915459" name="Slide Image Placeholder 4"/>
          <p:cNvSpPr>
            <a:spLocks noGrp="1" noRot="1" noChangeAspect="1" noTextEdit="1"/>
          </p:cNvSpPr>
          <p:nvPr>
            <p:ph type="sldImg"/>
          </p:nvPr>
        </p:nvSpPr>
        <p:spPr>
          <a:ln/>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Slide Image Placeholder 1"/>
          <p:cNvSpPr>
            <a:spLocks noGrp="1" noRot="1" noChangeAspect="1" noTextEdit="1"/>
          </p:cNvSpPr>
          <p:nvPr>
            <p:ph type="sldImg"/>
          </p:nvPr>
        </p:nvSpPr>
        <p:spPr>
          <a:ln/>
        </p:spPr>
      </p:sp>
      <p:sp>
        <p:nvSpPr>
          <p:cNvPr id="1081347" name="Notes Placeholder 2"/>
          <p:cNvSpPr>
            <a:spLocks noGrp="1"/>
          </p:cNvSpPr>
          <p:nvPr>
            <p:ph type="body" idx="1"/>
          </p:nvPr>
        </p:nvSpPr>
        <p:spPr>
          <a:noFill/>
          <a:ln/>
        </p:spPr>
        <p:txBody>
          <a:bodyPr/>
          <a:lstStyle/>
          <a:p>
            <a:pPr defTabSz="849313" eaLnBrk="1" hangingPunct="1">
              <a:buFontTx/>
              <a:buChar char="•"/>
              <a:tabLst>
                <a:tab pos="423863" algn="l"/>
              </a:tabLst>
            </a:pPr>
            <a:r>
              <a:rPr lang="en-US" smtClean="0">
                <a:latin typeface="Arial" pitchFamily="34" charset="0"/>
              </a:rPr>
              <a:t>Temperature conversion should take place on the host computer (RT or Windows).  We will discuss how to pass data between the FPGA target and a host VI in Lesson 8.</a:t>
            </a:r>
          </a:p>
          <a:p>
            <a:pPr defTabSz="849313" eaLnBrk="1" hangingPunct="1">
              <a:buFontTx/>
              <a:buChar char="•"/>
              <a:tabLst>
                <a:tab pos="423863" algn="l"/>
              </a:tabLst>
            </a:pPr>
            <a:r>
              <a:rPr lang="en-US" smtClean="0">
                <a:latin typeface="Arial" pitchFamily="34" charset="0"/>
              </a:rPr>
              <a:t>Ask the students if they remember how subtraction affects the data type.  &lt;±, A, B&gt; - &lt;±, A, B&gt; = &lt;±, A+1, B+1&gt;.  The inputs were of the type &lt;±, 24, -2&gt;, so the students should report that they saw a data type of &lt;±, 25, -1&gt;.</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The students may not understand how the integer word length can be negative. It may be worth taking a minute at the whiteboard and showing.   E.g., show them that &lt;±, 6, -2&gt; would result in 0.00XXXXXX, where the X’s represent data stored in the 6-bit word.</a:t>
            </a:r>
          </a:p>
          <a:p>
            <a:pPr defTabSz="849313" eaLnBrk="1" hangingPunct="1">
              <a:tabLst>
                <a:tab pos="423863" algn="l"/>
              </a:tabLst>
            </a:pPr>
            <a:endParaRPr lang="en-US" sz="1300" smtClean="0">
              <a:latin typeface="Arial" pitchFamily="34" charset="0"/>
            </a:endParaRPr>
          </a:p>
          <a:p>
            <a:pPr defTabSz="849313" eaLnBrk="1" hangingPunct="1">
              <a:tabLst>
                <a:tab pos="423863" algn="l"/>
              </a:tabLst>
            </a:pPr>
            <a:r>
              <a:rPr lang="en-US" sz="1300" b="1" smtClean="0">
                <a:latin typeface="Arial" pitchFamily="34" charset="0"/>
              </a:rPr>
              <a:t>Integer word length:  </a:t>
            </a:r>
            <a:r>
              <a:rPr lang="en-US" sz="1300" smtClean="0">
                <a:latin typeface="Arial" pitchFamily="34" charset="0"/>
              </a:rPr>
              <a:t>The number of integer bits in the bit string that LabVIEW uses to represent all possible values of the fixed-point data, </a:t>
            </a:r>
            <a:r>
              <a:rPr lang="en-US" sz="1300" b="1" smtClean="0">
                <a:latin typeface="Arial" pitchFamily="34" charset="0"/>
              </a:rPr>
              <a:t>or, given an initial position to the left or right of the most significant bit, the number of bits to shift the binary point to reach the most significant bit.  </a:t>
            </a:r>
            <a:r>
              <a:rPr lang="en-US" sz="1300" smtClean="0">
                <a:latin typeface="Arial" pitchFamily="34" charset="0"/>
              </a:rPr>
              <a:t>The integer word length can be larger than the word length, and can be positive or negative.  </a:t>
            </a:r>
          </a:p>
        </p:txBody>
      </p:sp>
      <p:sp>
        <p:nvSpPr>
          <p:cNvPr id="108134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A2486D6C-9386-4B15-ACFF-43ADFD951E06}" type="slidenum">
              <a:rPr lang="en-US">
                <a:solidFill>
                  <a:srgbClr val="000000"/>
                </a:solidFill>
              </a:rPr>
              <a:pPr/>
              <a:t>180</a:t>
            </a:fld>
            <a:endParaRPr lang="en-US">
              <a:solidFill>
                <a:srgbClr val="000000"/>
              </a:solidFill>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21623B9B-C490-4CCC-B2F9-93D2CD07C11B}" type="slidenum">
              <a:rPr lang="en-US">
                <a:solidFill>
                  <a:srgbClr val="000000"/>
                </a:solidFill>
              </a:rPr>
              <a:pPr/>
              <a:t>181</a:t>
            </a:fld>
            <a:endParaRPr lang="en-US">
              <a:solidFill>
                <a:srgbClr val="000000"/>
              </a:solidFill>
            </a:endParaRPr>
          </a:p>
        </p:txBody>
      </p:sp>
      <p:sp>
        <p:nvSpPr>
          <p:cNvPr id="1082371" name="Rectangle 2"/>
          <p:cNvSpPr>
            <a:spLocks noGrp="1" noRot="1" noChangeAspect="1" noChangeArrowheads="1" noTextEdit="1"/>
          </p:cNvSpPr>
          <p:nvPr>
            <p:ph type="sldImg"/>
          </p:nvPr>
        </p:nvSpPr>
        <p:spPr>
          <a:xfrm>
            <a:off x="904875" y="471488"/>
            <a:ext cx="5353050" cy="4014787"/>
          </a:xfrm>
          <a:ln/>
        </p:spPr>
      </p:sp>
      <p:sp>
        <p:nvSpPr>
          <p:cNvPr id="1082372" name="Rectangle 3"/>
          <p:cNvSpPr>
            <a:spLocks noGrp="1" noChangeArrowheads="1"/>
          </p:cNvSpPr>
          <p:nvPr>
            <p:ph type="body" idx="1"/>
          </p:nvPr>
        </p:nvSpPr>
        <p:spPr>
          <a:xfrm>
            <a:off x="731838" y="4730750"/>
            <a:ext cx="5851525" cy="4319588"/>
          </a:xfrm>
          <a:noFill/>
          <a:ln/>
        </p:spPr>
        <p:txBody>
          <a:bodyPr/>
          <a:lstStyle/>
          <a:p>
            <a:pPr lvl="1" defTabSz="965200" eaLnBrk="1" hangingPunct="1">
              <a:tabLst>
                <a:tab pos="423863" algn="l"/>
              </a:tabLst>
            </a:pPr>
            <a:endParaRPr lang="en-US" smtClean="0">
              <a:latin typeface="Arial" pitchFamily="34"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Slide Image Placeholder 1"/>
          <p:cNvSpPr>
            <a:spLocks noGrp="1" noRot="1" noChangeAspect="1" noTextEdit="1"/>
          </p:cNvSpPr>
          <p:nvPr>
            <p:ph type="sldImg"/>
          </p:nvPr>
        </p:nvSpPr>
        <p:spPr>
          <a:ln/>
        </p:spPr>
      </p:sp>
      <p:sp>
        <p:nvSpPr>
          <p:cNvPr id="108339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8339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C2E3CD19-FDC4-4CFB-A0E1-A8DE6A7294C7}" type="slidenum">
              <a:rPr lang="en-US">
                <a:solidFill>
                  <a:srgbClr val="000000"/>
                </a:solidFill>
              </a:rPr>
              <a:pPr/>
              <a:t>182</a:t>
            </a:fld>
            <a:endParaRPr lang="en-US">
              <a:solidFill>
                <a:srgbClr val="000000"/>
              </a:solidFill>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Slide Image Placeholder 1"/>
          <p:cNvSpPr>
            <a:spLocks noGrp="1" noRot="1" noChangeAspect="1" noTextEdit="1"/>
          </p:cNvSpPr>
          <p:nvPr>
            <p:ph type="sldImg"/>
          </p:nvPr>
        </p:nvSpPr>
        <p:spPr>
          <a:ln/>
        </p:spPr>
      </p:sp>
      <p:sp>
        <p:nvSpPr>
          <p:cNvPr id="108441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8442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01BEC4C4-98F0-49D6-B922-1C13818B1C84}" type="slidenum">
              <a:rPr lang="en-US">
                <a:solidFill>
                  <a:srgbClr val="000000"/>
                </a:solidFill>
              </a:rPr>
              <a:pPr/>
              <a:t>183</a:t>
            </a:fld>
            <a:endParaRPr lang="en-US">
              <a:solidFill>
                <a:srgbClr val="000000"/>
              </a:solidFill>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1C21E4C2-4CF8-4AA0-BEE3-D3AE2822C875}" type="slidenum">
              <a:rPr lang="en-US">
                <a:solidFill>
                  <a:srgbClr val="000000"/>
                </a:solidFill>
              </a:rPr>
              <a:pPr/>
              <a:t>184</a:t>
            </a:fld>
            <a:endParaRPr lang="en-US">
              <a:solidFill>
                <a:srgbClr val="000000"/>
              </a:solidFill>
            </a:endParaRPr>
          </a:p>
        </p:txBody>
      </p:sp>
      <p:sp>
        <p:nvSpPr>
          <p:cNvPr id="1085443" name="Rectangle 2"/>
          <p:cNvSpPr>
            <a:spLocks noGrp="1" noRot="1" noChangeAspect="1" noChangeArrowheads="1" noTextEdit="1"/>
          </p:cNvSpPr>
          <p:nvPr>
            <p:ph type="sldImg"/>
          </p:nvPr>
        </p:nvSpPr>
        <p:spPr>
          <a:xfrm>
            <a:off x="904875" y="471488"/>
            <a:ext cx="5353050" cy="4014787"/>
          </a:xfrm>
          <a:ln/>
        </p:spPr>
      </p:sp>
      <p:sp>
        <p:nvSpPr>
          <p:cNvPr id="108544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4095402A-E27F-4D4A-9788-681012B539F6}" type="slidenum">
              <a:rPr lang="en-US">
                <a:solidFill>
                  <a:srgbClr val="000000"/>
                </a:solidFill>
              </a:rPr>
              <a:pPr/>
              <a:t>185</a:t>
            </a:fld>
            <a:endParaRPr lang="en-US">
              <a:solidFill>
                <a:srgbClr val="000000"/>
              </a:solidFill>
            </a:endParaRPr>
          </a:p>
        </p:txBody>
      </p:sp>
      <p:sp>
        <p:nvSpPr>
          <p:cNvPr id="1086467" name="Rectangle 2"/>
          <p:cNvSpPr>
            <a:spLocks noGrp="1" noRot="1" noChangeAspect="1" noChangeArrowheads="1" noTextEdit="1"/>
          </p:cNvSpPr>
          <p:nvPr>
            <p:ph type="sldImg"/>
          </p:nvPr>
        </p:nvSpPr>
        <p:spPr>
          <a:xfrm>
            <a:off x="904875" y="471488"/>
            <a:ext cx="5353050" cy="4014787"/>
          </a:xfrm>
          <a:ln/>
        </p:spPr>
      </p:sp>
      <p:sp>
        <p:nvSpPr>
          <p:cNvPr id="108646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Slide Image Placeholder 1"/>
          <p:cNvSpPr>
            <a:spLocks noGrp="1" noRot="1" noChangeAspect="1" noTextEdit="1"/>
          </p:cNvSpPr>
          <p:nvPr>
            <p:ph type="sldImg"/>
          </p:nvPr>
        </p:nvSpPr>
        <p:spPr>
          <a:ln/>
        </p:spPr>
      </p:sp>
      <p:sp>
        <p:nvSpPr>
          <p:cNvPr id="1087491" name="Notes Placeholder 2"/>
          <p:cNvSpPr>
            <a:spLocks noGrp="1"/>
          </p:cNvSpPr>
          <p:nvPr>
            <p:ph type="body" idx="1"/>
          </p:nvPr>
        </p:nvSpPr>
        <p:spPr>
          <a:noFill/>
          <a:ln/>
        </p:spPr>
        <p:txBody>
          <a:bodyPr/>
          <a:lstStyle/>
          <a:p>
            <a:pPr defTabSz="965200" eaLnBrk="1" hangingPunct="1">
              <a:tabLst>
                <a:tab pos="423863" algn="l"/>
              </a:tabLst>
            </a:pPr>
            <a:r>
              <a:rPr lang="en-US" smtClean="0">
                <a:latin typeface="Arial" pitchFamily="34" charset="0"/>
              </a:rPr>
              <a:t>Showing error terminals and processing errors uses FPGA resources.</a:t>
            </a:r>
          </a:p>
          <a:p>
            <a:pPr defTabSz="965200" eaLnBrk="1" hangingPunct="1">
              <a:tabLst>
                <a:tab pos="423863" algn="l"/>
              </a:tabLst>
            </a:pPr>
            <a:r>
              <a:rPr lang="en-US" smtClean="0">
                <a:latin typeface="Arial" pitchFamily="34" charset="0"/>
              </a:rPr>
              <a:t>When resources are tight:</a:t>
            </a:r>
          </a:p>
          <a:p>
            <a:pPr defTabSz="965200" eaLnBrk="1" hangingPunct="1">
              <a:buFontTx/>
              <a:buChar char="•"/>
              <a:tabLst>
                <a:tab pos="423863" algn="l"/>
              </a:tabLst>
            </a:pPr>
            <a:r>
              <a:rPr lang="en-US" smtClean="0">
                <a:latin typeface="Arial" pitchFamily="34" charset="0"/>
              </a:rPr>
              <a:t>Use sequence structures for data flow.  This has minimal cost on the FPGA.</a:t>
            </a:r>
          </a:p>
          <a:p>
            <a:pPr defTabSz="965200" eaLnBrk="1" hangingPunct="1">
              <a:buFontTx/>
              <a:buChar char="•"/>
              <a:tabLst>
                <a:tab pos="423863" algn="l"/>
              </a:tabLst>
            </a:pPr>
            <a:r>
              <a:rPr lang="en-US" smtClean="0">
                <a:latin typeface="Arial" pitchFamily="34" charset="0"/>
              </a:rPr>
              <a:t>Show error terminals only for modules whose functions are critical to system operation.</a:t>
            </a:r>
          </a:p>
          <a:p>
            <a:pPr defTabSz="965200" eaLnBrk="1" hangingPunct="1">
              <a:buFontTx/>
              <a:buChar char="•"/>
              <a:tabLst>
                <a:tab pos="423863" algn="l"/>
              </a:tabLst>
            </a:pPr>
            <a:r>
              <a:rPr lang="en-US" smtClean="0">
                <a:latin typeface="Arial" pitchFamily="34" charset="0"/>
              </a:rPr>
              <a:t>Show terminals only once per module if multiple calls are made to the module.  The exception to this rule is for modules that have specific errors.  Checking once allows you to check for general errors.</a:t>
            </a:r>
          </a:p>
          <a:p>
            <a:pPr defTabSz="965200" eaLnBrk="1" hangingPunct="1">
              <a:buFontTx/>
              <a:buChar char="•"/>
              <a:tabLst>
                <a:tab pos="423863" algn="l"/>
              </a:tabLst>
            </a:pPr>
            <a:r>
              <a:rPr lang="en-US" smtClean="0">
                <a:latin typeface="Arial" pitchFamily="34" charset="0"/>
              </a:rPr>
              <a:t>Do not pass error clusters through the program or display the error cluster on the front panel.  </a:t>
            </a:r>
          </a:p>
          <a:p>
            <a:pPr defTabSz="965200" eaLnBrk="1" hangingPunct="1">
              <a:buFontTx/>
              <a:buChar char="•"/>
              <a:tabLst>
                <a:tab pos="423863" algn="l"/>
              </a:tabLst>
            </a:pPr>
            <a:r>
              <a:rPr lang="en-US" smtClean="0">
                <a:latin typeface="Arial" pitchFamily="34" charset="0"/>
              </a:rPr>
              <a:t>Unbundle the source and/or code items and handle the errors immediately.</a:t>
            </a:r>
          </a:p>
          <a:p>
            <a:pPr defTabSz="965200" eaLnBrk="1" hangingPunct="1">
              <a:tabLst>
                <a:tab pos="423863" algn="l"/>
              </a:tabLst>
            </a:pPr>
            <a:endParaRPr lang="en-US" smtClean="0">
              <a:latin typeface="Arial" pitchFamily="34" charset="0"/>
            </a:endParaRPr>
          </a:p>
          <a:p>
            <a:pPr defTabSz="965200" eaLnBrk="1" hangingPunct="1">
              <a:tabLst>
                <a:tab pos="423863" algn="l"/>
              </a:tabLst>
            </a:pPr>
            <a:endParaRPr lang="en-US" smtClean="0">
              <a:latin typeface="Arial" pitchFamily="34" charset="0"/>
            </a:endParaRPr>
          </a:p>
        </p:txBody>
      </p:sp>
      <p:sp>
        <p:nvSpPr>
          <p:cNvPr id="108749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BC3063A8-9823-46DD-B8E8-3D0812CD36AE}" type="slidenum">
              <a:rPr lang="en-US">
                <a:solidFill>
                  <a:srgbClr val="000000"/>
                </a:solidFill>
              </a:rPr>
              <a:pPr/>
              <a:t>186</a:t>
            </a:fld>
            <a:endParaRPr lang="en-US">
              <a:solidFill>
                <a:srgbClr val="000000"/>
              </a:solidFill>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Slide Image Placeholder 1"/>
          <p:cNvSpPr>
            <a:spLocks noGrp="1" noRot="1" noChangeAspect="1" noTextEdit="1"/>
          </p:cNvSpPr>
          <p:nvPr>
            <p:ph type="sldImg"/>
          </p:nvPr>
        </p:nvSpPr>
        <p:spPr>
          <a:ln/>
        </p:spPr>
      </p:sp>
      <p:sp>
        <p:nvSpPr>
          <p:cNvPr id="1088515"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Refer to </a:t>
            </a:r>
            <a:r>
              <a:rPr lang="en-US" i="1" smtClean="0">
                <a:latin typeface="Arial" pitchFamily="34" charset="0"/>
              </a:rPr>
              <a:t>CompactRIO Error Codes (FPGA Interface) </a:t>
            </a:r>
            <a:r>
              <a:rPr lang="en-US" smtClean="0">
                <a:latin typeface="Arial" pitchFamily="34" charset="0"/>
              </a:rPr>
              <a:t>in the LabVIEW Help for more information regarding module-specific errors.</a:t>
            </a:r>
          </a:p>
          <a:p>
            <a:pPr defTabSz="849313" eaLnBrk="1" hangingPunct="1">
              <a:tabLst>
                <a:tab pos="423863" algn="l"/>
              </a:tabLst>
            </a:pPr>
            <a:endParaRPr lang="en-US" smtClean="0">
              <a:latin typeface="Arial" pitchFamily="34" charset="0"/>
            </a:endParaRPr>
          </a:p>
          <a:p>
            <a:pPr marL="0" lvl="2" indent="-211138" defTabSz="849313" eaLnBrk="1" hangingPunct="1">
              <a:tabLst>
                <a:tab pos="423863" algn="l"/>
              </a:tabLst>
            </a:pPr>
            <a:r>
              <a:rPr lang="en-US" smtClean="0">
                <a:latin typeface="Arial" pitchFamily="34" charset="0"/>
              </a:rPr>
              <a:t>Checking for errors once-per-module is sufficient for most applications</a:t>
            </a:r>
          </a:p>
          <a:p>
            <a:pPr defTabSz="849313" eaLnBrk="1" hangingPunct="1">
              <a:tabLst>
                <a:tab pos="423863" algn="l"/>
              </a:tabLst>
            </a:pPr>
            <a:endParaRPr lang="en-US" smtClean="0">
              <a:latin typeface="Arial" pitchFamily="34" charset="0"/>
            </a:endParaRPr>
          </a:p>
        </p:txBody>
      </p:sp>
      <p:sp>
        <p:nvSpPr>
          <p:cNvPr id="108851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786A3E8F-78B7-40A3-8656-7BC5A6EF7835}" type="slidenum">
              <a:rPr lang="en-US">
                <a:solidFill>
                  <a:srgbClr val="000000"/>
                </a:solidFill>
              </a:rPr>
              <a:pPr/>
              <a:t>187</a:t>
            </a:fld>
            <a:endParaRPr lang="en-US">
              <a:solidFill>
                <a:srgbClr val="000000"/>
              </a:solidFill>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Slide Image Placeholder 1"/>
          <p:cNvSpPr>
            <a:spLocks noGrp="1" noRot="1" noChangeAspect="1" noTextEdit="1"/>
          </p:cNvSpPr>
          <p:nvPr>
            <p:ph type="sldImg"/>
          </p:nvPr>
        </p:nvSpPr>
        <p:spPr>
          <a:ln/>
        </p:spPr>
      </p:sp>
      <p:sp>
        <p:nvSpPr>
          <p:cNvPr id="108953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8954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C0E31409-66E9-42BE-BA34-8D053F2FD409}" type="slidenum">
              <a:rPr lang="en-US">
                <a:solidFill>
                  <a:srgbClr val="000000"/>
                </a:solidFill>
              </a:rPr>
              <a:pPr/>
              <a:t>188</a:t>
            </a:fld>
            <a:endParaRPr lang="en-US">
              <a:solidFill>
                <a:srgbClr val="000000"/>
              </a:solidFill>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241653" indent="-241653" defTabSz="850777" eaLnBrk="1" hangingPunct="1">
              <a:buFont typeface="+mj-lt"/>
              <a:buAutoNum type="arabicPeriod"/>
              <a:tabLst>
                <a:tab pos="425389" algn="l"/>
              </a:tabLst>
              <a:defRPr/>
            </a:pPr>
            <a:r>
              <a:rPr lang="en-US" dirty="0" smtClean="0"/>
              <a:t>Terminal – B. A hardware connection, such as on a CompactRIO module </a:t>
            </a:r>
          </a:p>
          <a:p>
            <a:pPr marL="241653" indent="-241653" defTabSz="850777" eaLnBrk="1" hangingPunct="1">
              <a:buFont typeface="+mj-lt"/>
              <a:buAutoNum type="arabicPeriod"/>
              <a:tabLst>
                <a:tab pos="425389" algn="l"/>
              </a:tabLst>
              <a:defRPr/>
            </a:pPr>
            <a:r>
              <a:rPr lang="en-US" dirty="0" smtClean="0"/>
              <a:t>I/O Resource – C. A logical representation in LabVIEW FPGA of a terminal</a:t>
            </a:r>
          </a:p>
          <a:p>
            <a:pPr marL="241653" indent="-241653" defTabSz="850777" eaLnBrk="1" hangingPunct="1">
              <a:buFont typeface="+mj-lt"/>
              <a:buAutoNum type="arabicPeriod"/>
              <a:tabLst>
                <a:tab pos="425389" algn="l"/>
              </a:tabLst>
              <a:defRPr/>
            </a:pPr>
            <a:r>
              <a:rPr lang="en-US" dirty="0" smtClean="0"/>
              <a:t>I/O Name – A. A name assigned by the developer to a particular I/O Resource</a:t>
            </a:r>
          </a:p>
          <a:p>
            <a:pPr defTabSz="850777" eaLnBrk="1" hangingPunct="1">
              <a:tabLst>
                <a:tab pos="425389" algn="l"/>
              </a:tabLst>
              <a:defRPr/>
            </a:pPr>
            <a:endParaRPr lang="en-US" dirty="0"/>
          </a:p>
        </p:txBody>
      </p:sp>
      <p:sp>
        <p:nvSpPr>
          <p:cNvPr id="109056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220D3D26-6876-4BC1-9F29-2245C8A6F765}" type="slidenum">
              <a:rPr lang="en-US">
                <a:solidFill>
                  <a:srgbClr val="000000"/>
                </a:solidFill>
              </a:rPr>
              <a:pPr/>
              <a:t>189</a:t>
            </a:fld>
            <a:endParaRPr lang="en-US">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lIns="96658" tIns="48329" rIns="96658" bIns="48329"/>
          <a:lstStyle/>
          <a:p>
            <a:fld id="{7C285996-2A04-4EE8-99DD-A59824B8EEE6}" type="slidenum">
              <a:rPr lang="en-US"/>
              <a:pPr/>
              <a:t>19</a:t>
            </a:fld>
            <a:endParaRPr lang="en-US"/>
          </a:p>
        </p:txBody>
      </p:sp>
      <p:sp>
        <p:nvSpPr>
          <p:cNvPr id="916483" name="Rectangle 2"/>
          <p:cNvSpPr>
            <a:spLocks noGrp="1" noRot="1" noChangeAspect="1" noChangeArrowheads="1" noTextEdit="1"/>
          </p:cNvSpPr>
          <p:nvPr>
            <p:ph type="sldImg"/>
          </p:nvPr>
        </p:nvSpPr>
        <p:spPr>
          <a:ln/>
        </p:spPr>
      </p:sp>
      <p:sp>
        <p:nvSpPr>
          <p:cNvPr id="916484" name="Rectangle 3"/>
          <p:cNvSpPr>
            <a:spLocks noGrp="1" noChangeArrowheads="1"/>
          </p:cNvSpPr>
          <p:nvPr>
            <p:ph type="body" idx="1"/>
          </p:nvPr>
        </p:nvSpPr>
        <p:spPr>
          <a:noFill/>
          <a:ln/>
        </p:spPr>
        <p:txBody>
          <a:bodyPr/>
          <a:lstStyle/>
          <a:p>
            <a:pPr defTabSz="849313" eaLnBrk="1" hangingPunct="1">
              <a:tabLst>
                <a:tab pos="423863" algn="l"/>
              </a:tabLst>
            </a:pPr>
            <a:r>
              <a:rPr lang="en-US" smtClean="0">
                <a:latin typeface="Arial" pitchFamily="34" charset="0"/>
              </a:rPr>
              <a:t>To understand the paradigm of a LabVIEW FPGA system, it is important to understand the specific components found in a traditional measurement system.  A traditional measurement and control system consists of three basic components:</a:t>
            </a:r>
          </a:p>
          <a:p>
            <a:pPr defTabSz="849313" eaLnBrk="1" hangingPunct="1">
              <a:tabLst>
                <a:tab pos="423863" algn="l"/>
              </a:tabLst>
            </a:pPr>
            <a:endParaRPr lang="en-US" smtClean="0">
              <a:latin typeface="Arial" pitchFamily="34" charset="0"/>
            </a:endParaRPr>
          </a:p>
          <a:p>
            <a:pPr defTabSz="849313" eaLnBrk="1" hangingPunct="1">
              <a:buFontTx/>
              <a:buChar char="•"/>
              <a:tabLst>
                <a:tab pos="423863" algn="l"/>
              </a:tabLst>
            </a:pPr>
            <a:r>
              <a:rPr lang="en-US" smtClean="0">
                <a:latin typeface="Arial" pitchFamily="34" charset="0"/>
              </a:rPr>
              <a:t>The application software running in Windows or a Real-Time operating system (RTOS).  For you, this would be the LabVIEW Development Environment.</a:t>
            </a:r>
          </a:p>
          <a:p>
            <a:pPr defTabSz="849313" eaLnBrk="1" hangingPunct="1">
              <a:buFontTx/>
              <a:buChar char="•"/>
              <a:tabLst>
                <a:tab pos="423863" algn="l"/>
              </a:tabLst>
            </a:pPr>
            <a:r>
              <a:rPr lang="en-US" smtClean="0">
                <a:latin typeface="Arial" pitchFamily="34" charset="0"/>
              </a:rPr>
              <a:t>The driver software and functions to interface to your hardware.  This would be the NI-DAQmx driver.</a:t>
            </a:r>
          </a:p>
          <a:p>
            <a:pPr defTabSz="849313" eaLnBrk="1" hangingPunct="1">
              <a:buFontTx/>
              <a:buChar char="•"/>
              <a:tabLst>
                <a:tab pos="423863" algn="l"/>
              </a:tabLst>
            </a:pPr>
            <a:r>
              <a:rPr lang="en-US" smtClean="0">
                <a:latin typeface="Arial" pitchFamily="34" charset="0"/>
              </a:rPr>
              <a:t>And finally, the I/O hardware.  For this specific example, we are calling out an M-series DAQ device.</a:t>
            </a:r>
          </a:p>
          <a:p>
            <a:pPr defTabSz="849313" eaLnBrk="1" hangingPunct="1">
              <a:buFontTx/>
              <a:buChar char="•"/>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With this paradigm, end users receive only the functionality that our developers designed into the ASIC of the M Series.  Additionally, an extensive driver is required to make all of the device functionality accessible through software.  The drawback to this approach is that all of the device functionality is fixed.  The customization of such systems comes through the programming at the application software layer which can result in limitations of the hardware functionality and complex software driver calls to perform particular tasks.</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6" name="Slide Image Placeholder 1"/>
          <p:cNvSpPr>
            <a:spLocks noGrp="1" noRot="1" noChangeAspect="1" noTextEdit="1"/>
          </p:cNvSpPr>
          <p:nvPr>
            <p:ph type="sldImg"/>
          </p:nvPr>
        </p:nvSpPr>
        <p:spPr>
          <a:ln/>
        </p:spPr>
      </p:sp>
      <p:sp>
        <p:nvSpPr>
          <p:cNvPr id="109158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9158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2A65F8A2-27D3-41ED-B0C8-7D89DC8E7011}" type="slidenum">
              <a:rPr lang="en-US">
                <a:solidFill>
                  <a:srgbClr val="000000"/>
                </a:solidFill>
              </a:rPr>
              <a:pPr/>
              <a:t>190</a:t>
            </a:fld>
            <a:endParaRPr lang="en-US">
              <a:solidFill>
                <a:srgbClr val="000000"/>
              </a:solidFill>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10" name="Slide Image Placeholder 1"/>
          <p:cNvSpPr>
            <a:spLocks noGrp="1" noRot="1" noChangeAspect="1" noTextEdit="1"/>
          </p:cNvSpPr>
          <p:nvPr>
            <p:ph type="sldImg"/>
          </p:nvPr>
        </p:nvSpPr>
        <p:spPr>
          <a:ln/>
        </p:spPr>
      </p:sp>
      <p:sp>
        <p:nvSpPr>
          <p:cNvPr id="1092611" name="Notes Placeholder 2"/>
          <p:cNvSpPr>
            <a:spLocks noGrp="1"/>
          </p:cNvSpPr>
          <p:nvPr>
            <p:ph type="body" idx="1"/>
          </p:nvPr>
        </p:nvSpPr>
        <p:spPr>
          <a:noFill/>
          <a:ln/>
        </p:spPr>
        <p:txBody>
          <a:bodyPr/>
          <a:lstStyle/>
          <a:p>
            <a:pPr marL="0" lvl="4" indent="-947738" defTabSz="965200" eaLnBrk="1" hangingPunct="1">
              <a:tabLst>
                <a:tab pos="371475" algn="l"/>
                <a:tab pos="947738" algn="l"/>
              </a:tabLst>
            </a:pPr>
            <a:r>
              <a:rPr lang="en-US" smtClean="0">
                <a:latin typeface="Arial" pitchFamily="34" charset="0"/>
              </a:rPr>
              <a:t>Answer: C. &lt;±,21,11&gt;.  Since the inputs have the same data type, the integer word length and word length are each increased by one.</a:t>
            </a:r>
          </a:p>
          <a:p>
            <a:pPr marL="0" lvl="4" indent="-947738" defTabSz="965200" eaLnBrk="1" hangingPunct="1">
              <a:tabLst>
                <a:tab pos="371475" algn="l"/>
                <a:tab pos="947738" algn="l"/>
              </a:tabLst>
            </a:pPr>
            <a:endParaRPr lang="en-US" smtClean="0">
              <a:latin typeface="Arial" pitchFamily="34" charset="0"/>
            </a:endParaRPr>
          </a:p>
          <a:p>
            <a:pPr marL="0" lvl="4" indent="-947738" defTabSz="965200" eaLnBrk="1" hangingPunct="1">
              <a:tabLst>
                <a:tab pos="371475" algn="l"/>
                <a:tab pos="947738" algn="l"/>
              </a:tabLst>
            </a:pPr>
            <a:r>
              <a:rPr lang="en-US" smtClean="0">
                <a:latin typeface="Arial" pitchFamily="34" charset="0"/>
              </a:rPr>
              <a:t>Answer A would have been correct if the values were being multiplied.</a:t>
            </a:r>
          </a:p>
          <a:p>
            <a:pPr defTabSz="965200" eaLnBrk="1" hangingPunct="1">
              <a:tabLst>
                <a:tab pos="371475" algn="l"/>
                <a:tab pos="947738" algn="l"/>
              </a:tabLst>
            </a:pPr>
            <a:endParaRPr lang="en-US" smtClean="0">
              <a:latin typeface="Arial" pitchFamily="34" charset="0"/>
            </a:endParaRPr>
          </a:p>
        </p:txBody>
      </p:sp>
      <p:sp>
        <p:nvSpPr>
          <p:cNvPr id="109261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CCA0993E-0CF8-4950-BCB4-822A50ADE271}" type="slidenum">
              <a:rPr lang="en-US">
                <a:solidFill>
                  <a:srgbClr val="000000"/>
                </a:solidFill>
              </a:rPr>
              <a:pPr/>
              <a:t>191</a:t>
            </a:fld>
            <a:endParaRPr lang="en-US">
              <a:solidFill>
                <a:srgbClr val="000000"/>
              </a:solidFill>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Slide Image Placeholder 1"/>
          <p:cNvSpPr>
            <a:spLocks noGrp="1" noRot="1" noChangeAspect="1" noTextEdit="1"/>
          </p:cNvSpPr>
          <p:nvPr>
            <p:ph type="sldImg"/>
          </p:nvPr>
        </p:nvSpPr>
        <p:spPr>
          <a:ln/>
        </p:spPr>
      </p:sp>
      <p:sp>
        <p:nvSpPr>
          <p:cNvPr id="109363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9363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987B0BAA-F0B4-48E8-8F4D-35A309382C1D}" type="slidenum">
              <a:rPr lang="en-US">
                <a:solidFill>
                  <a:srgbClr val="000000"/>
                </a:solidFill>
              </a:rPr>
              <a:pPr/>
              <a:t>192</a:t>
            </a:fld>
            <a:endParaRPr lang="en-US">
              <a:solidFill>
                <a:srgbClr val="000000"/>
              </a:solidFill>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Slide Image Placeholder 1"/>
          <p:cNvSpPr>
            <a:spLocks noGrp="1" noRot="1" noChangeAspect="1" noTextEdit="1"/>
          </p:cNvSpPr>
          <p:nvPr>
            <p:ph type="sldImg"/>
          </p:nvPr>
        </p:nvSpPr>
        <p:spPr>
          <a:ln/>
        </p:spPr>
      </p:sp>
      <p:sp>
        <p:nvSpPr>
          <p:cNvPr id="1094659"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Answer: B, C, and D.  The Sign encoding determines whether the value is signed or unsigned.  Word length determines the number of bits used to represent the number.  Integer word length determines the number of bits used to represent the integer portion of the number.</a:t>
            </a:r>
          </a:p>
        </p:txBody>
      </p:sp>
      <p:sp>
        <p:nvSpPr>
          <p:cNvPr id="109466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8CAC5322-5202-44BB-83C1-7AB4A9F74CBB}" type="slidenum">
              <a:rPr lang="en-US">
                <a:solidFill>
                  <a:srgbClr val="000000"/>
                </a:solidFill>
              </a:rPr>
              <a:pPr/>
              <a:t>193</a:t>
            </a:fld>
            <a:endParaRPr lang="en-US">
              <a:solidFill>
                <a:srgbClr val="000000"/>
              </a:solidFill>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Slide Image Placeholder 1"/>
          <p:cNvSpPr>
            <a:spLocks noGrp="1" noRot="1" noChangeAspect="1" noTextEdit="1"/>
          </p:cNvSpPr>
          <p:nvPr>
            <p:ph type="sldImg"/>
          </p:nvPr>
        </p:nvSpPr>
        <p:spPr>
          <a:ln/>
        </p:spPr>
      </p:sp>
      <p:sp>
        <p:nvSpPr>
          <p:cNvPr id="109568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09568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032371ED-9F76-4098-A962-1526821B982B}" type="slidenum">
              <a:rPr lang="en-US">
                <a:solidFill>
                  <a:srgbClr val="000000"/>
                </a:solidFill>
              </a:rPr>
              <a:pPr/>
              <a:t>194</a:t>
            </a:fld>
            <a:endParaRPr lang="en-US">
              <a:solidFill>
                <a:srgbClr val="000000"/>
              </a:solidFill>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Slide Image Placeholder 1"/>
          <p:cNvSpPr>
            <a:spLocks noGrp="1" noRot="1" noChangeAspect="1" noTextEdit="1"/>
          </p:cNvSpPr>
          <p:nvPr>
            <p:ph type="sldImg"/>
          </p:nvPr>
        </p:nvSpPr>
        <p:spPr>
          <a:ln/>
        </p:spPr>
      </p:sp>
      <p:sp>
        <p:nvSpPr>
          <p:cNvPr id="1096707"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6. NI PCI-7831 R Series Board – A. Integer</a:t>
            </a:r>
          </a:p>
          <a:p>
            <a:pPr defTabSz="849313" eaLnBrk="1" hangingPunct="1">
              <a:tabLst>
                <a:tab pos="423863" algn="l"/>
              </a:tabLst>
            </a:pPr>
            <a:r>
              <a:rPr lang="en-US" smtClean="0">
                <a:latin typeface="Arial" pitchFamily="34" charset="0"/>
              </a:rPr>
              <a:t>7. NI 9233 CompactRIO Module – B. Fixed-point</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CompactRIO modules can be configured to return integer data instead, but the default data type is fixed-point.  The fixed-point configuration will depend on the module being used.</a:t>
            </a:r>
          </a:p>
        </p:txBody>
      </p:sp>
      <p:sp>
        <p:nvSpPr>
          <p:cNvPr id="109670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A0943335-F3C8-4200-8AD3-CA859633F25F}" type="slidenum">
              <a:rPr lang="en-US">
                <a:solidFill>
                  <a:srgbClr val="000000"/>
                </a:solidFill>
              </a:rPr>
              <a:pPr/>
              <a:t>195</a:t>
            </a:fld>
            <a:endParaRPr lang="en-US">
              <a:solidFill>
                <a:srgbClr val="000000"/>
              </a:solidFill>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p:cNvSpPr>
            <a:spLocks noGrp="1" noRot="1" noChangeAspect="1" noChangeArrowheads="1" noTextEdit="1"/>
          </p:cNvSpPr>
          <p:nvPr>
            <p:ph type="sldImg"/>
          </p:nvPr>
        </p:nvSpPr>
        <p:spPr>
          <a:xfrm>
            <a:off x="938213" y="720725"/>
            <a:ext cx="5438775" cy="4079875"/>
          </a:xfrm>
          <a:ln/>
        </p:spPr>
      </p:sp>
      <p:sp>
        <p:nvSpPr>
          <p:cNvPr id="1097731" name="Rectangle 3"/>
          <p:cNvSpPr>
            <a:spLocks noGrp="1" noChangeArrowheads="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Slide Image Placeholder 5"/>
          <p:cNvSpPr>
            <a:spLocks noGrp="1" noRot="1" noChangeAspect="1" noTextEdit="1"/>
          </p:cNvSpPr>
          <p:nvPr>
            <p:ph type="sldImg"/>
          </p:nvPr>
        </p:nvSpPr>
        <p:spPr>
          <a:xfrm>
            <a:off x="938213" y="720725"/>
            <a:ext cx="5438775" cy="4079875"/>
          </a:xfrm>
          <a:ln/>
        </p:spPr>
      </p:sp>
      <p:sp>
        <p:nvSpPr>
          <p:cNvPr id="1098755" name="Notes Placeholder 6"/>
          <p:cNvSpPr>
            <a:spLocks noGrp="1"/>
          </p:cNvSpPr>
          <p:nvPr>
            <p:ph type="body" idx="1"/>
          </p:nvPr>
        </p:nvSpPr>
        <p:spPr>
          <a:noFill/>
          <a:ln/>
        </p:spPr>
        <p:txBody>
          <a:bodyPr/>
          <a:lstStyle/>
          <a:p>
            <a:pPr defTabSz="849313" eaLnBrk="1" hangingPunct="1">
              <a:tabLst>
                <a:tab pos="423863" algn="l"/>
              </a:tabLst>
            </a:pPr>
            <a:r>
              <a:rPr lang="en-US" sz="1500" b="1" smtClean="0">
                <a:solidFill>
                  <a:srgbClr val="000000"/>
                </a:solidFill>
                <a:latin typeface="Arial Narrow" pitchFamily="34" charset="0"/>
              </a:rPr>
              <a:t>A. Timing Express VIs</a:t>
            </a:r>
          </a:p>
          <a:p>
            <a:pPr defTabSz="849313" eaLnBrk="1" hangingPunct="1">
              <a:tabLst>
                <a:tab pos="423863" algn="l"/>
              </a:tabLst>
            </a:pPr>
            <a:r>
              <a:rPr lang="en-US" smtClean="0">
                <a:solidFill>
                  <a:srgbClr val="000000"/>
                </a:solidFill>
                <a:latin typeface="Times New Roman" pitchFamily="18" charset="0"/>
              </a:rPr>
              <a:t>The Timing palette contains most of the FPGA timing Express VIs, except those related to the Timed Loop. Timing control is critical to your FPGA application. The timing Express VIs include the Loop Timer, Wait, and Tick Count Express VIs.</a:t>
            </a:r>
          </a:p>
          <a:p>
            <a:pPr defTabSz="849313" eaLnBrk="1" hangingPunct="1">
              <a:tabLst>
                <a:tab pos="423863" algn="l"/>
              </a:tabLst>
            </a:pPr>
            <a:endParaRPr lang="en-US" smtClean="0">
              <a:solidFill>
                <a:srgbClr val="000000"/>
              </a:solidFill>
              <a:latin typeface="Times New Roman" pitchFamily="18" charset="0"/>
            </a:endParaRPr>
          </a:p>
          <a:p>
            <a:pPr defTabSz="849313" eaLnBrk="1" hangingPunct="1">
              <a:tabLst>
                <a:tab pos="423863" algn="l"/>
              </a:tabLst>
            </a:pPr>
            <a:r>
              <a:rPr lang="en-US" smtClean="0">
                <a:solidFill>
                  <a:srgbClr val="000000"/>
                </a:solidFill>
                <a:latin typeface="Times New Roman" pitchFamily="18" charset="0"/>
              </a:rPr>
              <a:t>Use the Loop Timer Express VI to control a For Loop or While Loop and set the iteration rate of the loop. A common use of the Loop Timer Express VI is to control the acquisition or update rate of an analog or digital I/O function. </a:t>
            </a:r>
          </a:p>
          <a:p>
            <a:pPr defTabSz="849313" eaLnBrk="1" hangingPunct="1">
              <a:tabLst>
                <a:tab pos="423863" algn="l"/>
              </a:tabLst>
            </a:pPr>
            <a:r>
              <a:rPr lang="en-US" smtClean="0">
                <a:solidFill>
                  <a:srgbClr val="000000"/>
                </a:solidFill>
                <a:latin typeface="Times New Roman" pitchFamily="18" charset="0"/>
              </a:rPr>
              <a:t>The Wait Express VI adds an explicit delay between two operations on the FPGA. Use the Wait Express VI to control the pulse length of a digital output or add a trigger delay between the trigger signal and the resulting operation.</a:t>
            </a:r>
          </a:p>
          <a:p>
            <a:pPr defTabSz="849313" eaLnBrk="1" hangingPunct="1">
              <a:tabLst>
                <a:tab pos="423863" algn="l"/>
              </a:tabLst>
            </a:pPr>
            <a:r>
              <a:rPr lang="en-US" smtClean="0">
                <a:solidFill>
                  <a:srgbClr val="000000"/>
                </a:solidFill>
                <a:latin typeface="Times New Roman" pitchFamily="18" charset="0"/>
              </a:rPr>
              <a:t>The Tick Count Express VI returns the current value of the FPGA clock. Use the Tick Count Express VI to benchmark loop rates or create your own custom timers.</a:t>
            </a:r>
            <a:endParaRPr lang="en-US" smtClean="0">
              <a:latin typeface="Arial" pitchFamily="34" charset="0"/>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9518DD0D-FB2C-4F59-A1C9-BA85596DD589}" type="slidenum">
              <a:rPr lang="en-US" sz="2400">
                <a:solidFill>
                  <a:srgbClr val="FFFFFF"/>
                </a:solidFill>
              </a:rPr>
              <a:pPr algn="ctr" eaLnBrk="0" hangingPunct="0"/>
              <a:t>198</a:t>
            </a:fld>
            <a:endParaRPr lang="en-US" sz="2400">
              <a:solidFill>
                <a:srgbClr val="FFFFFF"/>
              </a:solidFill>
            </a:endParaRPr>
          </a:p>
        </p:txBody>
      </p:sp>
      <p:sp>
        <p:nvSpPr>
          <p:cNvPr id="1099779" name="Rectangle 2"/>
          <p:cNvSpPr>
            <a:spLocks noGrp="1" noRot="1" noChangeAspect="1" noChangeArrowheads="1" noTextEdit="1"/>
          </p:cNvSpPr>
          <p:nvPr>
            <p:ph type="sldImg"/>
          </p:nvPr>
        </p:nvSpPr>
        <p:spPr>
          <a:xfrm>
            <a:off x="906463" y="471488"/>
            <a:ext cx="5349875" cy="4013200"/>
          </a:xfrm>
          <a:ln/>
        </p:spPr>
      </p:sp>
      <p:sp>
        <p:nvSpPr>
          <p:cNvPr id="109978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i="1" smtClean="0">
                <a:latin typeface="Arial" pitchFamily="34" charset="0"/>
              </a:rPr>
              <a:t>LabVIEW Help:</a:t>
            </a:r>
          </a:p>
          <a:p>
            <a:pPr defTabSz="849313" eaLnBrk="1" hangingPunct="1">
              <a:tabLst>
                <a:tab pos="423863" algn="l"/>
              </a:tabLst>
            </a:pPr>
            <a:endParaRPr lang="en-US" i="1" smtClean="0">
              <a:latin typeface="Arial" pitchFamily="34" charset="0"/>
            </a:endParaRPr>
          </a:p>
          <a:p>
            <a:pPr defTabSz="849313" eaLnBrk="1" hangingPunct="1">
              <a:tabLst>
                <a:tab pos="423863" algn="l"/>
              </a:tabLst>
            </a:pPr>
            <a:r>
              <a:rPr lang="en-US" b="1" smtClean="0">
                <a:latin typeface="Arial" pitchFamily="34" charset="0"/>
              </a:rPr>
              <a:t>FPGA Module»Creating FPGA VIs»Using FPGA Clocks and Timing»Using the FPGA Timing Functions</a:t>
            </a:r>
          </a:p>
          <a:p>
            <a:pPr defTabSz="849313" eaLnBrk="1" hangingPunct="1">
              <a:tabLst>
                <a:tab pos="423863" algn="l"/>
              </a:tabLst>
            </a:pPr>
            <a:r>
              <a:rPr lang="en-US" b="1" smtClean="0">
                <a:latin typeface="Arial" pitchFamily="34" charset="0"/>
              </a:rPr>
              <a:t>VI Help for Loop Timer Express VI…</a:t>
            </a:r>
            <a:r>
              <a:rPr lang="en-US" smtClean="0">
                <a:latin typeface="Arial" pitchFamily="34" charset="0"/>
              </a:rPr>
              <a:t> see details section</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6584B7DA-FBF8-45B0-8DB8-742F1AAC1CF8}" type="slidenum">
              <a:rPr lang="en-US" sz="2400">
                <a:solidFill>
                  <a:srgbClr val="FFFFFF"/>
                </a:solidFill>
              </a:rPr>
              <a:pPr algn="ctr" eaLnBrk="0" hangingPunct="0"/>
              <a:t>199</a:t>
            </a:fld>
            <a:endParaRPr lang="en-US" sz="2400">
              <a:solidFill>
                <a:srgbClr val="FFFFFF"/>
              </a:solidFill>
            </a:endParaRPr>
          </a:p>
        </p:txBody>
      </p:sp>
      <p:sp>
        <p:nvSpPr>
          <p:cNvPr id="1100803" name="Rectangle 2"/>
          <p:cNvSpPr>
            <a:spLocks noGrp="1" noRot="1" noChangeAspect="1" noChangeArrowheads="1" noTextEdit="1"/>
          </p:cNvSpPr>
          <p:nvPr>
            <p:ph type="sldImg"/>
          </p:nvPr>
        </p:nvSpPr>
        <p:spPr>
          <a:xfrm>
            <a:off x="906463" y="471488"/>
            <a:ext cx="5349875" cy="4013200"/>
          </a:xfrm>
          <a:ln/>
        </p:spPr>
      </p:sp>
      <p:sp>
        <p:nvSpPr>
          <p:cNvPr id="110080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79" tIns="47540" rIns="95079" bIns="47540"/>
          <a:lstStyle/>
          <a:p>
            <a:endParaRPr lang="en-US">
              <a:solidFill>
                <a:srgbClr val="000000"/>
              </a:solidFill>
              <a:latin typeface="Calibri" pitchFamily="34" charset="0"/>
            </a:endParaRPr>
          </a:p>
          <a:p>
            <a:r>
              <a:rPr lang="en-US">
                <a:solidFill>
                  <a:srgbClr val="000000"/>
                </a:solidFill>
                <a:latin typeface="Calibri" pitchFamily="34" charset="0"/>
              </a:rPr>
              <a:t>	</a:t>
            </a:r>
            <a:r>
              <a:rPr lang="en-US" sz="800">
                <a:solidFill>
                  <a:srgbClr val="000000"/>
                </a:solidFill>
              </a:rPr>
              <a:t>Lesson # Lesson Title</a:t>
            </a:r>
            <a:endParaRPr lang="en-US">
              <a:solidFill>
                <a:srgbClr val="000000"/>
              </a:solidFill>
              <a:latin typeface="Arial" pitchFamily="34" charset="0"/>
            </a:endParaRPr>
          </a:p>
        </p:txBody>
      </p:sp>
      <p:sp>
        <p:nvSpPr>
          <p:cNvPr id="899075" name="Rectangle 4"/>
          <p:cNvSpPr>
            <a:spLocks noGrp="1" noRot="1" noChangeAspect="1" noChangeArrowheads="1" noTextEdit="1"/>
          </p:cNvSpPr>
          <p:nvPr>
            <p:ph type="sldImg"/>
          </p:nvPr>
        </p:nvSpPr>
        <p:spPr>
          <a:xfrm>
            <a:off x="1371600" y="544513"/>
            <a:ext cx="4611688" cy="3457575"/>
          </a:xfrm>
          <a:ln/>
        </p:spPr>
      </p:sp>
      <p:sp>
        <p:nvSpPr>
          <p:cNvPr id="899076" name="Rectangle 5"/>
          <p:cNvSpPr>
            <a:spLocks noGrp="1" noChangeArrowheads="1"/>
          </p:cNvSpPr>
          <p:nvPr>
            <p:ph type="body" idx="1"/>
          </p:nvPr>
        </p:nvSpPr>
        <p:spPr>
          <a:noFill/>
          <a:ln/>
        </p:spPr>
        <p:txBody>
          <a:bodyPr/>
          <a:lstStyle/>
          <a:p>
            <a:pPr lvl="1" defTabSz="849313" eaLnBrk="1" hangingPunct="1">
              <a:spcBef>
                <a:spcPct val="40000"/>
              </a:spcBef>
              <a:tabLst>
                <a:tab pos="423863" algn="l"/>
              </a:tabLst>
            </a:pPr>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lIns="96658" tIns="48329" rIns="96658" bIns="48329"/>
          <a:lstStyle/>
          <a:p>
            <a:fld id="{A286B909-0089-477C-B2C0-9EEA18D2D34B}" type="slidenum">
              <a:rPr lang="en-US"/>
              <a:pPr/>
              <a:t>20</a:t>
            </a:fld>
            <a:endParaRPr lang="en-US"/>
          </a:p>
        </p:txBody>
      </p:sp>
      <p:sp>
        <p:nvSpPr>
          <p:cNvPr id="917507" name="Rectangle 2"/>
          <p:cNvSpPr>
            <a:spLocks noGrp="1" noRot="1" noChangeAspect="1" noChangeArrowheads="1" noTextEdit="1"/>
          </p:cNvSpPr>
          <p:nvPr>
            <p:ph type="sldImg"/>
          </p:nvPr>
        </p:nvSpPr>
        <p:spPr>
          <a:ln/>
        </p:spPr>
      </p:sp>
      <p:sp>
        <p:nvSpPr>
          <p:cNvPr id="917508" name="Rectangle 3"/>
          <p:cNvSpPr>
            <a:spLocks noGrp="1" noChangeArrowheads="1"/>
          </p:cNvSpPr>
          <p:nvPr>
            <p:ph type="body" idx="1"/>
          </p:nvPr>
        </p:nvSpPr>
        <p:spPr>
          <a:noFill/>
          <a:ln/>
        </p:spPr>
        <p:txBody>
          <a:bodyPr/>
          <a:lstStyle/>
          <a:p>
            <a:pPr defTabSz="884238" eaLnBrk="1" hangingPunct="1">
              <a:tabLst>
                <a:tab pos="441325" algn="l"/>
              </a:tabLst>
            </a:pPr>
            <a:r>
              <a:rPr lang="en-US" smtClean="0">
                <a:latin typeface="Arial" pitchFamily="34" charset="0"/>
              </a:rPr>
              <a:t>Objective: Show how LabVIEW FPGA is different from a DAQ application, but also emphasize that it’s not too different from the technology they are already familiar with - it just adds an additional layer.</a:t>
            </a:r>
          </a:p>
          <a:p>
            <a:pPr defTabSz="884238" eaLnBrk="1" hangingPunct="1">
              <a:tabLst>
                <a:tab pos="441325" algn="l"/>
              </a:tabLst>
            </a:pPr>
            <a:endParaRPr lang="en-US" b="1" smtClean="0">
              <a:latin typeface="Arial" pitchFamily="34" charset="0"/>
            </a:endParaRPr>
          </a:p>
          <a:p>
            <a:pPr defTabSz="884238" eaLnBrk="1" hangingPunct="1">
              <a:tabLst>
                <a:tab pos="441325" algn="l"/>
              </a:tabLst>
            </a:pPr>
            <a:r>
              <a:rPr lang="en-US" smtClean="0">
                <a:latin typeface="Arial" pitchFamily="34" charset="0"/>
              </a:rPr>
              <a:t>When using a LabVIEW FPGA-based measurement system, the paradigm changes. While you are still using COTS hardware from National Instruments, in this case the R Series DAQ device, you can now modify the hardware functionality of this device using LabVIEW FPGA.  On the RIO hardware platforms, the FPGA (instead of an ASIC) defines the device functionality.  You still have the application software running in Windows or on an RTOS, however, now there is a very thin driver called NI-RIO that provides the interface functions to our hardware.  With this paradigm, end users have an I/O platform with the performance, flexibility, and customization of an FPGA without the added complexity of having to understand FPGA and board-level hardware design.</a:t>
            </a:r>
          </a:p>
          <a:p>
            <a:pPr defTabSz="884238" eaLnBrk="1" hangingPunct="1">
              <a:tabLst>
                <a:tab pos="441325" algn="l"/>
              </a:tabLst>
            </a:pPr>
            <a:endParaRPr lang="en-US" smtClean="0">
              <a:latin typeface="Arial" pitchFamily="34" charset="0"/>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604A6602-F804-40E0-870F-3988C410C498}" type="slidenum">
              <a:rPr lang="en-US" sz="2400">
                <a:solidFill>
                  <a:srgbClr val="FFFFFF"/>
                </a:solidFill>
              </a:rPr>
              <a:pPr algn="ctr" eaLnBrk="0" hangingPunct="0"/>
              <a:t>200</a:t>
            </a:fld>
            <a:endParaRPr lang="en-US" sz="2400">
              <a:solidFill>
                <a:srgbClr val="FFFFFF"/>
              </a:solidFill>
            </a:endParaRPr>
          </a:p>
        </p:txBody>
      </p:sp>
      <p:sp>
        <p:nvSpPr>
          <p:cNvPr id="1101827" name="Rectangle 2"/>
          <p:cNvSpPr>
            <a:spLocks noGrp="1" noRot="1" noChangeAspect="1" noChangeArrowheads="1" noTextEdit="1"/>
          </p:cNvSpPr>
          <p:nvPr>
            <p:ph type="sldImg"/>
          </p:nvPr>
        </p:nvSpPr>
        <p:spPr>
          <a:xfrm>
            <a:off x="906463" y="471488"/>
            <a:ext cx="5349875" cy="4013200"/>
          </a:xfrm>
          <a:ln/>
        </p:spPr>
      </p:sp>
      <p:sp>
        <p:nvSpPr>
          <p:cNvPr id="1101828" name="Rectangle 3"/>
          <p:cNvSpPr>
            <a:spLocks noGrp="1" noChangeArrowheads="1"/>
          </p:cNvSpPr>
          <p:nvPr>
            <p:ph type="body" idx="1"/>
          </p:nvPr>
        </p:nvSpPr>
        <p:spPr>
          <a:xfrm>
            <a:off x="731838" y="4730750"/>
            <a:ext cx="5851525" cy="4319588"/>
          </a:xfrm>
          <a:noFill/>
          <a:ln/>
        </p:spPr>
        <p:txBody>
          <a:bodyPr/>
          <a:lstStyle/>
          <a:p>
            <a:pPr lvl="1" defTabSz="849313" eaLnBrk="1" hangingPunct="1">
              <a:tabLst>
                <a:tab pos="423863" algn="l"/>
              </a:tabLst>
            </a:pPr>
            <a:r>
              <a:rPr lang="en-US" sz="2700" smtClean="0">
                <a:latin typeface="Arial" pitchFamily="34" charset="0"/>
              </a:rPr>
              <a:t>Second execution adds timer count to initial time and waits until count has elapsed</a:t>
            </a:r>
          </a:p>
          <a:p>
            <a:pPr lvl="1" defTabSz="849313" eaLnBrk="1" hangingPunct="1">
              <a:tabLst>
                <a:tab pos="423863" algn="l"/>
              </a:tabLst>
            </a:pPr>
            <a:endParaRPr lang="en-US" sz="2500" smtClean="0">
              <a:latin typeface="Arial" pitchFamily="34" charset="0"/>
            </a:endParaRPr>
          </a:p>
          <a:p>
            <a:pPr lvl="1" defTabSz="849313" eaLnBrk="1" hangingPunct="1">
              <a:tabLst>
                <a:tab pos="423863" algn="l"/>
              </a:tabLst>
            </a:pPr>
            <a:r>
              <a:rPr lang="en-US" sz="2500" smtClean="0">
                <a:latin typeface="Arial" pitchFamily="34" charset="0"/>
              </a:rPr>
              <a:t>If Loop Timer is parallel to code in the loop (meaning no sequence structure)</a:t>
            </a:r>
          </a:p>
          <a:p>
            <a:pPr marL="211138" lvl="2" indent="-211138" defTabSz="849313" eaLnBrk="1" hangingPunct="1">
              <a:tabLst>
                <a:tab pos="423863" algn="l"/>
              </a:tabLst>
            </a:pPr>
            <a:r>
              <a:rPr lang="en-US" sz="2500" smtClean="0">
                <a:latin typeface="Arial" pitchFamily="34" charset="0"/>
              </a:rPr>
              <a:t>First iteration not guaranteed to be synchronized with the desired timing</a:t>
            </a:r>
          </a:p>
          <a:p>
            <a:pPr marL="423863" lvl="3" indent="-211138" defTabSz="849313" eaLnBrk="1" hangingPunct="1">
              <a:tabLst>
                <a:tab pos="423863" algn="l"/>
              </a:tabLst>
            </a:pPr>
            <a:r>
              <a:rPr lang="en-US" sz="2300" smtClean="0">
                <a:latin typeface="Arial" pitchFamily="34" charset="0"/>
              </a:rPr>
              <a:t>Code in loop can execute twice within first desired loop time</a:t>
            </a:r>
          </a:p>
          <a:p>
            <a:pPr marL="423863" lvl="3" indent="-211138" defTabSz="849313" eaLnBrk="1" hangingPunct="1">
              <a:tabLst>
                <a:tab pos="423863" algn="l"/>
              </a:tabLst>
            </a:pPr>
            <a:r>
              <a:rPr lang="en-US" sz="2300" smtClean="0">
                <a:latin typeface="Arial" pitchFamily="34" charset="0"/>
              </a:rPr>
              <a:t>Subsequent iterations match desired timing synchronization.</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Info from </a:t>
            </a:r>
            <a:r>
              <a:rPr lang="en-US" i="1" smtClean="0">
                <a:latin typeface="Arial" pitchFamily="34" charset="0"/>
              </a:rPr>
              <a:t>Loop Timer VI Help</a:t>
            </a:r>
            <a:r>
              <a:rPr lang="en-US" smtClean="0">
                <a:latin typeface="Arial" pitchFamily="34" charset="0"/>
              </a:rPr>
              <a:t>… see Details section</a:t>
            </a: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CDCDD7BE-92B6-4E6C-AEE8-D3BB98A9B049}" type="slidenum">
              <a:rPr lang="en-US" sz="2400">
                <a:solidFill>
                  <a:srgbClr val="FFFFFF"/>
                </a:solidFill>
              </a:rPr>
              <a:pPr algn="ctr" eaLnBrk="0" hangingPunct="0"/>
              <a:t>201</a:t>
            </a:fld>
            <a:endParaRPr lang="en-US" sz="2400">
              <a:solidFill>
                <a:srgbClr val="FFFFFF"/>
              </a:solidFill>
            </a:endParaRPr>
          </a:p>
        </p:txBody>
      </p:sp>
      <p:sp>
        <p:nvSpPr>
          <p:cNvPr id="1102851" name="Rectangle 2"/>
          <p:cNvSpPr>
            <a:spLocks noGrp="1" noRot="1" noChangeAspect="1" noChangeArrowheads="1" noTextEdit="1"/>
          </p:cNvSpPr>
          <p:nvPr>
            <p:ph type="sldImg"/>
          </p:nvPr>
        </p:nvSpPr>
        <p:spPr>
          <a:xfrm>
            <a:off x="906463" y="471488"/>
            <a:ext cx="5349875" cy="4013200"/>
          </a:xfrm>
          <a:ln/>
        </p:spPr>
      </p:sp>
      <p:sp>
        <p:nvSpPr>
          <p:cNvPr id="110285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b="1" smtClean="0">
                <a:latin typeface="Arial" pitchFamily="34" charset="0"/>
              </a:rPr>
              <a:t>LV Help»FPGA Module»Creating FPGA VIs»Using FPGA Clocks and Timing»Using the FPGA Timing Functions </a:t>
            </a:r>
          </a:p>
          <a:p>
            <a:pPr defTabSz="849313" eaLnBrk="1" hangingPunct="1">
              <a:tabLst>
                <a:tab pos="423863" algn="l"/>
              </a:tabLst>
            </a:pPr>
            <a:endParaRPr lang="en-US" b="1" smtClean="0">
              <a:latin typeface="Arial" pitchFamily="34" charset="0"/>
            </a:endParaRPr>
          </a:p>
          <a:p>
            <a:pPr defTabSz="849313" eaLnBrk="1" hangingPunct="1">
              <a:tabLst>
                <a:tab pos="423863" algn="l"/>
              </a:tabLst>
            </a:pPr>
            <a:r>
              <a:rPr lang="en-US" b="1" smtClean="0">
                <a:latin typeface="Arial" pitchFamily="34" charset="0"/>
              </a:rPr>
              <a:t>VI Help for Loop Timer Express VI… </a:t>
            </a:r>
            <a:r>
              <a:rPr lang="en-US" smtClean="0">
                <a:latin typeface="Arial" pitchFamily="34" charset="0"/>
              </a:rPr>
              <a:t>see details section</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“If the time specified by the </a:t>
            </a:r>
            <a:r>
              <a:rPr lang="en-US" b="1" smtClean="0">
                <a:latin typeface="Arial" pitchFamily="34" charset="0"/>
              </a:rPr>
              <a:t>Count</a:t>
            </a:r>
            <a:r>
              <a:rPr lang="en-US" smtClean="0">
                <a:latin typeface="Arial" pitchFamily="34" charset="0"/>
              </a:rPr>
              <a:t> is less than the time it takes the FPGA target to execute the code in the While Loop, the Loop Timer VI does not affect the timing of the While Loop.”</a:t>
            </a:r>
          </a:p>
          <a:p>
            <a:pPr lvl="1" defTabSz="849313" eaLnBrk="1" hangingPunct="1">
              <a:tabLst>
                <a:tab pos="423863" algn="l"/>
              </a:tabLst>
            </a:pPr>
            <a:endParaRPr lang="en-US" sz="2300" smtClean="0">
              <a:latin typeface="Arial" pitchFamily="34"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Slide Image Placeholder 5"/>
          <p:cNvSpPr>
            <a:spLocks noGrp="1" noRot="1" noChangeAspect="1" noTextEdit="1"/>
          </p:cNvSpPr>
          <p:nvPr>
            <p:ph type="sldImg"/>
          </p:nvPr>
        </p:nvSpPr>
        <p:spPr>
          <a:xfrm>
            <a:off x="938213" y="720725"/>
            <a:ext cx="5438775" cy="4079875"/>
          </a:xfrm>
          <a:ln/>
        </p:spPr>
      </p:sp>
      <p:sp>
        <p:nvSpPr>
          <p:cNvPr id="1103875" name="Notes Placeholder 8"/>
          <p:cNvSpPr>
            <a:spLocks noGrp="1"/>
          </p:cNvSpPr>
          <p:nvPr>
            <p:ph type="body" idx="1"/>
          </p:nvPr>
        </p:nvSpPr>
        <p:spPr>
          <a:noFill/>
          <a:ln/>
        </p:spPr>
        <p:txBody>
          <a:bodyPr/>
          <a:lstStyle/>
          <a:p>
            <a:pPr defTabSz="849313" eaLnBrk="1" hangingPunct="1">
              <a:tabLst>
                <a:tab pos="423863" algn="l"/>
              </a:tabLst>
            </a:pPr>
            <a:r>
              <a:rPr lang="en-US" smtClean="0">
                <a:solidFill>
                  <a:srgbClr val="000000"/>
                </a:solidFill>
                <a:latin typeface="Times New Roman" pitchFamily="18" charset="0"/>
                <a:cs typeface="Times New Roman" pitchFamily="18" charset="0"/>
              </a:rPr>
              <a:t>Each timing Express VI has a configuration dialog box that appears when you first add the VI to the block diagram or when you right click the VI and select </a:t>
            </a:r>
            <a:r>
              <a:rPr lang="en-US" b="1" smtClean="0">
                <a:solidFill>
                  <a:srgbClr val="000000"/>
                </a:solidFill>
                <a:latin typeface="Times New Roman" pitchFamily="18" charset="0"/>
                <a:cs typeface="Times New Roman" pitchFamily="18" charset="0"/>
              </a:rPr>
              <a:t>Properties</a:t>
            </a:r>
            <a:r>
              <a:rPr lang="en-US" smtClean="0">
                <a:solidFill>
                  <a:srgbClr val="000000"/>
                </a:solidFill>
                <a:latin typeface="Times New Roman" pitchFamily="18" charset="0"/>
                <a:cs typeface="Times New Roman" pitchFamily="18" charset="0"/>
              </a:rPr>
              <a:t>. The dialog box allows you to configure the timing units and the size of the internal counter. The available Counter Units include ticks; a single clock cycle, the length of which is determined by the clock rate for which the VI is compiled; microseconds (µs), and milliseconds (ms). The Size of Internal Counter value determines the maximum time the timer can track. The free running counter rolls over when the counter reaches the maximum of Size of Internal Counter specified in the configuration dialog box. To save space on the FPGA, you should use the smallest Size of Internal Counter possible for the FPGA VI.</a:t>
            </a:r>
          </a:p>
          <a:p>
            <a:pPr defTabSz="849313" eaLnBrk="1" hangingPunct="1">
              <a:tabLst>
                <a:tab pos="423863" algn="l"/>
              </a:tabLst>
            </a:pPr>
            <a:r>
              <a:rPr lang="en-US" smtClean="0">
                <a:solidFill>
                  <a:srgbClr val="000000"/>
                </a:solidFill>
                <a:latin typeface="Times New Roman" pitchFamily="18" charset="0"/>
                <a:cs typeface="Times New Roman" pitchFamily="18" charset="0"/>
              </a:rPr>
              <a:t>The configuration dialog box  for the Loop Timer Express VI includes the following options:</a:t>
            </a:r>
          </a:p>
          <a:p>
            <a:pPr defTabSz="849313" eaLnBrk="1" hangingPunct="1">
              <a:tabLst>
                <a:tab pos="423863" algn="l"/>
              </a:tabLst>
            </a:pPr>
            <a:endParaRPr lang="en-US" smtClean="0">
              <a:solidFill>
                <a:srgbClr val="000000"/>
              </a:solidFill>
              <a:latin typeface="Times New Roman" pitchFamily="18" charset="0"/>
              <a:cs typeface="Times New Roman" pitchFamily="18" charset="0"/>
            </a:endParaRPr>
          </a:p>
          <a:p>
            <a:pPr defTabSz="849313" eaLnBrk="1" hangingPunct="1">
              <a:tabLst>
                <a:tab pos="423863" algn="l"/>
              </a:tabLst>
            </a:pPr>
            <a:r>
              <a:rPr lang="en-US" b="1" smtClean="0">
                <a:solidFill>
                  <a:srgbClr val="000000"/>
                </a:solidFill>
                <a:latin typeface="Times New Roman" pitchFamily="18" charset="0"/>
                <a:cs typeface="Times New Roman" pitchFamily="18" charset="0"/>
              </a:rPr>
              <a:t>Counter Units</a:t>
            </a:r>
            <a:r>
              <a:rPr lang="en-US" smtClean="0">
                <a:solidFill>
                  <a:srgbClr val="000000"/>
                </a:solidFill>
                <a:latin typeface="Times New Roman" pitchFamily="18" charset="0"/>
                <a:cs typeface="Times New Roman" pitchFamily="18" charset="0"/>
              </a:rPr>
              <a:t>—Unit of time the VI uses for the counter. </a:t>
            </a:r>
          </a:p>
          <a:p>
            <a:pPr lvl="1" defTabSz="849313" eaLnBrk="1" hangingPunct="1">
              <a:tabLst>
                <a:tab pos="423863" algn="l"/>
              </a:tabLst>
            </a:pPr>
            <a:r>
              <a:rPr lang="en-US" b="1" smtClean="0">
                <a:solidFill>
                  <a:srgbClr val="000000"/>
                </a:solidFill>
                <a:latin typeface="Times New Roman" pitchFamily="18" charset="0"/>
                <a:cs typeface="Times New Roman" pitchFamily="18" charset="0"/>
              </a:rPr>
              <a:t>Ticks</a:t>
            </a:r>
            <a:r>
              <a:rPr lang="en-US" smtClean="0">
                <a:solidFill>
                  <a:srgbClr val="000000"/>
                </a:solidFill>
                <a:latin typeface="Times New Roman" pitchFamily="18" charset="0"/>
                <a:cs typeface="Times New Roman" pitchFamily="18" charset="0"/>
              </a:rPr>
              <a:t>—Sets the counter units to a single clock cycle, the length of which is determined by the clock rate for which the VI is compiled. </a:t>
            </a:r>
          </a:p>
          <a:p>
            <a:pPr lvl="1" defTabSz="849313" eaLnBrk="1" hangingPunct="1">
              <a:tabLst>
                <a:tab pos="423863" algn="l"/>
              </a:tabLst>
            </a:pPr>
            <a:r>
              <a:rPr lang="en-US" b="1" smtClean="0">
                <a:solidFill>
                  <a:srgbClr val="000000"/>
                </a:solidFill>
                <a:latin typeface="Times New Roman" pitchFamily="18" charset="0"/>
                <a:cs typeface="Times New Roman" pitchFamily="18" charset="0"/>
              </a:rPr>
              <a:t>mSec</a:t>
            </a:r>
            <a:r>
              <a:rPr lang="en-US" smtClean="0">
                <a:solidFill>
                  <a:srgbClr val="000000"/>
                </a:solidFill>
                <a:latin typeface="Times New Roman" pitchFamily="18" charset="0"/>
                <a:cs typeface="Times New Roman" pitchFamily="18" charset="0"/>
              </a:rPr>
              <a:t>—Sets the counter units to µs.</a:t>
            </a:r>
          </a:p>
          <a:p>
            <a:pPr lvl="1" defTabSz="849313" eaLnBrk="1" hangingPunct="1">
              <a:tabLst>
                <a:tab pos="423863" algn="l"/>
              </a:tabLst>
            </a:pPr>
            <a:r>
              <a:rPr lang="en-US" b="1" smtClean="0">
                <a:solidFill>
                  <a:srgbClr val="000000"/>
                </a:solidFill>
                <a:latin typeface="Times New Roman" pitchFamily="18" charset="0"/>
                <a:cs typeface="Times New Roman" pitchFamily="18" charset="0"/>
              </a:rPr>
              <a:t>mSec</a:t>
            </a:r>
            <a:r>
              <a:rPr lang="en-US" smtClean="0">
                <a:solidFill>
                  <a:srgbClr val="000000"/>
                </a:solidFill>
                <a:latin typeface="Times New Roman" pitchFamily="18" charset="0"/>
                <a:cs typeface="Times New Roman" pitchFamily="18" charset="0"/>
              </a:rPr>
              <a:t>—Sets the counter units to ms.</a:t>
            </a:r>
          </a:p>
          <a:p>
            <a:pPr defTabSz="849313" eaLnBrk="1" hangingPunct="1">
              <a:tabLst>
                <a:tab pos="423863" algn="l"/>
              </a:tabLst>
            </a:pPr>
            <a:r>
              <a:rPr lang="en-US" b="1" smtClean="0">
                <a:solidFill>
                  <a:srgbClr val="000000"/>
                </a:solidFill>
                <a:latin typeface="Times New Roman" pitchFamily="18" charset="0"/>
                <a:cs typeface="Times New Roman" pitchFamily="18" charset="0"/>
              </a:rPr>
              <a:t>Size of Internal Counter</a:t>
            </a:r>
            <a:r>
              <a:rPr lang="en-US" smtClean="0">
                <a:solidFill>
                  <a:srgbClr val="000000"/>
                </a:solidFill>
                <a:latin typeface="Times New Roman" pitchFamily="18" charset="0"/>
                <a:cs typeface="Times New Roman" pitchFamily="18" charset="0"/>
              </a:rPr>
              <a:t>—Specifies the maximum time (8, 16, or 32 bits) a timer can track. To save space on the FPGA, use the smallest.</a:t>
            </a: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Slide Image Placeholder 5"/>
          <p:cNvSpPr>
            <a:spLocks noGrp="1" noRot="1" noChangeAspect="1" noTextEdit="1"/>
          </p:cNvSpPr>
          <p:nvPr>
            <p:ph type="sldImg"/>
          </p:nvPr>
        </p:nvSpPr>
        <p:spPr>
          <a:xfrm>
            <a:off x="938213" y="720725"/>
            <a:ext cx="5438775" cy="4079875"/>
          </a:xfrm>
          <a:ln/>
        </p:spPr>
      </p:sp>
      <p:sp>
        <p:nvSpPr>
          <p:cNvPr id="1104899" name="Notes Placeholder 8"/>
          <p:cNvSpPr>
            <a:spLocks noGrp="1"/>
          </p:cNvSpPr>
          <p:nvPr>
            <p:ph type="body" idx="1"/>
          </p:nvPr>
        </p:nvSpPr>
        <p:spPr>
          <a:noFill/>
          <a:ln/>
        </p:spPr>
        <p:txBody>
          <a:bodyPr/>
          <a:lstStyle/>
          <a:p>
            <a:pPr defTabSz="849313" eaLnBrk="1" hangingPunct="1">
              <a:tabLst>
                <a:tab pos="423863" algn="l"/>
              </a:tabLst>
            </a:pPr>
            <a:r>
              <a:rPr lang="en-US" smtClean="0">
                <a:solidFill>
                  <a:srgbClr val="000000"/>
                </a:solidFill>
                <a:latin typeface="Times New Roman" pitchFamily="18" charset="0"/>
                <a:cs typeface="Times New Roman" pitchFamily="18" charset="0"/>
              </a:rPr>
              <a:t>Each timing Express VI has a configuration dialog box that appears when you first add the VI to the block diagram or when you right click the VI and select </a:t>
            </a:r>
            <a:r>
              <a:rPr lang="en-US" b="1" smtClean="0">
                <a:solidFill>
                  <a:srgbClr val="000000"/>
                </a:solidFill>
                <a:latin typeface="Times New Roman" pitchFamily="18" charset="0"/>
                <a:cs typeface="Times New Roman" pitchFamily="18" charset="0"/>
              </a:rPr>
              <a:t>Properties</a:t>
            </a:r>
            <a:r>
              <a:rPr lang="en-US" smtClean="0">
                <a:solidFill>
                  <a:srgbClr val="000000"/>
                </a:solidFill>
                <a:latin typeface="Times New Roman" pitchFamily="18" charset="0"/>
                <a:cs typeface="Times New Roman" pitchFamily="18" charset="0"/>
              </a:rPr>
              <a:t>. The dialog box allows you to configure the timing units and the size of the internal counter. The available Counter Units include ticks; a single clock cycle, the length of which is determined by the clock rate for which the VI is compiled; microseconds (µs), and milliseconds (ms). The Size of Internal Counter value determines the maximum time the timer can track. The free running counter rolls over when the counter reaches the maximum of Size of Internal Counter specified in the configuration dialog box. To save space on the FPGA, you should use the smallest Size of Internal Counter possible for the FPGA VI.</a:t>
            </a:r>
          </a:p>
          <a:p>
            <a:pPr defTabSz="849313" eaLnBrk="1" hangingPunct="1">
              <a:tabLst>
                <a:tab pos="423863" algn="l"/>
              </a:tabLst>
            </a:pPr>
            <a:r>
              <a:rPr lang="en-US" smtClean="0">
                <a:solidFill>
                  <a:srgbClr val="000000"/>
                </a:solidFill>
                <a:latin typeface="Times New Roman" pitchFamily="18" charset="0"/>
                <a:cs typeface="Times New Roman" pitchFamily="18" charset="0"/>
              </a:rPr>
              <a:t>The configuration dialog box  for the Loop Timer Express VI includes the following options:</a:t>
            </a:r>
          </a:p>
          <a:p>
            <a:pPr defTabSz="849313" eaLnBrk="1" hangingPunct="1">
              <a:tabLst>
                <a:tab pos="423863" algn="l"/>
              </a:tabLst>
            </a:pPr>
            <a:endParaRPr lang="en-US" smtClean="0">
              <a:solidFill>
                <a:srgbClr val="000000"/>
              </a:solidFill>
              <a:latin typeface="Times New Roman" pitchFamily="18" charset="0"/>
              <a:cs typeface="Times New Roman" pitchFamily="18" charset="0"/>
            </a:endParaRPr>
          </a:p>
          <a:p>
            <a:pPr defTabSz="849313" eaLnBrk="1" hangingPunct="1">
              <a:tabLst>
                <a:tab pos="423863" algn="l"/>
              </a:tabLst>
            </a:pPr>
            <a:r>
              <a:rPr lang="en-US" b="1" smtClean="0">
                <a:solidFill>
                  <a:srgbClr val="000000"/>
                </a:solidFill>
                <a:latin typeface="Times New Roman" pitchFamily="18" charset="0"/>
                <a:cs typeface="Times New Roman" pitchFamily="18" charset="0"/>
              </a:rPr>
              <a:t>Counter Units</a:t>
            </a:r>
            <a:r>
              <a:rPr lang="en-US" smtClean="0">
                <a:solidFill>
                  <a:srgbClr val="000000"/>
                </a:solidFill>
                <a:latin typeface="Times New Roman" pitchFamily="18" charset="0"/>
                <a:cs typeface="Times New Roman" pitchFamily="18" charset="0"/>
              </a:rPr>
              <a:t>—Unit of time the VI uses for the counter. </a:t>
            </a:r>
          </a:p>
          <a:p>
            <a:pPr lvl="1" defTabSz="849313" eaLnBrk="1" hangingPunct="1">
              <a:tabLst>
                <a:tab pos="423863" algn="l"/>
              </a:tabLst>
            </a:pPr>
            <a:r>
              <a:rPr lang="en-US" b="1" smtClean="0">
                <a:solidFill>
                  <a:srgbClr val="000000"/>
                </a:solidFill>
                <a:latin typeface="Times New Roman" pitchFamily="18" charset="0"/>
                <a:cs typeface="Times New Roman" pitchFamily="18" charset="0"/>
              </a:rPr>
              <a:t>Ticks</a:t>
            </a:r>
            <a:r>
              <a:rPr lang="en-US" smtClean="0">
                <a:solidFill>
                  <a:srgbClr val="000000"/>
                </a:solidFill>
                <a:latin typeface="Times New Roman" pitchFamily="18" charset="0"/>
                <a:cs typeface="Times New Roman" pitchFamily="18" charset="0"/>
              </a:rPr>
              <a:t>—Sets the counter units to a single clock cycle, the length of which is determined by the clock rate for which the VI is compiled. </a:t>
            </a:r>
          </a:p>
          <a:p>
            <a:pPr lvl="1" defTabSz="849313" eaLnBrk="1" hangingPunct="1">
              <a:tabLst>
                <a:tab pos="423863" algn="l"/>
              </a:tabLst>
            </a:pPr>
            <a:r>
              <a:rPr lang="en-US" b="1" smtClean="0">
                <a:solidFill>
                  <a:srgbClr val="000000"/>
                </a:solidFill>
                <a:latin typeface="Times New Roman" pitchFamily="18" charset="0"/>
                <a:cs typeface="Times New Roman" pitchFamily="18" charset="0"/>
              </a:rPr>
              <a:t>mSec</a:t>
            </a:r>
            <a:r>
              <a:rPr lang="en-US" smtClean="0">
                <a:solidFill>
                  <a:srgbClr val="000000"/>
                </a:solidFill>
                <a:latin typeface="Times New Roman" pitchFamily="18" charset="0"/>
                <a:cs typeface="Times New Roman" pitchFamily="18" charset="0"/>
              </a:rPr>
              <a:t>—Sets the counter units to µs.</a:t>
            </a:r>
          </a:p>
          <a:p>
            <a:pPr lvl="1" defTabSz="849313" eaLnBrk="1" hangingPunct="1">
              <a:tabLst>
                <a:tab pos="423863" algn="l"/>
              </a:tabLst>
            </a:pPr>
            <a:r>
              <a:rPr lang="en-US" b="1" smtClean="0">
                <a:solidFill>
                  <a:srgbClr val="000000"/>
                </a:solidFill>
                <a:latin typeface="Times New Roman" pitchFamily="18" charset="0"/>
                <a:cs typeface="Times New Roman" pitchFamily="18" charset="0"/>
              </a:rPr>
              <a:t>mSec</a:t>
            </a:r>
            <a:r>
              <a:rPr lang="en-US" smtClean="0">
                <a:solidFill>
                  <a:srgbClr val="000000"/>
                </a:solidFill>
                <a:latin typeface="Times New Roman" pitchFamily="18" charset="0"/>
                <a:cs typeface="Times New Roman" pitchFamily="18" charset="0"/>
              </a:rPr>
              <a:t>—Sets the counter units to ms.</a:t>
            </a:r>
          </a:p>
          <a:p>
            <a:pPr defTabSz="849313" eaLnBrk="1" hangingPunct="1">
              <a:tabLst>
                <a:tab pos="423863" algn="l"/>
              </a:tabLst>
            </a:pPr>
            <a:r>
              <a:rPr lang="en-US" b="1" smtClean="0">
                <a:solidFill>
                  <a:srgbClr val="000000"/>
                </a:solidFill>
                <a:latin typeface="Times New Roman" pitchFamily="18" charset="0"/>
                <a:cs typeface="Times New Roman" pitchFamily="18" charset="0"/>
              </a:rPr>
              <a:t>Size of Internal Counter</a:t>
            </a:r>
            <a:r>
              <a:rPr lang="en-US" smtClean="0">
                <a:solidFill>
                  <a:srgbClr val="000000"/>
                </a:solidFill>
                <a:latin typeface="Times New Roman" pitchFamily="18" charset="0"/>
                <a:cs typeface="Times New Roman" pitchFamily="18" charset="0"/>
              </a:rPr>
              <a:t>—Specifies the maximum time (8, 16, or 32 bits) a timer can track. To save space on the FPGA, use the smallest.</a:t>
            </a: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Slide Image Placeholder 5"/>
          <p:cNvSpPr>
            <a:spLocks noGrp="1" noRot="1" noChangeAspect="1" noTextEdit="1"/>
          </p:cNvSpPr>
          <p:nvPr>
            <p:ph type="sldImg"/>
          </p:nvPr>
        </p:nvSpPr>
        <p:spPr>
          <a:xfrm>
            <a:off x="938213" y="720725"/>
            <a:ext cx="5438775" cy="4079875"/>
          </a:xfrm>
          <a:ln/>
        </p:spPr>
      </p:sp>
      <p:sp>
        <p:nvSpPr>
          <p:cNvPr id="1105923" name="Notes Placeholder 8"/>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Slide Image Placeholder 5"/>
          <p:cNvSpPr>
            <a:spLocks noGrp="1" noRot="1" noChangeAspect="1" noTextEdit="1"/>
          </p:cNvSpPr>
          <p:nvPr>
            <p:ph type="sldImg"/>
          </p:nvPr>
        </p:nvSpPr>
        <p:spPr>
          <a:xfrm>
            <a:off x="938213" y="720725"/>
            <a:ext cx="5438775" cy="4079875"/>
          </a:xfrm>
          <a:ln/>
        </p:spPr>
      </p:sp>
      <p:sp>
        <p:nvSpPr>
          <p:cNvPr id="1106947" name="Notes Placeholder 8"/>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Slide Image Placeholder 5"/>
          <p:cNvSpPr>
            <a:spLocks noGrp="1" noRot="1" noChangeAspect="1" noTextEdit="1"/>
          </p:cNvSpPr>
          <p:nvPr>
            <p:ph type="sldImg"/>
          </p:nvPr>
        </p:nvSpPr>
        <p:spPr>
          <a:xfrm>
            <a:off x="938213" y="720725"/>
            <a:ext cx="5438775" cy="4079875"/>
          </a:xfrm>
          <a:ln/>
        </p:spPr>
      </p:sp>
      <p:sp>
        <p:nvSpPr>
          <p:cNvPr id="1107971" name="Notes Placeholder 8"/>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Slide Image Placeholder 5"/>
          <p:cNvSpPr>
            <a:spLocks noGrp="1" noRot="1" noChangeAspect="1" noTextEdit="1"/>
          </p:cNvSpPr>
          <p:nvPr>
            <p:ph type="sldImg"/>
          </p:nvPr>
        </p:nvSpPr>
        <p:spPr>
          <a:xfrm>
            <a:off x="938213" y="720725"/>
            <a:ext cx="5438775" cy="4079875"/>
          </a:xfrm>
          <a:ln/>
        </p:spPr>
      </p:sp>
      <p:sp>
        <p:nvSpPr>
          <p:cNvPr id="1108995" name="Notes Placeholder 8"/>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DED1F68B-6F64-446A-8FC7-791F060F964C}" type="slidenum">
              <a:rPr lang="en-US" sz="2400">
                <a:solidFill>
                  <a:srgbClr val="FFFFFF"/>
                </a:solidFill>
              </a:rPr>
              <a:pPr algn="ctr" eaLnBrk="0" hangingPunct="0"/>
              <a:t>208</a:t>
            </a:fld>
            <a:endParaRPr lang="en-US" sz="2400">
              <a:solidFill>
                <a:srgbClr val="FFFFFF"/>
              </a:solidFill>
            </a:endParaRPr>
          </a:p>
        </p:txBody>
      </p:sp>
      <p:sp>
        <p:nvSpPr>
          <p:cNvPr id="1110019" name="Rectangle 2"/>
          <p:cNvSpPr>
            <a:spLocks noGrp="1" noRot="1" noChangeAspect="1" noChangeArrowheads="1" noTextEdit="1"/>
          </p:cNvSpPr>
          <p:nvPr>
            <p:ph type="sldImg"/>
          </p:nvPr>
        </p:nvSpPr>
        <p:spPr>
          <a:xfrm>
            <a:off x="906463" y="471488"/>
            <a:ext cx="5349875" cy="4013200"/>
          </a:xfrm>
          <a:ln/>
        </p:spPr>
      </p:sp>
      <p:sp>
        <p:nvSpPr>
          <p:cNvPr id="1110020" name="Rectangle 3"/>
          <p:cNvSpPr>
            <a:spLocks noGrp="1" noChangeArrowheads="1"/>
          </p:cNvSpPr>
          <p:nvPr>
            <p:ph type="body" idx="1"/>
          </p:nvPr>
        </p:nvSpPr>
        <p:spPr>
          <a:xfrm>
            <a:off x="731838" y="4730750"/>
            <a:ext cx="5851525" cy="4319588"/>
          </a:xfrm>
          <a:noFill/>
          <a:ln/>
        </p:spPr>
        <p:txBody>
          <a:bodyPr/>
          <a:lstStyle/>
          <a:p>
            <a:pPr marL="211138" lvl="2" indent="-211138" defTabSz="849313" eaLnBrk="1" hangingPunct="1">
              <a:buFont typeface="Arial" pitchFamily="34" charset="0"/>
              <a:buNone/>
              <a:tabLst>
                <a:tab pos="423863" algn="l"/>
              </a:tabLst>
            </a:pPr>
            <a:r>
              <a:rPr lang="en-US" smtClean="0">
                <a:latin typeface="Arial" pitchFamily="34" charset="0"/>
              </a:rPr>
              <a:t>Wiring a false constant to the Loop Condition terminal of a While Loop is acceptable in many FPGA applications. FPGA logic is often meant to run indefinitely on the FPGA. Wiring controls and application logic to the Loop Condition terminal instead is also acceptable.</a:t>
            </a: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99F80695-FCC3-440D-B199-C361BAC45C65}" type="slidenum">
              <a:rPr lang="en-US" sz="2400">
                <a:solidFill>
                  <a:srgbClr val="FFFFFF"/>
                </a:solidFill>
              </a:rPr>
              <a:pPr algn="ctr" eaLnBrk="0" hangingPunct="0"/>
              <a:t>209</a:t>
            </a:fld>
            <a:endParaRPr lang="en-US" sz="2400">
              <a:solidFill>
                <a:srgbClr val="FFFFFF"/>
              </a:solidFill>
            </a:endParaRPr>
          </a:p>
        </p:txBody>
      </p:sp>
      <p:sp>
        <p:nvSpPr>
          <p:cNvPr id="1111043" name="Rectangle 2"/>
          <p:cNvSpPr>
            <a:spLocks noGrp="1" noRot="1" noChangeAspect="1" noChangeArrowheads="1" noTextEdit="1"/>
          </p:cNvSpPr>
          <p:nvPr>
            <p:ph type="sldImg"/>
          </p:nvPr>
        </p:nvSpPr>
        <p:spPr>
          <a:xfrm>
            <a:off x="906463" y="471488"/>
            <a:ext cx="5349875" cy="4013200"/>
          </a:xfrm>
          <a:ln/>
        </p:spPr>
      </p:sp>
      <p:sp>
        <p:nvSpPr>
          <p:cNvPr id="1111044" name="Rectangle 3"/>
          <p:cNvSpPr>
            <a:spLocks noGrp="1" noChangeArrowheads="1"/>
          </p:cNvSpPr>
          <p:nvPr>
            <p:ph type="body" idx="1"/>
          </p:nvPr>
        </p:nvSpPr>
        <p:spPr>
          <a:xfrm>
            <a:off x="731838" y="4730750"/>
            <a:ext cx="5851525" cy="4319588"/>
          </a:xfrm>
          <a:noFill/>
          <a:ln/>
        </p:spPr>
        <p:txBody>
          <a:bodyPr/>
          <a:lstStyle/>
          <a:p>
            <a:pPr lvl="1" defTabSz="849313" eaLnBrk="1" hangingPunct="1">
              <a:tabLst>
                <a:tab pos="423863" algn="l"/>
              </a:tabLst>
            </a:pPr>
            <a:r>
              <a:rPr lang="en-US" smtClean="0">
                <a:latin typeface="Arial" pitchFamily="34" charset="0"/>
              </a:rPr>
              <a:t>The iteration terminal count of the While Loop does not rollover.  Instead, it will keep outputting 2,147,483,647 once it reaches that value.  With FPGA speeds, it is possible for the While Loop iteration terminal to max out rather quickly.</a:t>
            </a:r>
          </a:p>
          <a:p>
            <a:pPr lvl="1" defTabSz="849313" eaLnBrk="1" hangingPunct="1">
              <a:tabLst>
                <a:tab pos="423863" algn="l"/>
              </a:tabLst>
            </a:pPr>
            <a:r>
              <a:rPr lang="en-US" smtClean="0">
                <a:latin typeface="Arial" pitchFamily="34" charset="0"/>
              </a:rPr>
              <a:t>If you need a counter to rollover when it reaches its maximum value, you should programmatically implement your own counter.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3"/>
          <p:cNvSpPr>
            <a:spLocks noGrp="1" noChangeArrowheads="1"/>
          </p:cNvSpPr>
          <p:nvPr>
            <p:ph type="body" idx="1"/>
          </p:nvPr>
        </p:nvSpPr>
        <p:spPr>
          <a:noFill/>
          <a:ln/>
        </p:spPr>
        <p:txBody>
          <a:bodyPr/>
          <a:lstStyle/>
          <a:p>
            <a:pPr defTabSz="849313" eaLnBrk="1" hangingPunct="1">
              <a:tabLst>
                <a:tab pos="423863" algn="l"/>
              </a:tabLst>
            </a:pPr>
            <a:r>
              <a:rPr lang="en-US" smtClean="0">
                <a:latin typeface="Arial" pitchFamily="34" charset="0"/>
              </a:rPr>
              <a:t>Many test and control systems perform calculations in software. When executing in software the calculation must be performed after multiple software calls through the application software, driver API, and operating system before actually interfacing with the unit under test (UUT). Even when using an RTOS and optimized algorithms, the fastest response rate you can typically achieve in software is around 25 µs. Additionally, there is added vulnerability within a software-based system because a crash can occur at multiple levels that interfere with the response of the system.</a:t>
            </a:r>
          </a:p>
          <a:p>
            <a:pPr defTabSz="849313" eaLnBrk="1" hangingPunct="1">
              <a:tabLst>
                <a:tab pos="423863" algn="l"/>
              </a:tabLst>
            </a:pPr>
            <a:endParaRPr lang="en-US" smtClean="0">
              <a:latin typeface="Arial" pitchFamily="34" charset="0"/>
            </a:endParaRPr>
          </a:p>
        </p:txBody>
      </p:sp>
      <p:sp>
        <p:nvSpPr>
          <p:cNvPr id="918531" name="Slide Image Placeholder 4"/>
          <p:cNvSpPr>
            <a:spLocks noGrp="1" noRot="1" noChangeAspect="1" noTextEdit="1"/>
          </p:cNvSpPr>
          <p:nvPr>
            <p:ph type="sldImg"/>
          </p:nvPr>
        </p:nvSpPr>
        <p:spPr>
          <a:ln/>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Slide Image Placeholder 1"/>
          <p:cNvSpPr>
            <a:spLocks noGrp="1" noRot="1" noChangeAspect="1" noTextEdit="1"/>
          </p:cNvSpPr>
          <p:nvPr>
            <p:ph type="sldImg"/>
          </p:nvPr>
        </p:nvSpPr>
        <p:spPr>
          <a:ln/>
        </p:spPr>
      </p:sp>
      <p:sp>
        <p:nvSpPr>
          <p:cNvPr id="1112067"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Prep discussion:</a:t>
            </a:r>
          </a:p>
          <a:p>
            <a:pPr defTabSz="849313" eaLnBrk="1" hangingPunct="1">
              <a:tabLst>
                <a:tab pos="423863" algn="l"/>
              </a:tabLst>
            </a:pPr>
            <a:r>
              <a:rPr lang="en-US" smtClean="0">
                <a:latin typeface="Arial" pitchFamily="34" charset="0"/>
              </a:rPr>
              <a:t>The student is assigned the task of creating an FPGA VI that acquires data from the Connector0\AI0 analog input channel of a PCI-7831R FPGA board. If the data value is higher than the user-specified limit, then the FPGA VI must output a high voltage on the Connector0\DIO0 digital output line. The FPGA VI must execute these I/O operations at a user-specified sample interval.</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The student will use the Loop Timer Express VI to time the code in a While Loop.</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Slide Image Placeholder 1"/>
          <p:cNvSpPr>
            <a:spLocks noGrp="1" noRot="1" noChangeAspect="1" noTextEdit="1"/>
          </p:cNvSpPr>
          <p:nvPr>
            <p:ph type="sldImg"/>
          </p:nvPr>
        </p:nvSpPr>
        <p:spPr>
          <a:ln/>
        </p:spPr>
      </p:sp>
      <p:sp>
        <p:nvSpPr>
          <p:cNvPr id="1113091"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Each iteration of the While Loop will last the same amount of time it takes to execute the code in the second frame of the Sequence structure.</a:t>
            </a:r>
          </a:p>
          <a:p>
            <a:pPr defTabSz="849313" eaLnBrk="1" hangingPunct="1">
              <a:tabLst>
                <a:tab pos="423863" algn="l"/>
              </a:tabLst>
            </a:pPr>
            <a:r>
              <a:rPr lang="en-US" smtClean="0">
                <a:latin typeface="Arial" pitchFamily="34" charset="0"/>
              </a:rPr>
              <a:t>Because the logic in the loop takes longer to execute than the specified interval of the Loop Timer, the Loop Timer returns </a:t>
            </a:r>
            <a:r>
              <a:rPr lang="en-US" b="1" smtClean="0">
                <a:latin typeface="Arial" pitchFamily="34" charset="0"/>
              </a:rPr>
              <a:t>immediately</a:t>
            </a:r>
            <a:r>
              <a:rPr lang="en-US" smtClean="0">
                <a:latin typeface="Arial" pitchFamily="34" charset="0"/>
              </a:rPr>
              <a:t> and establishes a new reference time stamp for subsequent calls.</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Slide Image Placeholder 5"/>
          <p:cNvSpPr>
            <a:spLocks noGrp="1" noRot="1" noChangeAspect="1" noTextEdit="1"/>
          </p:cNvSpPr>
          <p:nvPr>
            <p:ph type="sldImg"/>
          </p:nvPr>
        </p:nvSpPr>
        <p:spPr>
          <a:xfrm>
            <a:off x="938213" y="720725"/>
            <a:ext cx="5438775" cy="4079875"/>
          </a:xfrm>
          <a:ln/>
        </p:spPr>
      </p:sp>
      <p:sp>
        <p:nvSpPr>
          <p:cNvPr id="1114115" name="Notes Placeholder 6"/>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Creating Delays between Events</a:t>
            </a:r>
          </a:p>
          <a:p>
            <a:pPr defTabSz="849313" eaLnBrk="1" hangingPunct="1">
              <a:tabLst>
                <a:tab pos="423863" algn="l"/>
              </a:tabLst>
            </a:pPr>
            <a:r>
              <a:rPr lang="en-US" smtClean="0">
                <a:latin typeface="Arial" pitchFamily="34" charset="0"/>
              </a:rPr>
              <a:t>Use the </a:t>
            </a:r>
            <a:r>
              <a:rPr lang="en-US" smtClean="0">
                <a:latin typeface="Arial" pitchFamily="34" charset="0"/>
                <a:hlinkClick r:id="rId3"/>
              </a:rPr>
              <a:t>Wait</a:t>
            </a:r>
            <a:r>
              <a:rPr lang="en-US" smtClean="0">
                <a:latin typeface="Arial" pitchFamily="34" charset="0"/>
              </a:rPr>
              <a:t> Express VI to create a delay between events in an FPGA VI. For example, you might want to create a delay between a trigger and a subsequent output. You can place the LabVIEW code for the trigger in the first frame of a sequence structure. Then place the Wait Express VI in the following frame. Finally, place the LabVIEW code for the output in the last frame of the sequence structure. You also can create a series of delays using multiple Wait VIs in a sequence structure, as shown in the following block diagram.</a:t>
            </a:r>
          </a:p>
          <a:p>
            <a:pPr defTabSz="849313" eaLnBrk="1" hangingPunct="1">
              <a:tabLst>
                <a:tab pos="423863" algn="l"/>
              </a:tabLst>
            </a:pPr>
            <a:endParaRPr lang="en-US" smtClean="0">
              <a:latin typeface="Arial" pitchFamily="34" charset="0"/>
            </a:endParaRPr>
          </a:p>
          <a:p>
            <a:pPr lvl="1" defTabSz="849313" eaLnBrk="1" hangingPunct="1">
              <a:tabLst>
                <a:tab pos="423863" algn="l"/>
              </a:tabLst>
            </a:pPr>
            <a:r>
              <a:rPr lang="en-US" smtClean="0">
                <a:latin typeface="Arial" pitchFamily="34" charset="0"/>
              </a:rPr>
              <a:t>Block diagram screenshot shown in from LV Help»Creating FPGA VIs»Using FPGA Clocks and Timing»Using the FPGA Timing Functions.</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Slide Image Placeholder 5"/>
          <p:cNvSpPr>
            <a:spLocks noGrp="1" noRot="1" noChangeAspect="1" noTextEdit="1"/>
          </p:cNvSpPr>
          <p:nvPr>
            <p:ph type="sldImg"/>
          </p:nvPr>
        </p:nvSpPr>
        <p:spPr>
          <a:xfrm>
            <a:off x="938213" y="720725"/>
            <a:ext cx="5438775" cy="4079875"/>
          </a:xfrm>
          <a:ln/>
        </p:spPr>
      </p:sp>
      <p:sp>
        <p:nvSpPr>
          <p:cNvPr id="1115139" name="Notes Placeholder 6"/>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Slide Image Placeholder 5"/>
          <p:cNvSpPr>
            <a:spLocks noGrp="1" noRot="1" noChangeAspect="1" noTextEdit="1"/>
          </p:cNvSpPr>
          <p:nvPr>
            <p:ph type="sldImg"/>
          </p:nvPr>
        </p:nvSpPr>
        <p:spPr>
          <a:xfrm>
            <a:off x="938213" y="720725"/>
            <a:ext cx="5438775" cy="4079875"/>
          </a:xfrm>
          <a:ln/>
        </p:spPr>
      </p:sp>
      <p:sp>
        <p:nvSpPr>
          <p:cNvPr id="1116163" name="Notes Placeholder 6"/>
          <p:cNvSpPr>
            <a:spLocks noGrp="1"/>
          </p:cNvSpPr>
          <p:nvPr>
            <p:ph type="body" idx="1"/>
          </p:nvPr>
        </p:nvSpPr>
        <p:spPr>
          <a:noFill/>
          <a:ln/>
        </p:spPr>
        <p:txBody>
          <a:bodyPr/>
          <a:lstStyle/>
          <a:p>
            <a:pPr defTabSz="849313" eaLnBrk="1" hangingPunct="1">
              <a:tabLst>
                <a:tab pos="423863" algn="l"/>
              </a:tabLst>
            </a:pPr>
            <a:r>
              <a:rPr lang="en-US" smtClean="0">
                <a:solidFill>
                  <a:srgbClr val="000000"/>
                </a:solidFill>
                <a:latin typeface="Times New Roman" pitchFamily="18" charset="0"/>
              </a:rPr>
              <a:t>You can time your FPGA code using the Loop Timer Express VI or the Wait Express VI. The Loop Timer and Wait Express VIs differ in how they affect code execution.</a:t>
            </a:r>
          </a:p>
          <a:p>
            <a:pPr defTabSz="849313" eaLnBrk="1" hangingPunct="1">
              <a:tabLst>
                <a:tab pos="423863" algn="l"/>
              </a:tabLst>
            </a:pPr>
            <a:r>
              <a:rPr lang="en-US" smtClean="0">
                <a:solidFill>
                  <a:srgbClr val="000000"/>
                </a:solidFill>
                <a:latin typeface="Times New Roman" pitchFamily="18" charset="0"/>
              </a:rPr>
              <a:t>If you use the Loop Timer Express VI, during the first iteration the code executes right away.</a:t>
            </a:r>
            <a:br>
              <a:rPr lang="en-US" smtClean="0">
                <a:solidFill>
                  <a:srgbClr val="000000"/>
                </a:solidFill>
                <a:latin typeface="Times New Roman" pitchFamily="18" charset="0"/>
              </a:rPr>
            </a:br>
            <a:r>
              <a:rPr lang="en-US" smtClean="0">
                <a:solidFill>
                  <a:srgbClr val="000000"/>
                </a:solidFill>
                <a:latin typeface="Times New Roman" pitchFamily="18" charset="0"/>
              </a:rPr>
              <a:t>If you use the Wait Express VI, during the first iteration the code waits for the duration of the specified wait statement.</a:t>
            </a:r>
          </a:p>
          <a:p>
            <a:pPr defTabSz="849313" eaLnBrk="1" hangingPunct="1">
              <a:tabLst>
                <a:tab pos="423863" algn="l"/>
              </a:tabLst>
            </a:pPr>
            <a:r>
              <a:rPr lang="en-US" smtClean="0">
                <a:solidFill>
                  <a:srgbClr val="000000"/>
                </a:solidFill>
                <a:latin typeface="Times New Roman" pitchFamily="18" charset="0"/>
              </a:rPr>
              <a:t>For both cases, the options for choosing the timing units and the counter size are available.</a:t>
            </a:r>
          </a:p>
          <a:p>
            <a:pPr defTabSz="849313" eaLnBrk="1" hangingPunct="1">
              <a:tabLst>
                <a:tab pos="423863" algn="l"/>
              </a:tabLst>
            </a:pPr>
            <a:r>
              <a:rPr lang="en-US" smtClean="0">
                <a:solidFill>
                  <a:srgbClr val="000000"/>
                </a:solidFill>
                <a:latin typeface="Times New Roman" pitchFamily="18" charset="0"/>
              </a:rPr>
              <a:t>The Flat Sequence structure controls the flow of data and ensures that the wait occurs before the value on the digital output changes.</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Slide Image Placeholder 5"/>
          <p:cNvSpPr>
            <a:spLocks noGrp="1" noRot="1" noChangeAspect="1" noTextEdit="1"/>
          </p:cNvSpPr>
          <p:nvPr>
            <p:ph type="sldImg"/>
          </p:nvPr>
        </p:nvSpPr>
        <p:spPr>
          <a:xfrm>
            <a:off x="938213" y="720725"/>
            <a:ext cx="5438775" cy="4079875"/>
          </a:xfrm>
          <a:ln/>
        </p:spPr>
      </p:sp>
      <p:sp>
        <p:nvSpPr>
          <p:cNvPr id="1117187" name="Notes Placeholder 6"/>
          <p:cNvSpPr>
            <a:spLocks noGrp="1"/>
          </p:cNvSpPr>
          <p:nvPr>
            <p:ph type="body" idx="1"/>
          </p:nvPr>
        </p:nvSpPr>
        <p:spPr>
          <a:noFill/>
          <a:ln/>
        </p:spPr>
        <p:txBody>
          <a:bodyPr/>
          <a:lstStyle/>
          <a:p>
            <a:pPr defTabSz="849313" eaLnBrk="1" hangingPunct="1">
              <a:tabLst>
                <a:tab pos="423863" algn="l"/>
              </a:tabLst>
            </a:pPr>
            <a:endParaRPr lang="en-US" sz="1500" smtClean="0">
              <a:latin typeface="Arial" pitchFamily="34"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Slide Image Placeholder 5"/>
          <p:cNvSpPr>
            <a:spLocks noGrp="1" noRot="1" noChangeAspect="1" noTextEdit="1"/>
          </p:cNvSpPr>
          <p:nvPr>
            <p:ph type="sldImg"/>
          </p:nvPr>
        </p:nvSpPr>
        <p:spPr>
          <a:xfrm>
            <a:off x="938213" y="720725"/>
            <a:ext cx="5438775" cy="4079875"/>
          </a:xfrm>
          <a:ln/>
        </p:spPr>
      </p:sp>
      <p:sp>
        <p:nvSpPr>
          <p:cNvPr id="7" name="Notes Placeholder 6"/>
          <p:cNvSpPr>
            <a:spLocks noGrp="1"/>
          </p:cNvSpPr>
          <p:nvPr>
            <p:ph type="body" idx="1"/>
          </p:nvPr>
        </p:nvSpPr>
        <p:spPr/>
        <p:txBody>
          <a:bodyPr>
            <a:normAutofit fontScale="62500" lnSpcReduction="20000"/>
          </a:bodyPr>
          <a:lstStyle/>
          <a:p>
            <a:pPr defTabSz="850777" eaLnBrk="1" hangingPunct="1">
              <a:tabLst>
                <a:tab pos="425389" algn="l"/>
              </a:tabLst>
              <a:defRPr/>
            </a:pPr>
            <a:r>
              <a:rPr lang="en-US" sz="1500" dirty="0" smtClean="0"/>
              <a:t>From LV Help»FPGA Module»Creating FPGA VIs»Using FPGA Clocks and Timing»Using the FPGA Timing Functions</a:t>
            </a:r>
          </a:p>
          <a:p>
            <a:pPr defTabSz="850777" eaLnBrk="1" hangingPunct="1">
              <a:tabLst>
                <a:tab pos="425389" algn="l"/>
              </a:tabLst>
              <a:defRPr/>
            </a:pPr>
            <a:r>
              <a:rPr lang="en-US" sz="1500" b="1" dirty="0" smtClean="0"/>
              <a:t>Measuring Time between Events</a:t>
            </a:r>
          </a:p>
          <a:p>
            <a:pPr defTabSz="850777" eaLnBrk="1" hangingPunct="1">
              <a:tabLst>
                <a:tab pos="425389" algn="l"/>
              </a:tabLst>
              <a:defRPr/>
            </a:pPr>
            <a:r>
              <a:rPr lang="en-US" sz="1500" dirty="0" smtClean="0"/>
              <a:t>Use the </a:t>
            </a:r>
            <a:r>
              <a:rPr lang="en-US" sz="1500" dirty="0" smtClean="0">
                <a:hlinkClick r:id="rId3"/>
              </a:rPr>
              <a:t>Tick Count</a:t>
            </a:r>
            <a:r>
              <a:rPr lang="en-US" sz="1500" dirty="0" smtClean="0"/>
              <a:t> Express VI to measure the time between events such as edges on a digital signal. You can use the Tick Count Express VI when you need to determine the period, pulse-width, or frequency of an input signal or if you want to determine the execution time of a section of LabVIEW code. </a:t>
            </a:r>
          </a:p>
          <a:p>
            <a:pPr defTabSz="850777" eaLnBrk="1" hangingPunct="1">
              <a:tabLst>
                <a:tab pos="425389" algn="l"/>
              </a:tabLst>
              <a:defRPr/>
            </a:pPr>
            <a:r>
              <a:rPr lang="en-US" sz="1500" dirty="0" smtClean="0"/>
              <a:t>For example, to determine the amount of time it takes a function or a section of LabVIEW code to execute, use a sequence structure with two Tick Count Express VIs, as shown in the following block diagram. </a:t>
            </a:r>
          </a:p>
          <a:p>
            <a:pPr defTabSz="850777" eaLnBrk="1" hangingPunct="1">
              <a:tabLst>
                <a:tab pos="425389" algn="l"/>
              </a:tabLst>
              <a:defRPr/>
            </a:pPr>
            <a:r>
              <a:rPr lang="en-US" sz="1500" dirty="0" smtClean="0"/>
              <a:t>Place one Tick Count Express VI in the first frame of the sequence structure. Then place the LabVIEW code you want to measure in the second frame of the sequence structure. Finally, place the other Tick Count Express VI in the last frame of the sequence structure. You then can calculate the difference between the results of the two Tick Count Express VIs to determine the execution time. Subtract one from the result of the calculation to compensate for the execution time of the Tick Count Express VI. </a:t>
            </a:r>
          </a:p>
          <a:p>
            <a:pPr defTabSz="850777" eaLnBrk="1" hangingPunct="1">
              <a:tabLst>
                <a:tab pos="425389" algn="l"/>
              </a:tabLst>
              <a:defRPr/>
            </a:pPr>
            <a:r>
              <a:rPr lang="en-US" sz="1500" dirty="0" smtClean="0"/>
              <a:t>The Tick Count Express VI has an internal counter to track time. The internal counter for each Tick Count Express VI you place on the same block diagram shares the same start time. Therefore, every Tick Count Express VI that uses the same values for the </a:t>
            </a:r>
            <a:r>
              <a:rPr lang="en-US" sz="1500" b="1" dirty="0" smtClean="0"/>
              <a:t>Counter Units</a:t>
            </a:r>
            <a:r>
              <a:rPr lang="en-US" sz="1500" dirty="0" smtClean="0"/>
              <a:t> and </a:t>
            </a:r>
            <a:r>
              <a:rPr lang="en-US" sz="1500" b="1" dirty="0" smtClean="0"/>
              <a:t>Size of Internal Counter</a:t>
            </a:r>
            <a:r>
              <a:rPr lang="en-US" sz="1500" dirty="0" smtClean="0"/>
              <a:t> options tracks the same time. For example, if you call two Tick Count Express VIs that use the same </a:t>
            </a:r>
            <a:r>
              <a:rPr lang="en-US" sz="1500" b="1" dirty="0" smtClean="0"/>
              <a:t>Configure Tick Count</a:t>
            </a:r>
            <a:r>
              <a:rPr lang="en-US" sz="1500" dirty="0" smtClean="0"/>
              <a:t> options at the same time, they return the same </a:t>
            </a:r>
            <a:r>
              <a:rPr lang="en-US" sz="1500" b="1" dirty="0" smtClean="0"/>
              <a:t>Tick Count</a:t>
            </a:r>
            <a:r>
              <a:rPr lang="en-US" sz="1500" dirty="0" smtClean="0"/>
              <a:t> value.</a:t>
            </a:r>
          </a:p>
          <a:p>
            <a:pPr defTabSz="850777" eaLnBrk="1" hangingPunct="1">
              <a:tabLst>
                <a:tab pos="425389" algn="l"/>
              </a:tabLst>
              <a:defRPr/>
            </a:pPr>
            <a:r>
              <a:rPr lang="en-US" sz="1500" dirty="0" smtClean="0"/>
              <a:t>The Tick Count Express VI returns an integer value in </a:t>
            </a:r>
            <a:r>
              <a:rPr lang="en-US" sz="1500" b="1" dirty="0" smtClean="0"/>
              <a:t>Counter Units</a:t>
            </a:r>
            <a:r>
              <a:rPr lang="en-US" sz="1500" dirty="0" smtClean="0"/>
              <a:t>. The </a:t>
            </a:r>
            <a:r>
              <a:rPr lang="en-US" sz="1500" b="1" dirty="0" smtClean="0"/>
              <a:t>Tick Count</a:t>
            </a:r>
            <a:r>
              <a:rPr lang="en-US" sz="1500" dirty="0" smtClean="0"/>
              <a:t> value cannot represent any fractional time periods that might occur when </a:t>
            </a:r>
            <a:r>
              <a:rPr lang="en-US" sz="1500" b="1" dirty="0" smtClean="0"/>
              <a:t>Counter Units</a:t>
            </a:r>
            <a:r>
              <a:rPr lang="en-US" sz="1500" dirty="0" smtClean="0"/>
              <a:t> is configured for </a:t>
            </a:r>
            <a:r>
              <a:rPr lang="en-US" sz="1500" b="1" dirty="0" smtClean="0"/>
              <a:t>uSec</a:t>
            </a:r>
            <a:r>
              <a:rPr lang="en-US" sz="1500" dirty="0" smtClean="0"/>
              <a:t> or </a:t>
            </a:r>
            <a:r>
              <a:rPr lang="en-US" sz="1500" b="1" dirty="0" smtClean="0"/>
              <a:t>mSec</a:t>
            </a:r>
            <a:r>
              <a:rPr lang="en-US" sz="1500" dirty="0" smtClean="0"/>
              <a:t>. Configuring </a:t>
            </a:r>
            <a:r>
              <a:rPr lang="en-US" sz="1500" b="1" dirty="0" smtClean="0"/>
              <a:t>Counter Units</a:t>
            </a:r>
            <a:r>
              <a:rPr lang="en-US" sz="1500" dirty="0" smtClean="0"/>
              <a:t> for </a:t>
            </a:r>
            <a:r>
              <a:rPr lang="en-US" sz="1500" b="1" dirty="0" smtClean="0"/>
              <a:t>uSec</a:t>
            </a:r>
            <a:r>
              <a:rPr lang="en-US" sz="1500" dirty="0" smtClean="0"/>
              <a:t> or </a:t>
            </a:r>
            <a:r>
              <a:rPr lang="en-US" sz="1500" b="1" dirty="0" smtClean="0"/>
              <a:t>mSec</a:t>
            </a:r>
            <a:r>
              <a:rPr lang="en-US" sz="1500" dirty="0" smtClean="0"/>
              <a:t> can result in timing measurements that have an accuracy of ±1 </a:t>
            </a:r>
            <a:r>
              <a:rPr lang="en-US" sz="1500" b="1" dirty="0" smtClean="0"/>
              <a:t>Counter Unit</a:t>
            </a:r>
            <a:r>
              <a:rPr lang="en-US" sz="1500" dirty="0" smtClean="0"/>
              <a:t> value. For example, you can configure the Tick Count Express VIs in the block diagram above to measure time in milliseconds. If the first Tick Count Express VI executes at 47.9 milliseconds, </a:t>
            </a:r>
            <a:r>
              <a:rPr lang="en-US" sz="1500" b="1" dirty="0" smtClean="0"/>
              <a:t>Tick Count</a:t>
            </a:r>
            <a:r>
              <a:rPr lang="en-US" sz="1500" dirty="0" smtClean="0"/>
              <a:t> returns a value of 47. If the second Tick Count Express VI executes at 53.2 milliseconds, </a:t>
            </a:r>
            <a:r>
              <a:rPr lang="en-US" sz="1500" b="1" dirty="0" smtClean="0"/>
              <a:t>Tick Count</a:t>
            </a:r>
            <a:r>
              <a:rPr lang="en-US" sz="1500" dirty="0" smtClean="0"/>
              <a:t> returns a value of 53. Although this example has a 5.3 millisecond delay, the difference between the returned values is 6 milliseconds.</a:t>
            </a:r>
            <a:endParaRPr lang="en-US" sz="1500"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Slide Image Placeholder 5"/>
          <p:cNvSpPr>
            <a:spLocks noGrp="1" noRot="1" noChangeAspect="1" noTextEdit="1"/>
          </p:cNvSpPr>
          <p:nvPr>
            <p:ph type="sldImg"/>
          </p:nvPr>
        </p:nvSpPr>
        <p:spPr>
          <a:xfrm>
            <a:off x="938213" y="720725"/>
            <a:ext cx="5438775" cy="4079875"/>
          </a:xfrm>
          <a:ln/>
        </p:spPr>
      </p:sp>
      <p:sp>
        <p:nvSpPr>
          <p:cNvPr id="1119235" name="Notes Placeholder 6"/>
          <p:cNvSpPr>
            <a:spLocks noGrp="1"/>
          </p:cNvSpPr>
          <p:nvPr>
            <p:ph type="body" idx="1"/>
          </p:nvPr>
        </p:nvSpPr>
        <p:spPr>
          <a:noFill/>
          <a:ln/>
        </p:spPr>
        <p:txBody>
          <a:bodyPr/>
          <a:lstStyle/>
          <a:p>
            <a:pPr eaLnBrk="1" hangingPunct="1"/>
            <a:r>
              <a:rPr lang="en-US" sz="1500" smtClean="0">
                <a:solidFill>
                  <a:srgbClr val="000000"/>
                </a:solidFill>
                <a:latin typeface="Times New Roman" pitchFamily="18" charset="0"/>
                <a:cs typeface="Times New Roman" pitchFamily="18" charset="0"/>
              </a:rPr>
              <a:t>The figure above shows an example that uses the Tick Count Express VI to benchmark the loop period of a While Loop.</a:t>
            </a:r>
          </a:p>
          <a:p>
            <a:pPr eaLnBrk="1" hangingPunct="1"/>
            <a:r>
              <a:rPr lang="en-US" sz="1500" smtClean="0">
                <a:solidFill>
                  <a:srgbClr val="000000"/>
                </a:solidFill>
                <a:latin typeface="Times New Roman" pitchFamily="18" charset="0"/>
                <a:cs typeface="Times New Roman" pitchFamily="18" charset="0"/>
              </a:rPr>
              <a:t>Timestamp measurements are done in parallel because of the way the FPGA code is implemented. As long as any new code is not made within the same combinatorial path as another set of code the code execution times are independent from one another. Because of this behavior, whenever you add code to an FPGA VI for benchmarking, it has no affect on the loop execution time, provided that the code you are benchmarking takes longer to execute than the three ticks required to obtain and observe the loop rate.</a:t>
            </a:r>
          </a:p>
          <a:p>
            <a:pPr eaLnBrk="1" hangingPunct="1"/>
            <a:endParaRPr lang="en-US" sz="1500" smtClean="0">
              <a:latin typeface="Arial" pitchFamily="34"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Slide Image Placeholder 5"/>
          <p:cNvSpPr>
            <a:spLocks noGrp="1" noRot="1" noChangeAspect="1" noTextEdit="1"/>
          </p:cNvSpPr>
          <p:nvPr>
            <p:ph type="sldImg"/>
          </p:nvPr>
        </p:nvSpPr>
        <p:spPr>
          <a:xfrm>
            <a:off x="938213" y="720725"/>
            <a:ext cx="5438775" cy="4079875"/>
          </a:xfrm>
          <a:ln/>
        </p:spPr>
      </p:sp>
      <p:sp>
        <p:nvSpPr>
          <p:cNvPr id="1120259" name="Notes Placeholder 6"/>
          <p:cNvSpPr>
            <a:spLocks noGrp="1"/>
          </p:cNvSpPr>
          <p:nvPr>
            <p:ph type="body" idx="1"/>
          </p:nvPr>
        </p:nvSpPr>
        <p:spPr>
          <a:noFill/>
          <a:ln/>
        </p:spPr>
        <p:txBody>
          <a:bodyPr/>
          <a:lstStyle/>
          <a:p>
            <a:pPr defTabSz="849313" eaLnBrk="1" hangingPunct="1">
              <a:tabLst>
                <a:tab pos="423863" algn="l"/>
              </a:tabLst>
            </a:pPr>
            <a:r>
              <a:rPr lang="en-US" sz="1900" b="1" smtClean="0">
                <a:solidFill>
                  <a:srgbClr val="000000"/>
                </a:solidFill>
                <a:latin typeface="Arial Narrow" pitchFamily="34" charset="0"/>
                <a:cs typeface="Times New Roman" pitchFamily="18" charset="0"/>
              </a:rPr>
              <a:t>Benchmarking Loop Rates</a:t>
            </a:r>
          </a:p>
          <a:p>
            <a:pPr defTabSz="849313" eaLnBrk="1" hangingPunct="1">
              <a:tabLst>
                <a:tab pos="423863" algn="l"/>
              </a:tabLst>
            </a:pPr>
            <a:r>
              <a:rPr lang="en-US" sz="1500" smtClean="0">
                <a:solidFill>
                  <a:srgbClr val="000000"/>
                </a:solidFill>
                <a:latin typeface="Times New Roman" pitchFamily="18" charset="0"/>
                <a:cs typeface="Times New Roman" pitchFamily="18" charset="0"/>
              </a:rPr>
              <a:t>It is important to benchmark the rate at which a VI runs. Because the FPGA code runs on the FPGA hardware, you cannot determine the precise timing until you compile the code. After you compile the code, the Tick Count Express VI to benchmark the VI and determine execution speed. </a:t>
            </a:r>
          </a:p>
          <a:p>
            <a:pPr defTabSz="849313" eaLnBrk="1" hangingPunct="1">
              <a:tabLst>
                <a:tab pos="423863" algn="l"/>
              </a:tabLst>
            </a:pPr>
            <a:r>
              <a:rPr lang="en-US" sz="1500" smtClean="0">
                <a:solidFill>
                  <a:srgbClr val="000000"/>
                </a:solidFill>
                <a:latin typeface="Times New Roman" pitchFamily="18" charset="0"/>
                <a:cs typeface="Times New Roman" pitchFamily="18" charset="0"/>
              </a:rPr>
              <a:t>You must be careful of Tick Count rolling over. Because Tick Count has a maximum representation of 32 bits, the greatest number of ticks that it can count before returning to 0 is 2</a:t>
            </a:r>
            <a:r>
              <a:rPr lang="en-US" sz="1500" baseline="30000" smtClean="0">
                <a:solidFill>
                  <a:srgbClr val="000000"/>
                </a:solidFill>
                <a:latin typeface="Times New Roman" pitchFamily="18" charset="0"/>
                <a:cs typeface="Times New Roman" pitchFamily="18" charset="0"/>
              </a:rPr>
              <a:t>32</a:t>
            </a:r>
            <a:r>
              <a:rPr lang="en-US" sz="1500" smtClean="0">
                <a:solidFill>
                  <a:srgbClr val="000000"/>
                </a:solidFill>
                <a:latin typeface="Times New Roman" pitchFamily="18" charset="0"/>
                <a:cs typeface="Times New Roman" pitchFamily="18" charset="0"/>
              </a:rPr>
              <a:t> = 4,294,967,296. However, when the clock runs at 40 MHz, the clock rolls over about every 107 seconds. If the code you are benchmarking takes more than 107 seconds to execute, the elapsed time result will be much lower than expected because the final Tick Count rolled over to 0.</a:t>
            </a:r>
            <a:endParaRPr lang="en-US" sz="1500" smtClean="0">
              <a:latin typeface="Arial" pitchFamily="34" charset="0"/>
            </a:endParaRPr>
          </a:p>
          <a:p>
            <a:pPr defTabSz="849313" eaLnBrk="1" hangingPunct="1">
              <a:tabLst>
                <a:tab pos="423863" algn="l"/>
              </a:tabLst>
            </a:pPr>
            <a:endParaRPr lang="en-US" sz="1500" smtClean="0">
              <a:latin typeface="Arial" pitchFamily="34"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Slide Image Placeholder 7"/>
          <p:cNvSpPr>
            <a:spLocks noGrp="1" noRot="1" noChangeAspect="1" noTextEdit="1"/>
          </p:cNvSpPr>
          <p:nvPr>
            <p:ph type="sldImg"/>
          </p:nvPr>
        </p:nvSpPr>
        <p:spPr>
          <a:xfrm>
            <a:off x="938213" y="720725"/>
            <a:ext cx="5438775" cy="4079875"/>
          </a:xfrm>
          <a:ln/>
        </p:spPr>
      </p:sp>
      <p:sp>
        <p:nvSpPr>
          <p:cNvPr id="1121283" name="Notes Placeholder 8"/>
          <p:cNvSpPr>
            <a:spLocks noGrp="1"/>
          </p:cNvSpPr>
          <p:nvPr>
            <p:ph type="body" idx="1"/>
          </p:nvPr>
        </p:nvSpPr>
        <p:spPr>
          <a:noFill/>
          <a:ln/>
        </p:spPr>
        <p:txBody>
          <a:bodyPr/>
          <a:lstStyle/>
          <a:p>
            <a:pPr marL="211138" lvl="2" indent="-211138" defTabSz="849313" eaLnBrk="1" hangingPunct="1">
              <a:buFont typeface="Arial" pitchFamily="34" charset="0"/>
              <a:buNone/>
              <a:tabLst>
                <a:tab pos="423863" algn="l"/>
              </a:tabLst>
            </a:pPr>
            <a:r>
              <a:rPr lang="en-US" b="1" smtClean="0">
                <a:latin typeface="Arial" pitchFamily="34" charset="0"/>
              </a:rPr>
              <a:t>Prep discussion:</a:t>
            </a:r>
          </a:p>
          <a:p>
            <a:pPr marL="211138" lvl="2" indent="-211138" defTabSz="849313" eaLnBrk="1" hangingPunct="1">
              <a:buFont typeface="Arial" pitchFamily="34" charset="0"/>
              <a:buNone/>
              <a:tabLst>
                <a:tab pos="423863" algn="l"/>
              </a:tabLst>
            </a:pPr>
            <a:r>
              <a:rPr lang="en-US" smtClean="0">
                <a:latin typeface="Arial" pitchFamily="34" charset="0"/>
              </a:rPr>
              <a:t>The student is given a pre-built VI containing code in a While Loop. The student will add benchmarking code to the While Loop to display its loop period in units of Ticks.  The student then converts the number of Ticks into the number of milliseconds.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3"/>
          <p:cNvSpPr>
            <a:spLocks noGrp="1" noChangeArrowheads="1"/>
          </p:cNvSpPr>
          <p:nvPr>
            <p:ph type="body" idx="1"/>
          </p:nvPr>
        </p:nvSpPr>
        <p:spPr>
          <a:noFill/>
          <a:ln/>
        </p:spPr>
        <p:txBody>
          <a:bodyPr/>
          <a:lstStyle/>
          <a:p>
            <a:pPr defTabSz="849313" eaLnBrk="1" hangingPunct="1">
              <a:tabLst>
                <a:tab pos="423863" algn="l"/>
              </a:tabLst>
            </a:pPr>
            <a:r>
              <a:rPr lang="en-US" smtClean="0">
                <a:latin typeface="Arial" pitchFamily="34" charset="0"/>
              </a:rPr>
              <a:t>When executing calculations in hardware, as with LabVIEW FPGA, you can remove software from the required response to the UUT. Under this configuration, LabVIEW FPGA can respond to digital signals within a single clock cycle. With a default clock rate of 40 MHz, LabVIEW FPGA can respond to a digital signal within 25 ns. You can compile LabVIEW FPGA code at higher rates in some cases.</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Performing calculations in hardware provides the highest reliability possible because any crash at any software layer will not affect the execution of your code.</a:t>
            </a:r>
          </a:p>
          <a:p>
            <a:pPr defTabSz="849313" eaLnBrk="1" hangingPunct="1">
              <a:tabLst>
                <a:tab pos="423863" algn="l"/>
              </a:tabLst>
            </a:pPr>
            <a:endParaRPr lang="en-US" smtClean="0">
              <a:latin typeface="Arial" pitchFamily="34" charset="0"/>
            </a:endParaRPr>
          </a:p>
        </p:txBody>
      </p:sp>
      <p:sp>
        <p:nvSpPr>
          <p:cNvPr id="919555" name="Slide Image Placeholder 4"/>
          <p:cNvSpPr>
            <a:spLocks noGrp="1" noRot="1" noChangeAspect="1" noTextEdit="1"/>
          </p:cNvSpPr>
          <p:nvPr>
            <p:ph type="sldImg"/>
          </p:nvPr>
        </p:nvSpPr>
        <p:spPr>
          <a:ln/>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Slide Image Placeholder 7"/>
          <p:cNvSpPr>
            <a:spLocks noGrp="1" noRot="1" noChangeAspect="1" noTextEdit="1"/>
          </p:cNvSpPr>
          <p:nvPr>
            <p:ph type="sldImg"/>
          </p:nvPr>
        </p:nvSpPr>
        <p:spPr>
          <a:xfrm>
            <a:off x="938213" y="720725"/>
            <a:ext cx="5438775" cy="4079875"/>
          </a:xfrm>
          <a:ln/>
        </p:spPr>
      </p:sp>
      <p:sp>
        <p:nvSpPr>
          <p:cNvPr id="1122307" name="Notes Placeholder 8"/>
          <p:cNvSpPr>
            <a:spLocks noGrp="1"/>
          </p:cNvSpPr>
          <p:nvPr>
            <p:ph type="body" idx="1"/>
          </p:nvPr>
        </p:nvSpPr>
        <p:spPr>
          <a:noFill/>
          <a:ln/>
        </p:spPr>
        <p:txBody>
          <a:bodyPr/>
          <a:lstStyle/>
          <a:p>
            <a:pPr defTabSz="849313" eaLnBrk="1" hangingPunct="1">
              <a:buFontTx/>
              <a:buChar char="•"/>
              <a:tabLst>
                <a:tab pos="423863" algn="l"/>
              </a:tabLst>
            </a:pPr>
            <a:r>
              <a:rPr lang="en-US" dirty="0" smtClean="0">
                <a:latin typeface="Arial" pitchFamily="34" charset="0"/>
              </a:rPr>
              <a:t>Yes, because the code you benchmark in this exercise has an execution time of about 70ms.</a:t>
            </a:r>
          </a:p>
          <a:p>
            <a:pPr defTabSz="849313" eaLnBrk="1" hangingPunct="1">
              <a:buFontTx/>
              <a:buChar char="•"/>
              <a:tabLst>
                <a:tab pos="423863" algn="l"/>
              </a:tabLst>
            </a:pPr>
            <a:r>
              <a:rPr lang="en-US" dirty="0" smtClean="0">
                <a:latin typeface="Arial" pitchFamily="34" charset="0"/>
              </a:rPr>
              <a:t>Ticks.  You can then convert the amount of Ticks into nanoseconds (number of ticks / FPGA clock frequency * 1,000,000,000)</a:t>
            </a: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6"/>
          <p:cNvSpPr>
            <a:spLocks noGrp="1" noRot="1" noChangeAspect="1" noChangeArrowheads="1" noTextEdit="1"/>
          </p:cNvSpPr>
          <p:nvPr>
            <p:ph type="sldImg"/>
          </p:nvPr>
        </p:nvSpPr>
        <p:spPr>
          <a:ln w="6350"/>
        </p:spPr>
      </p:sp>
      <p:sp>
        <p:nvSpPr>
          <p:cNvPr id="1123331" name="Rectangle 7"/>
          <p:cNvSpPr>
            <a:spLocks noGrp="1" noChangeArrowheads="1"/>
          </p:cNvSpPr>
          <p:nvPr>
            <p:ph type="body" idx="1"/>
          </p:nvPr>
        </p:nvSpPr>
        <p:spPr>
          <a:noFill/>
          <a:ln/>
        </p:spPr>
        <p:txBody>
          <a:bodyPr/>
          <a:lstStyle/>
          <a:p>
            <a:pPr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Rectangle 6"/>
          <p:cNvSpPr>
            <a:spLocks noGrp="1" noRot="1" noChangeAspect="1" noChangeArrowheads="1" noTextEdit="1"/>
          </p:cNvSpPr>
          <p:nvPr>
            <p:ph type="sldImg"/>
          </p:nvPr>
        </p:nvSpPr>
        <p:spPr>
          <a:ln w="6350"/>
        </p:spPr>
      </p:sp>
      <p:sp>
        <p:nvSpPr>
          <p:cNvPr id="1124355" name="Rectangle 7"/>
          <p:cNvSpPr>
            <a:spLocks noGrp="1" noChangeArrowheads="1"/>
          </p:cNvSpPr>
          <p:nvPr>
            <p:ph type="body" idx="1"/>
          </p:nvPr>
        </p:nvSpPr>
        <p:spPr>
          <a:noFill/>
          <a:ln/>
        </p:spPr>
        <p:txBody>
          <a:bodyPr/>
          <a:lstStyle/>
          <a:p>
            <a:pPr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Rectangle 2"/>
          <p:cNvSpPr>
            <a:spLocks noGrp="1" noRot="1" noChangeAspect="1" noChangeArrowheads="1" noTextEdit="1"/>
          </p:cNvSpPr>
          <p:nvPr>
            <p:ph type="sldImg"/>
          </p:nvPr>
        </p:nvSpPr>
        <p:spPr>
          <a:ln w="6350"/>
        </p:spPr>
      </p:sp>
      <p:sp>
        <p:nvSpPr>
          <p:cNvPr id="1125379" name="Rectangle 3"/>
          <p:cNvSpPr>
            <a:spLocks noGrp="1" noChangeArrowheads="1"/>
          </p:cNvSpPr>
          <p:nvPr>
            <p:ph type="body" idx="1"/>
          </p:nvPr>
        </p:nvSpPr>
        <p:spPr>
          <a:noFill/>
          <a:ln/>
        </p:spPr>
        <p:txBody>
          <a:bodyPr/>
          <a:lstStyle/>
          <a:p>
            <a:pPr defTabSz="912813" eaLnBrk="1" hangingPunct="1">
              <a:tabLst>
                <a:tab pos="455613" algn="l"/>
              </a:tabLst>
            </a:pPr>
            <a:r>
              <a:rPr lang="en-US" smtClean="0">
                <a:latin typeface="Arial" pitchFamily="34" charset="0"/>
              </a:rPr>
              <a:t>Answer is c.</a:t>
            </a:r>
          </a:p>
          <a:p>
            <a:pPr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Rectangle 2"/>
          <p:cNvSpPr>
            <a:spLocks noGrp="1" noRot="1" noChangeAspect="1" noChangeArrowheads="1" noTextEdit="1"/>
          </p:cNvSpPr>
          <p:nvPr>
            <p:ph type="sldImg"/>
          </p:nvPr>
        </p:nvSpPr>
        <p:spPr>
          <a:ln w="6350"/>
        </p:spPr>
      </p:sp>
      <p:sp>
        <p:nvSpPr>
          <p:cNvPr id="1126403" name="Rectangle 3"/>
          <p:cNvSpPr>
            <a:spLocks noGrp="1" noChangeArrowheads="1"/>
          </p:cNvSpPr>
          <p:nvPr>
            <p:ph type="body" idx="1"/>
          </p:nvPr>
        </p:nvSpPr>
        <p:spPr>
          <a:noFill/>
          <a:ln/>
        </p:spPr>
        <p:txBody>
          <a:bodyPr/>
          <a:lstStyle/>
          <a:p>
            <a:pPr defTabSz="912813" eaLnBrk="1" hangingPunct="1">
              <a:tabLst>
                <a:tab pos="455613" algn="l"/>
              </a:tabLst>
            </a:pPr>
            <a:r>
              <a:rPr lang="en-US" smtClean="0">
                <a:latin typeface="Arial" pitchFamily="34" charset="0"/>
              </a:rPr>
              <a:t>Answer is c.</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Rectangle 2"/>
          <p:cNvSpPr>
            <a:spLocks noGrp="1" noRot="1" noChangeAspect="1" noChangeArrowheads="1" noTextEdit="1"/>
          </p:cNvSpPr>
          <p:nvPr>
            <p:ph type="sldImg"/>
          </p:nvPr>
        </p:nvSpPr>
        <p:spPr>
          <a:ln w="6350"/>
        </p:spPr>
      </p:sp>
      <p:sp>
        <p:nvSpPr>
          <p:cNvPr id="1127427" name="Rectangle 3"/>
          <p:cNvSpPr>
            <a:spLocks noGrp="1" noChangeArrowheads="1"/>
          </p:cNvSpPr>
          <p:nvPr>
            <p:ph type="body" idx="1"/>
          </p:nvPr>
        </p:nvSpPr>
        <p:spPr>
          <a:noFill/>
          <a:ln/>
        </p:spPr>
        <p:txBody>
          <a:bodyPr/>
          <a:lstStyle/>
          <a:p>
            <a:pPr defTabSz="912813" eaLnBrk="1" hangingPunct="1">
              <a:tabLst>
                <a:tab pos="455613" algn="l"/>
              </a:tabLst>
            </a:pPr>
            <a:r>
              <a:rPr lang="en-US" smtClean="0">
                <a:latin typeface="Arial" pitchFamily="34" charset="0"/>
              </a:rPr>
              <a:t>Answer is False. The Loop Timer Express VI will not wait the first iteration of the While Loop because it will only record the initial time. Also, the Loop Timer Express VI will not wait if the execution time of the code in the While Loop exceeds the time specified by the Count input of the Loop Timer Express VI.</a:t>
            </a:r>
          </a:p>
          <a:p>
            <a:pPr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Rectangle 2"/>
          <p:cNvSpPr>
            <a:spLocks noGrp="1" noRot="1" noChangeAspect="1" noChangeArrowheads="1" noTextEdit="1"/>
          </p:cNvSpPr>
          <p:nvPr>
            <p:ph type="sldImg"/>
          </p:nvPr>
        </p:nvSpPr>
        <p:spPr>
          <a:ln w="6350"/>
        </p:spPr>
      </p:sp>
      <p:sp>
        <p:nvSpPr>
          <p:cNvPr id="1128451" name="Rectangle 3"/>
          <p:cNvSpPr>
            <a:spLocks noGrp="1" noChangeArrowheads="1"/>
          </p:cNvSpPr>
          <p:nvPr>
            <p:ph type="body" idx="1"/>
          </p:nvPr>
        </p:nvSpPr>
        <p:spPr>
          <a:noFill/>
          <a:ln/>
        </p:spPr>
        <p:txBody>
          <a:bodyPr/>
          <a:lstStyle/>
          <a:p>
            <a:pPr defTabSz="912813" eaLnBrk="1" hangingPunct="1">
              <a:tabLst>
                <a:tab pos="455613" algn="l"/>
              </a:tabLst>
            </a:pPr>
            <a:r>
              <a:rPr lang="en-US" smtClean="0">
                <a:latin typeface="Arial" pitchFamily="34" charset="0"/>
              </a:rPr>
              <a:t>Answer is False. The Loop Timer Express VI will not wait the first iteration of the While Loop because it will only record the initial time. Also, the Loop Timer Express VI will not wait if the execution time of the code in the While Loop exceeds the time specified by the Count input of the Loop Timer Express VI.</a:t>
            </a: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Rectangle 2"/>
          <p:cNvSpPr>
            <a:spLocks noGrp="1" noRot="1" noChangeAspect="1" noChangeArrowheads="1" noTextEdit="1"/>
          </p:cNvSpPr>
          <p:nvPr>
            <p:ph type="sldImg"/>
          </p:nvPr>
        </p:nvSpPr>
        <p:spPr>
          <a:ln w="6350"/>
        </p:spPr>
      </p:sp>
      <p:sp>
        <p:nvSpPr>
          <p:cNvPr id="1129475" name="Rectangle 3"/>
          <p:cNvSpPr>
            <a:spLocks noGrp="1" noChangeArrowheads="1"/>
          </p:cNvSpPr>
          <p:nvPr>
            <p:ph type="body" idx="1"/>
          </p:nvPr>
        </p:nvSpPr>
        <p:spPr>
          <a:noFill/>
          <a:ln/>
        </p:spPr>
        <p:txBody>
          <a:bodyPr/>
          <a:lstStyle/>
          <a:p>
            <a:pPr defTabSz="912813" eaLnBrk="1" hangingPunct="1">
              <a:tabLst>
                <a:tab pos="455613" algn="l"/>
              </a:tabLst>
            </a:pPr>
            <a:r>
              <a:rPr lang="en-US" smtClean="0">
                <a:latin typeface="Arial" pitchFamily="34" charset="0"/>
              </a:rPr>
              <a:t>Answer is True. The benchmarking code will execute in parallel with the code in the While Loop, so the benchmarking code will not add any additional time to the loop period.</a:t>
            </a: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Rectangle 2"/>
          <p:cNvSpPr>
            <a:spLocks noGrp="1" noRot="1" noChangeAspect="1" noChangeArrowheads="1" noTextEdit="1"/>
          </p:cNvSpPr>
          <p:nvPr>
            <p:ph type="sldImg"/>
          </p:nvPr>
        </p:nvSpPr>
        <p:spPr>
          <a:ln w="6350"/>
        </p:spPr>
      </p:sp>
      <p:sp>
        <p:nvSpPr>
          <p:cNvPr id="1130499" name="Rectangle 3"/>
          <p:cNvSpPr>
            <a:spLocks noGrp="1" noChangeArrowheads="1"/>
          </p:cNvSpPr>
          <p:nvPr>
            <p:ph type="body" idx="1"/>
          </p:nvPr>
        </p:nvSpPr>
        <p:spPr>
          <a:noFill/>
          <a:ln/>
        </p:spPr>
        <p:txBody>
          <a:bodyPr/>
          <a:lstStyle/>
          <a:p>
            <a:pPr defTabSz="912813" eaLnBrk="1" hangingPunct="1">
              <a:tabLst>
                <a:tab pos="455613" algn="l"/>
              </a:tabLst>
            </a:pPr>
            <a:r>
              <a:rPr lang="en-US" smtClean="0">
                <a:latin typeface="Arial" pitchFamily="34" charset="0"/>
              </a:rPr>
              <a:t>Answer is True. The benchmarking code will execute in parallel with the code in the While Loop, so the benchmarking code will not add any additional time to the loop period as long as the code in the While Loop takes longer to execute than the benchmarking code.</a:t>
            </a: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Slide Image Placeholder 1"/>
          <p:cNvSpPr>
            <a:spLocks noGrp="1" noRot="1" noChangeAspect="1" noTextEdit="1"/>
          </p:cNvSpPr>
          <p:nvPr>
            <p:ph type="sldImg"/>
          </p:nvPr>
        </p:nvSpPr>
        <p:spPr>
          <a:ln/>
        </p:spPr>
      </p:sp>
      <p:sp>
        <p:nvSpPr>
          <p:cNvPr id="1131523" name="Notes Placeholder 2"/>
          <p:cNvSpPr>
            <a:spLocks noGrp="1"/>
          </p:cNvSpPr>
          <p:nvPr>
            <p:ph type="body" idx="1"/>
          </p:nvPr>
        </p:nvSpPr>
        <p:spPr>
          <a:noFill/>
          <a:ln/>
        </p:spPr>
        <p:txBody>
          <a:bodyPr/>
          <a:lstStyle/>
          <a:p>
            <a:pPr defTabSz="849313" eaLnBrk="1" hangingPunct="1">
              <a:tabLst>
                <a:tab pos="423863" algn="l"/>
              </a:tabLst>
            </a:pPr>
            <a:r>
              <a:rPr lang="en-US" u="sng" smtClean="0">
                <a:latin typeface="Arial" pitchFamily="34" charset="0"/>
              </a:rPr>
              <a:t>Lesson Objectives</a:t>
            </a:r>
            <a:r>
              <a:rPr lang="en-US" smtClean="0">
                <a:latin typeface="Arial" pitchFamily="34" charset="0"/>
              </a:rPr>
              <a:t>:</a:t>
            </a:r>
          </a:p>
          <a:p>
            <a:pPr defTabSz="849313" eaLnBrk="1" hangingPunct="1">
              <a:buFontTx/>
              <a:buChar char="•"/>
              <a:tabLst>
                <a:tab pos="423863" algn="l"/>
              </a:tabLst>
            </a:pPr>
            <a:r>
              <a:rPr lang="en-US" smtClean="0">
                <a:latin typeface="Arial" pitchFamily="34" charset="0"/>
              </a:rPr>
              <a:t>Identify different mechanisms to pass or share data between parallel loops and note at least one task suitable for each.</a:t>
            </a:r>
          </a:p>
          <a:p>
            <a:pPr defTabSz="849313" eaLnBrk="1" hangingPunct="1">
              <a:buFontTx/>
              <a:buChar char="•"/>
              <a:tabLst>
                <a:tab pos="423863" algn="l"/>
              </a:tabLst>
            </a:pPr>
            <a:r>
              <a:rPr lang="en-US" smtClean="0">
                <a:latin typeface="Arial" pitchFamily="34" charset="0"/>
              </a:rPr>
              <a:t>Implement a data sharing mechanism within a VI.</a:t>
            </a:r>
          </a:p>
          <a:p>
            <a:pPr defTabSz="849313" eaLnBrk="1" hangingPunct="1">
              <a:buFontTx/>
              <a:buChar char="•"/>
              <a:tabLst>
                <a:tab pos="423863" algn="l"/>
              </a:tabLst>
            </a:pPr>
            <a:r>
              <a:rPr lang="en-US" smtClean="0">
                <a:latin typeface="Arial" pitchFamily="34" charset="0"/>
              </a:rPr>
              <a:t>Understand why the Timed Out? output of a FIFO Read/Write is important.</a:t>
            </a:r>
          </a:p>
          <a:p>
            <a:pPr defTabSz="849313" eaLnBrk="1" hangingPunct="1">
              <a:buFontTx/>
              <a:buChar char="•"/>
              <a:tabLst>
                <a:tab pos="423863" algn="l"/>
              </a:tabLst>
            </a:pPr>
            <a:r>
              <a:rPr lang="en-US" smtClean="0">
                <a:latin typeface="Arial" pitchFamily="34" charset="0"/>
              </a:rPr>
              <a:t>Identify which mechanism is used to pass streamed and scanned data.</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b="1" smtClean="0">
                <a:latin typeface="Arial" pitchFamily="34" charset="0"/>
              </a:rPr>
              <a:t>NOTE</a:t>
            </a:r>
            <a:r>
              <a:rPr lang="en-US" smtClean="0">
                <a:latin typeface="Arial" pitchFamily="34" charset="0"/>
              </a:rPr>
              <a:t>: Before starting this lesson, start compiling FPGA FIFOs.lvproj so that it will be ready when you reach the demonstration for this lesson.  FPGA FIFOs.lvproj can be found at &lt;Exercises&gt;\Demonstrations\FIFO Bucket\.</a:t>
            </a:r>
          </a:p>
        </p:txBody>
      </p:sp>
      <p:sp>
        <p:nvSpPr>
          <p:cNvPr id="113152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3D983DCE-206C-49AD-9376-7C69912E4027}" type="slidenum">
              <a:rPr lang="en-US">
                <a:solidFill>
                  <a:srgbClr val="000000"/>
                </a:solidFill>
              </a:rPr>
              <a:pPr/>
              <a:t>229</a:t>
            </a:fld>
            <a:endParaRPr lang="en-US">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Notes Placeholder 8"/>
          <p:cNvSpPr>
            <a:spLocks noGrp="1"/>
          </p:cNvSpPr>
          <p:nvPr>
            <p:ph type="body" idx="1"/>
          </p:nvPr>
        </p:nvSpPr>
        <p:spPr/>
        <p:txBody>
          <a:bodyPr>
            <a:normAutofit fontScale="47500" lnSpcReduction="20000"/>
          </a:bodyPr>
          <a:lstStyle/>
          <a:p>
            <a:pPr defTabSz="850777" eaLnBrk="1" hangingPunct="1">
              <a:tabLst>
                <a:tab pos="425389" algn="l"/>
              </a:tabLst>
              <a:defRPr/>
            </a:pPr>
            <a:r>
              <a:rPr lang="en-US" dirty="0" smtClean="0"/>
              <a:t>D. LabVIEW FPGA Applications</a:t>
            </a:r>
          </a:p>
          <a:p>
            <a:pPr defTabSz="850777" eaLnBrk="1" hangingPunct="1">
              <a:tabLst>
                <a:tab pos="425389" algn="l"/>
              </a:tabLst>
              <a:defRPr/>
            </a:pPr>
            <a:r>
              <a:rPr lang="en-US" dirty="0" smtClean="0"/>
              <a:t>Now, let’s look at some common applications that are well-suited for the LabVIEW FPGA Module.</a:t>
            </a:r>
          </a:p>
          <a:p>
            <a:pPr defTabSz="850777" eaLnBrk="1" hangingPunct="1">
              <a:tabLst>
                <a:tab pos="425389" algn="l"/>
              </a:tabLst>
              <a:defRPr/>
            </a:pPr>
            <a:r>
              <a:rPr lang="en-US" dirty="0" smtClean="0"/>
              <a:t>LabVIEW FPGA is typically used for applications that require the development of custom hardware. These tasks include:</a:t>
            </a:r>
          </a:p>
          <a:p>
            <a:pPr marL="212695" lvl="2" indent="-212695" defTabSz="850777" eaLnBrk="1" hangingPunct="1">
              <a:tabLst>
                <a:tab pos="425389" algn="l"/>
              </a:tabLst>
              <a:defRPr/>
            </a:pPr>
            <a:endParaRPr lang="en-US" dirty="0" smtClean="0"/>
          </a:p>
          <a:p>
            <a:pPr defTabSz="850777" eaLnBrk="1" hangingPunct="1">
              <a:tabLst>
                <a:tab pos="425389" algn="l"/>
              </a:tabLst>
              <a:defRPr/>
            </a:pPr>
            <a:r>
              <a:rPr lang="en-US" dirty="0" smtClean="0"/>
              <a:t>• Integrating custom timing, triggering, and synchronization</a:t>
            </a:r>
          </a:p>
          <a:p>
            <a:pPr defTabSz="850777" eaLnBrk="1" hangingPunct="1">
              <a:tabLst>
                <a:tab pos="425389" algn="l"/>
              </a:tabLst>
              <a:defRPr/>
            </a:pPr>
            <a:r>
              <a:rPr lang="en-US" dirty="0" smtClean="0"/>
              <a:t>• Integrating a custom mix of analog I/O, digital I/O, counters, and</a:t>
            </a:r>
          </a:p>
          <a:p>
            <a:pPr defTabSz="850777" eaLnBrk="1" hangingPunct="1">
              <a:tabLst>
                <a:tab pos="425389" algn="l"/>
              </a:tabLst>
              <a:defRPr/>
            </a:pPr>
            <a:r>
              <a:rPr lang="en-US" dirty="0" smtClean="0"/>
              <a:t>triggers into a single device</a:t>
            </a:r>
          </a:p>
          <a:p>
            <a:pPr defTabSz="850777" eaLnBrk="1" hangingPunct="1">
              <a:tabLst>
                <a:tab pos="425389" algn="l"/>
              </a:tabLst>
              <a:defRPr/>
            </a:pPr>
            <a:r>
              <a:rPr lang="en-US" dirty="0" smtClean="0"/>
              <a:t>• Integrating custom digital communication protocols</a:t>
            </a:r>
          </a:p>
          <a:p>
            <a:pPr defTabSz="850777" eaLnBrk="1" hangingPunct="1">
              <a:tabLst>
                <a:tab pos="425389" algn="l"/>
              </a:tabLst>
              <a:defRPr/>
            </a:pPr>
            <a:r>
              <a:rPr lang="en-US" dirty="0" smtClean="0"/>
              <a:t>• Parallel processing and data acquisition</a:t>
            </a:r>
          </a:p>
          <a:p>
            <a:pPr defTabSz="850777" eaLnBrk="1" hangingPunct="1">
              <a:tabLst>
                <a:tab pos="425389" algn="l"/>
              </a:tabLst>
              <a:defRPr/>
            </a:pPr>
            <a:r>
              <a:rPr lang="en-US" dirty="0" smtClean="0"/>
              <a:t>• Custom motion control</a:t>
            </a:r>
          </a:p>
          <a:p>
            <a:pPr defTabSz="850777" eaLnBrk="1" hangingPunct="1">
              <a:tabLst>
                <a:tab pos="425389" algn="l"/>
              </a:tabLst>
              <a:defRPr/>
            </a:pPr>
            <a:r>
              <a:rPr lang="en-US" dirty="0" smtClean="0"/>
              <a:t>• Off-loading signal processing</a:t>
            </a:r>
          </a:p>
          <a:p>
            <a:pPr marL="212695" lvl="2" indent="-212695" defTabSz="850777" eaLnBrk="1" hangingPunct="1">
              <a:tabLst>
                <a:tab pos="425389" algn="l"/>
              </a:tabLst>
              <a:defRPr/>
            </a:pPr>
            <a:endParaRPr lang="en-US" dirty="0" smtClean="0"/>
          </a:p>
          <a:p>
            <a:pPr defTabSz="850777" eaLnBrk="1" hangingPunct="1">
              <a:tabLst>
                <a:tab pos="425389" algn="l"/>
              </a:tabLst>
              <a:defRPr/>
            </a:pPr>
            <a:r>
              <a:rPr lang="en-US" dirty="0" smtClean="0"/>
              <a:t>Intelligent DAQ - On-Board Processing:</a:t>
            </a:r>
          </a:p>
          <a:p>
            <a:pPr defTabSz="850777" eaLnBrk="1" hangingPunct="1">
              <a:tabLst>
                <a:tab pos="425389" algn="l"/>
              </a:tabLst>
              <a:defRPr/>
            </a:pPr>
            <a:r>
              <a:rPr lang="en-US" dirty="0" smtClean="0"/>
              <a:t>NI’s R Series Intelligent DAQ devices are often used as alternatives for traditional DAQ applications when users need to customize the behavior.  </a:t>
            </a:r>
          </a:p>
          <a:p>
            <a:pPr defTabSz="850777" eaLnBrk="1" hangingPunct="1">
              <a:tabLst>
                <a:tab pos="425389" algn="l"/>
              </a:tabLst>
              <a:defRPr/>
            </a:pPr>
            <a:r>
              <a:rPr lang="en-US" dirty="0" smtClean="0"/>
              <a:t>Although we have lots of timing and synchronization options built into DAQmx and our DAQ products, sometimes you need to tweak them.  Maybe instead of a single analog trigger line, you want to trigger off of two different analog signals at different thresholds.   Or, maybe you want to control the acquisition start time based on an event not supported by our DAQ products.  </a:t>
            </a:r>
          </a:p>
          <a:p>
            <a:pPr defTabSz="850777" eaLnBrk="1" hangingPunct="1">
              <a:tabLst>
                <a:tab pos="425389" algn="l"/>
              </a:tabLst>
              <a:defRPr/>
            </a:pPr>
            <a:endParaRPr lang="en-US" dirty="0" smtClean="0"/>
          </a:p>
          <a:p>
            <a:pPr defTabSz="850777" eaLnBrk="1" hangingPunct="1">
              <a:tabLst>
                <a:tab pos="425389" algn="l"/>
              </a:tabLst>
              <a:defRPr/>
            </a:pPr>
            <a:r>
              <a:rPr lang="en-US" dirty="0" smtClean="0"/>
              <a:t>Or maybe you need more counters than are typically supported on our multi-function DAQ cards.  Maybe you need lots of counters.  Instead of buying more boards, you can customize a digital board to be a bank of counters.</a:t>
            </a:r>
          </a:p>
          <a:p>
            <a:pPr defTabSz="850777" eaLnBrk="1" hangingPunct="1">
              <a:tabLst>
                <a:tab pos="425389" algn="l"/>
              </a:tabLst>
              <a:defRPr/>
            </a:pPr>
            <a:endParaRPr lang="en-US" dirty="0" smtClean="0"/>
          </a:p>
          <a:p>
            <a:pPr defTabSz="850777" eaLnBrk="1" hangingPunct="1">
              <a:tabLst>
                <a:tab pos="425389" algn="l"/>
              </a:tabLst>
              <a:defRPr/>
            </a:pPr>
            <a:r>
              <a:rPr lang="en-US" dirty="0" smtClean="0"/>
              <a:t>Maybe you want to acquire analog signals at different rates.   With FPGA you could set a custom acquisition rate for each analog channel.</a:t>
            </a:r>
          </a:p>
          <a:p>
            <a:pPr defTabSz="850777" eaLnBrk="1" hangingPunct="1">
              <a:tabLst>
                <a:tab pos="425389" algn="l"/>
              </a:tabLst>
              <a:defRPr/>
            </a:pPr>
            <a:endParaRPr lang="en-US" dirty="0" smtClean="0"/>
          </a:p>
          <a:p>
            <a:pPr defTabSz="850777" eaLnBrk="1" hangingPunct="1">
              <a:tabLst>
                <a:tab pos="425389" algn="l"/>
              </a:tabLst>
              <a:defRPr/>
            </a:pPr>
            <a:r>
              <a:rPr lang="en-US" dirty="0" smtClean="0"/>
              <a:t>High-Speed Control:</a:t>
            </a:r>
          </a:p>
          <a:p>
            <a:pPr defTabSz="850777" eaLnBrk="1" hangingPunct="1">
              <a:tabLst>
                <a:tab pos="425389" algn="l"/>
              </a:tabLst>
              <a:defRPr/>
            </a:pPr>
            <a:r>
              <a:rPr lang="en-US" dirty="0" smtClean="0"/>
              <a:t>Use single point I/O with PID or other control algorithms to implement onboard control with loop rates up to hundreds of KHz.   You can acquire  - process – and output data at higher speeds on the FPGA than to acquire data  -- process on the host – and the output.</a:t>
            </a:r>
          </a:p>
          <a:p>
            <a:pPr defTabSz="850777" eaLnBrk="1" hangingPunct="1">
              <a:tabLst>
                <a:tab pos="425389" algn="l"/>
              </a:tabLst>
              <a:defRPr/>
            </a:pPr>
            <a:endParaRPr lang="en-US" dirty="0" smtClean="0"/>
          </a:p>
          <a:p>
            <a:pPr defTabSz="850777" eaLnBrk="1" hangingPunct="1">
              <a:tabLst>
                <a:tab pos="425389" algn="l"/>
              </a:tabLst>
              <a:defRPr/>
            </a:pPr>
            <a:r>
              <a:rPr lang="en-US" dirty="0" smtClean="0"/>
              <a:t>Digital Communications and Protocols:</a:t>
            </a:r>
          </a:p>
          <a:p>
            <a:pPr defTabSz="850777" eaLnBrk="1" hangingPunct="1">
              <a:tabLst>
                <a:tab pos="425389" algn="l"/>
              </a:tabLst>
              <a:defRPr/>
            </a:pPr>
            <a:r>
              <a:rPr lang="en-US" dirty="0" smtClean="0"/>
              <a:t>Interface with standard and/or custom digital protocols.</a:t>
            </a:r>
          </a:p>
          <a:p>
            <a:pPr defTabSz="850777" eaLnBrk="1" hangingPunct="1">
              <a:tabLst>
                <a:tab pos="425389" algn="l"/>
              </a:tabLst>
              <a:defRPr/>
            </a:pPr>
            <a:endParaRPr lang="en-US" dirty="0" smtClean="0"/>
          </a:p>
          <a:p>
            <a:pPr defTabSz="850777" eaLnBrk="1" hangingPunct="1">
              <a:tabLst>
                <a:tab pos="425389" algn="l"/>
              </a:tabLst>
              <a:defRPr/>
            </a:pPr>
            <a:r>
              <a:rPr lang="en-US" dirty="0" smtClean="0"/>
              <a:t>Off-Load CPU Processing:</a:t>
            </a:r>
          </a:p>
          <a:p>
            <a:pPr defTabSz="850777" eaLnBrk="1" hangingPunct="1">
              <a:tabLst>
                <a:tab pos="425389" algn="l"/>
              </a:tabLst>
              <a:defRPr/>
            </a:pPr>
            <a:r>
              <a:rPr lang="en-US" dirty="0" smtClean="0"/>
              <a:t>Communicate with direct memory access (DMA) by outsourcing the many processing algorithms that are well suited for FPGA hardware but CPU intensive on processor-based systems.</a:t>
            </a:r>
          </a:p>
          <a:p>
            <a:pPr defTabSz="850777" eaLnBrk="1" hangingPunct="1">
              <a:tabLst>
                <a:tab pos="425389" algn="l"/>
              </a:tabLst>
              <a:defRPr/>
            </a:pPr>
            <a:endParaRPr lang="en-US" dirty="0" smtClean="0"/>
          </a:p>
          <a:p>
            <a:pPr defTabSz="850777" eaLnBrk="1" hangingPunct="1">
              <a:tabLst>
                <a:tab pos="425389" algn="l"/>
              </a:tabLst>
              <a:defRPr/>
            </a:pPr>
            <a:r>
              <a:rPr lang="en-US" dirty="0" smtClean="0"/>
              <a:t>Complex Timing and Synchronization:</a:t>
            </a:r>
          </a:p>
          <a:p>
            <a:pPr defTabSz="850777" eaLnBrk="1" hangingPunct="1">
              <a:tabLst>
                <a:tab pos="425389" algn="l"/>
              </a:tabLst>
              <a:defRPr/>
            </a:pPr>
            <a:r>
              <a:rPr lang="en-US" dirty="0" smtClean="0"/>
              <a:t>Implement complex triggering schemes, multi-rate acquisition, or supply clock signals to synchronize external devices.</a:t>
            </a:r>
          </a:p>
          <a:p>
            <a:pPr defTabSz="850777" eaLnBrk="1" hangingPunct="1">
              <a:tabLst>
                <a:tab pos="425389" algn="l"/>
              </a:tabLst>
              <a:defRPr/>
            </a:pPr>
            <a:endParaRPr lang="en-US" dirty="0" smtClean="0"/>
          </a:p>
          <a:p>
            <a:pPr defTabSz="850777" eaLnBrk="1" hangingPunct="1">
              <a:tabLst>
                <a:tab pos="425389" algn="l"/>
              </a:tabLst>
              <a:defRPr/>
            </a:pPr>
            <a:r>
              <a:rPr lang="en-US" dirty="0" smtClean="0"/>
              <a:t>Hardware-in-the-Loop (HIL) Testing:</a:t>
            </a:r>
          </a:p>
          <a:p>
            <a:pPr defTabSz="850777" eaLnBrk="1" hangingPunct="1">
              <a:tabLst>
                <a:tab pos="425389" algn="l"/>
              </a:tabLst>
              <a:defRPr/>
            </a:pPr>
            <a:r>
              <a:rPr lang="en-US" dirty="0" smtClean="0"/>
              <a:t>Simulate sensors, emulate protocols, and implement important parts of HIL systems that are difficult to implement on processor-based systems.</a:t>
            </a:r>
          </a:p>
          <a:p>
            <a:pPr defTabSz="850777" eaLnBrk="1" hangingPunct="1">
              <a:tabLst>
                <a:tab pos="425389" algn="l"/>
              </a:tabLst>
              <a:defRPr/>
            </a:pPr>
            <a:endParaRPr lang="en-US" dirty="0" smtClean="0"/>
          </a:p>
          <a:p>
            <a:pPr defTabSz="850777" eaLnBrk="1" hangingPunct="1">
              <a:tabLst>
                <a:tab pos="425389" algn="l"/>
              </a:tabLst>
              <a:defRPr/>
            </a:pPr>
            <a:endParaRPr lang="en-US" dirty="0" smtClean="0"/>
          </a:p>
          <a:p>
            <a:pPr marL="212695" lvl="2" indent="-212695" defTabSz="850777" eaLnBrk="1" hangingPunct="1">
              <a:tabLst>
                <a:tab pos="425389" algn="l"/>
              </a:tabLst>
              <a:defRPr/>
            </a:pPr>
            <a:endParaRPr lang="en-US" dirty="0" smtClean="0"/>
          </a:p>
        </p:txBody>
      </p:sp>
      <p:sp>
        <p:nvSpPr>
          <p:cNvPr id="920579" name="Slide Image Placeholder 4"/>
          <p:cNvSpPr>
            <a:spLocks noGrp="1" noRot="1" noChangeAspect="1" noTextEdit="1"/>
          </p:cNvSpPr>
          <p:nvPr>
            <p:ph type="sldImg"/>
          </p:nvPr>
        </p:nvSpPr>
        <p:spPr>
          <a:ln/>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Slide Image Placeholder 1"/>
          <p:cNvSpPr>
            <a:spLocks noGrp="1" noRot="1" noChangeAspect="1" noTextEdit="1"/>
          </p:cNvSpPr>
          <p:nvPr>
            <p:ph type="sldImg"/>
          </p:nvPr>
        </p:nvSpPr>
        <p:spPr>
          <a:xfrm>
            <a:off x="768350" y="466725"/>
            <a:ext cx="5778500" cy="4333875"/>
          </a:xfrm>
          <a:ln/>
        </p:spPr>
      </p:sp>
      <p:sp>
        <p:nvSpPr>
          <p:cNvPr id="1132547" name="Notes Placeholder 3"/>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The loops shown run in parallel because there are no shared resources between the two loops.</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Parallel operations are a very powerful concept in current computer architecture. In a standard processor-based configuration, parallel operations are not truly parallel. In processor-based architectures, programs running on the processor are sliced into many fragments and are interleaved with code fragments of other processes. The operating system then decides which processes are the most important and schedules the fragments of code accordingly. </a:t>
            </a:r>
          </a:p>
        </p:txBody>
      </p:sp>
      <p:sp>
        <p:nvSpPr>
          <p:cNvPr id="1133571" name="Slide Image Placeholder 4"/>
          <p:cNvSpPr>
            <a:spLocks noGrp="1" noRot="1" noChangeAspect="1" noTextEdit="1"/>
          </p:cNvSpPr>
          <p:nvPr>
            <p:ph type="sldImg"/>
          </p:nvPr>
        </p:nvSpPr>
        <p:spPr>
          <a:xfrm>
            <a:off x="768350" y="466725"/>
            <a:ext cx="5778500" cy="4333875"/>
          </a:xfrm>
          <a:ln/>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4"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Another advantage of running code in parallel is that some sections of code can run faster than other sections. As shown in the figure above, one set of code in a loop can severely limit the speed of another piece of code. In this application, the analog output runs 35 times slower than the digital input. This can become particularly critical if the code were arranged such that the digital line corresponded to an emergency stop switch and the recognition of the response had to happen immediately.</a:t>
            </a:r>
          </a:p>
          <a:p>
            <a:pPr defTabSz="849313" eaLnBrk="1" hangingPunct="1">
              <a:tabLst>
                <a:tab pos="423863" algn="l"/>
              </a:tabLst>
            </a:pPr>
            <a:endParaRPr lang="en-US" smtClean="0">
              <a:latin typeface="Arial" pitchFamily="34" charset="0"/>
            </a:endParaRPr>
          </a:p>
        </p:txBody>
      </p:sp>
      <p:sp>
        <p:nvSpPr>
          <p:cNvPr id="1134595" name="Slide Image Placeholder 4"/>
          <p:cNvSpPr>
            <a:spLocks noGrp="1" noRot="1" noChangeAspect="1" noTextEdit="1"/>
          </p:cNvSpPr>
          <p:nvPr>
            <p:ph type="sldImg"/>
          </p:nvPr>
        </p:nvSpPr>
        <p:spPr>
          <a:xfrm>
            <a:off x="768350" y="466725"/>
            <a:ext cx="5778500" cy="4333875"/>
          </a:xfrm>
          <a:ln/>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Slide Image Placeholder 1"/>
          <p:cNvSpPr>
            <a:spLocks noGrp="1" noRot="1" noChangeAspect="1" noTextEdit="1"/>
          </p:cNvSpPr>
          <p:nvPr>
            <p:ph type="sldImg"/>
          </p:nvPr>
        </p:nvSpPr>
        <p:spPr>
          <a:ln/>
        </p:spPr>
      </p:sp>
      <p:sp>
        <p:nvSpPr>
          <p:cNvPr id="1135619" name="Notes Placeholder 2"/>
          <p:cNvSpPr>
            <a:spLocks noGrp="1"/>
          </p:cNvSpPr>
          <p:nvPr>
            <p:ph type="body" idx="1"/>
          </p:nvPr>
        </p:nvSpPr>
        <p:spPr>
          <a:noFill/>
          <a:ln/>
        </p:spPr>
        <p:txBody>
          <a:bodyPr/>
          <a:lstStyle/>
          <a:p>
            <a:pPr defTabSz="965200" eaLnBrk="1" hangingPunct="1">
              <a:tabLst>
                <a:tab pos="423863" algn="l"/>
              </a:tabLst>
            </a:pPr>
            <a:r>
              <a:rPr lang="en-US" smtClean="0">
                <a:latin typeface="Arial" pitchFamily="34" charset="0"/>
              </a:rPr>
              <a:t>In the figure above, the code from the previous figure is divided into two parallel operations. The top loop runs at the same analog output-limited rate of about 1 MHz. However, the code in the bottom loop can run at a rate of 10 MHz, or 10 times faster. Often, when code runs too slowly you can separate the code into parallel operations to prevent unrelated processes from interfering with each other.</a:t>
            </a:r>
          </a:p>
          <a:p>
            <a:pPr defTabSz="965200" eaLnBrk="1" hangingPunct="1">
              <a:tabLst>
                <a:tab pos="423863" algn="l"/>
              </a:tabLst>
            </a:pPr>
            <a:endParaRPr lang="en-US" smtClean="0">
              <a:latin typeface="Arial" pitchFamily="34" charset="0"/>
            </a:endParaRPr>
          </a:p>
        </p:txBody>
      </p:sp>
      <p:sp>
        <p:nvSpPr>
          <p:cNvPr id="113562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C7C61104-7597-4C4F-85EA-73752DF6796D}" type="slidenum">
              <a:rPr lang="en-US">
                <a:solidFill>
                  <a:srgbClr val="000000"/>
                </a:solidFill>
              </a:rPr>
              <a:pPr/>
              <a:t>233</a:t>
            </a:fld>
            <a:endParaRPr lang="en-US">
              <a:solidFill>
                <a:srgbClr val="000000"/>
              </a:solidFill>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Slide Image Placeholder 1"/>
          <p:cNvSpPr>
            <a:spLocks noGrp="1" noRot="1" noChangeAspect="1" noTextEdit="1"/>
          </p:cNvSpPr>
          <p:nvPr>
            <p:ph type="sldImg"/>
          </p:nvPr>
        </p:nvSpPr>
        <p:spPr>
          <a:ln/>
        </p:spPr>
      </p:sp>
      <p:sp>
        <p:nvSpPr>
          <p:cNvPr id="113664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3664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CCBA157D-8EA3-4E00-9124-74357B9FE0D4}" type="slidenum">
              <a:rPr lang="en-US">
                <a:solidFill>
                  <a:srgbClr val="000000"/>
                </a:solidFill>
              </a:rPr>
              <a:pPr/>
              <a:t>234</a:t>
            </a:fld>
            <a:endParaRPr lang="en-US">
              <a:solidFill>
                <a:srgbClr val="000000"/>
              </a:solidFill>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Slide Image Placeholder 5"/>
          <p:cNvSpPr>
            <a:spLocks noGrp="1" noRot="1" noChangeAspect="1" noTextEdit="1"/>
          </p:cNvSpPr>
          <p:nvPr>
            <p:ph type="sldImg"/>
          </p:nvPr>
        </p:nvSpPr>
        <p:spPr>
          <a:xfrm>
            <a:off x="938213" y="720725"/>
            <a:ext cx="5438775" cy="4079875"/>
          </a:xfrm>
          <a:ln/>
        </p:spPr>
      </p:sp>
      <p:sp>
        <p:nvSpPr>
          <p:cNvPr id="1137667" name="Notes Placeholder 6"/>
          <p:cNvSpPr>
            <a:spLocks noGrp="1"/>
          </p:cNvSpPr>
          <p:nvPr>
            <p:ph type="body" idx="1"/>
          </p:nvPr>
        </p:nvSpPr>
        <p:spPr>
          <a:noFill/>
          <a:ln/>
        </p:spPr>
        <p:txBody>
          <a:bodyPr/>
          <a:lstStyle/>
          <a:p>
            <a:pPr defTabSz="849313" eaLnBrk="1" hangingPunct="1">
              <a:tabLst>
                <a:tab pos="423863" algn="l"/>
              </a:tabLst>
            </a:pPr>
            <a:r>
              <a:rPr lang="en-US" smtClean="0">
                <a:latin typeface="Times New Roman" pitchFamily="18" charset="0"/>
              </a:rPr>
              <a:t>The following list shows some components that are considered shared resources:</a:t>
            </a:r>
          </a:p>
          <a:p>
            <a:pPr defTabSz="849313" eaLnBrk="1" hangingPunct="1">
              <a:buFontTx/>
              <a:buChar char="•"/>
              <a:tabLst>
                <a:tab pos="423863" algn="l"/>
              </a:tabLst>
            </a:pPr>
            <a:r>
              <a:rPr lang="en-US" smtClean="0">
                <a:latin typeface="Times New Roman" pitchFamily="18" charset="0"/>
              </a:rPr>
              <a:t>Digital outputs on most targets</a:t>
            </a:r>
          </a:p>
          <a:p>
            <a:pPr defTabSz="849313" eaLnBrk="1" hangingPunct="1">
              <a:buFontTx/>
              <a:buChar char="•"/>
              <a:tabLst>
                <a:tab pos="423863" algn="l"/>
              </a:tabLst>
            </a:pPr>
            <a:r>
              <a:rPr lang="en-US" smtClean="0">
                <a:latin typeface="Times New Roman" pitchFamily="18" charset="0"/>
              </a:rPr>
              <a:t>Analog inputs on most targets</a:t>
            </a:r>
          </a:p>
          <a:p>
            <a:pPr defTabSz="849313" eaLnBrk="1" hangingPunct="1">
              <a:buFontTx/>
              <a:buChar char="•"/>
              <a:tabLst>
                <a:tab pos="423863" algn="l"/>
              </a:tabLst>
            </a:pPr>
            <a:r>
              <a:rPr lang="en-US" smtClean="0">
                <a:latin typeface="Times New Roman" pitchFamily="18" charset="0"/>
              </a:rPr>
              <a:t>Analog output on most targets</a:t>
            </a:r>
          </a:p>
          <a:p>
            <a:pPr defTabSz="849313" eaLnBrk="1" hangingPunct="1">
              <a:buFontTx/>
              <a:buChar char="•"/>
              <a:tabLst>
                <a:tab pos="423863" algn="l"/>
              </a:tabLst>
            </a:pPr>
            <a:r>
              <a:rPr lang="en-US" smtClean="0">
                <a:latin typeface="Times New Roman" pitchFamily="18" charset="0"/>
              </a:rPr>
              <a:t>Memory and FIFOs</a:t>
            </a:r>
          </a:p>
          <a:p>
            <a:pPr defTabSz="849313" eaLnBrk="1" hangingPunct="1">
              <a:buFontTx/>
              <a:buChar char="•"/>
              <a:tabLst>
                <a:tab pos="423863" algn="l"/>
              </a:tabLst>
            </a:pPr>
            <a:r>
              <a:rPr lang="en-US" smtClean="0">
                <a:latin typeface="Times New Roman" pitchFamily="18" charset="0"/>
              </a:rPr>
              <a:t>Non-reentrant VIs – Discussed in Lesson 10</a:t>
            </a:r>
          </a:p>
          <a:p>
            <a:pPr defTabSz="849313" eaLnBrk="1" hangingPunct="1">
              <a:buFontTx/>
              <a:buChar char="•"/>
              <a:tabLst>
                <a:tab pos="423863" algn="l"/>
              </a:tabLst>
            </a:pPr>
            <a:r>
              <a:rPr lang="en-US" smtClean="0">
                <a:latin typeface="Times New Roman" pitchFamily="18" charset="0"/>
              </a:rPr>
              <a:t>Local and global variables – We are only going to discuss local variables in this course.</a:t>
            </a:r>
          </a:p>
          <a:p>
            <a:pPr defTabSz="849313" eaLnBrk="1" hangingPunct="1">
              <a:buFontTx/>
              <a:buChar char="•"/>
              <a:tabLst>
                <a:tab pos="423863" algn="l"/>
              </a:tabLst>
            </a:pPr>
            <a:r>
              <a:rPr lang="en-US" smtClean="0">
                <a:latin typeface="Times New Roman" pitchFamily="18" charset="0"/>
              </a:rPr>
              <a:t>Digital inputs on some targets (such as C Series modules with more than 8 inputs)</a:t>
            </a:r>
          </a:p>
          <a:p>
            <a:pPr defTabSz="849313" eaLnBrk="1" hangingPunct="1">
              <a:tabLst>
                <a:tab pos="423863" algn="l"/>
              </a:tabLst>
            </a:pPr>
            <a:endParaRPr lang="en-US" smtClean="0">
              <a:latin typeface="Times New Roman" pitchFamily="18" charset="0"/>
            </a:endParaRPr>
          </a:p>
          <a:p>
            <a:pPr defTabSz="849313" eaLnBrk="1" hangingPunct="1">
              <a:tabLst>
                <a:tab pos="423863" algn="l"/>
              </a:tabLst>
            </a:pPr>
            <a:r>
              <a:rPr lang="en-US" smtClean="0">
                <a:latin typeface="Times New Roman" pitchFamily="18" charset="0"/>
              </a:rPr>
              <a:t>Some LabVIEW FPGA Module applications contain shared resources that are accessed by multiple objects, such as functions or subVIs, in an FPGA VI. Possible shared resources include digital output lines, analog lines, memory items, FIFOs, the interrupt line, local and global variables, and non-reentrant subVIs. Each shared resource contains one or more resource interfaces. A resource interface communicates between objects and shared resources. Resource contention occurs when you include two or more objects on the FPGA VI block diagram that simultaneously request access to the same shared resource through the same resource interface.</a:t>
            </a:r>
          </a:p>
          <a:p>
            <a:pPr defTabSz="849313" eaLnBrk="1" hangingPunct="1">
              <a:tabLst>
                <a:tab pos="423863" algn="l"/>
              </a:tabLst>
            </a:pPr>
            <a:endParaRPr lang="en-US" smtClean="0">
              <a:latin typeface="Times New Roman" pitchFamily="18" charset="0"/>
            </a:endParaRPr>
          </a:p>
          <a:p>
            <a:pPr defTabSz="849313" eaLnBrk="1" hangingPunct="1">
              <a:tabLst>
                <a:tab pos="423863" algn="l"/>
              </a:tabLst>
            </a:pPr>
            <a:r>
              <a:rPr lang="en-US" smtClean="0">
                <a:latin typeface="Times New Roman" pitchFamily="18" charset="0"/>
              </a:rPr>
              <a:t>For more details view the LabVIEW Help Topic: </a:t>
            </a:r>
            <a:r>
              <a:rPr lang="en-US" i="1" smtClean="0">
                <a:latin typeface="Times New Roman" pitchFamily="18" charset="0"/>
              </a:rPr>
              <a:t>Managing Shared Resources (FPGA Module)</a:t>
            </a:r>
          </a:p>
          <a:p>
            <a:pPr lvl="1" indent="-241300" defTabSz="849313" eaLnBrk="1" hangingPunct="1">
              <a:tabLst>
                <a:tab pos="423863" algn="l"/>
              </a:tabLst>
            </a:pPr>
            <a:endParaRPr lang="en-US" smtClean="0">
              <a:latin typeface="Times New Roman" pitchFamily="18" charset="0"/>
            </a:endParaRPr>
          </a:p>
          <a:p>
            <a:pPr lvl="1" indent="-241300" defTabSz="849313" eaLnBrk="1" hangingPunct="1">
              <a:tabLst>
                <a:tab pos="423863" algn="l"/>
              </a:tabLst>
            </a:pPr>
            <a:endParaRPr lang="en-US" smtClean="0">
              <a:latin typeface="Times New Roman" pitchFamily="18" charset="0"/>
            </a:endParaRP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Slide Image Placeholder 6"/>
          <p:cNvSpPr>
            <a:spLocks noGrp="1" noRot="1" noChangeAspect="1" noTextEdit="1"/>
          </p:cNvSpPr>
          <p:nvPr>
            <p:ph type="sldImg"/>
          </p:nvPr>
        </p:nvSpPr>
        <p:spPr>
          <a:xfrm>
            <a:off x="938213" y="720725"/>
            <a:ext cx="5438775" cy="4079875"/>
          </a:xfrm>
          <a:ln/>
        </p:spPr>
      </p:sp>
      <p:sp>
        <p:nvSpPr>
          <p:cNvPr id="1138691" name="Notes Placeholder 9"/>
          <p:cNvSpPr>
            <a:spLocks noGrp="1"/>
          </p:cNvSpPr>
          <p:nvPr>
            <p:ph type="body" idx="1"/>
          </p:nvPr>
        </p:nvSpPr>
        <p:spPr>
          <a:noFill/>
          <a:ln/>
        </p:spPr>
        <p:txBody>
          <a:bodyPr/>
          <a:lstStyle/>
          <a:p>
            <a:pPr defTabSz="849313" eaLnBrk="1" hangingPunct="1">
              <a:tabLst>
                <a:tab pos="423863" algn="l"/>
              </a:tabLst>
            </a:pPr>
            <a:r>
              <a:rPr lang="en-US" sz="1500" b="1" smtClean="0">
                <a:latin typeface="Arial Narrow" pitchFamily="34" charset="0"/>
              </a:rPr>
              <a:t>B. Shared Resources</a:t>
            </a:r>
          </a:p>
          <a:p>
            <a:pPr defTabSz="849313" eaLnBrk="1" hangingPunct="1">
              <a:tabLst>
                <a:tab pos="423863" algn="l"/>
              </a:tabLst>
            </a:pPr>
            <a:r>
              <a:rPr lang="en-US" smtClean="0">
                <a:latin typeface="Times New Roman" pitchFamily="18" charset="0"/>
              </a:rPr>
              <a:t>Sharing resources between two different tasks or loops can affect the deterministic execution of the tasks, even when they are in parallel. Resources that may only be accessed by one task at a time can prevent code from executing independently and are referred to as shared resources. </a:t>
            </a:r>
          </a:p>
          <a:p>
            <a:pPr defTabSz="849313" eaLnBrk="1" hangingPunct="1">
              <a:tabLst>
                <a:tab pos="423863" algn="l"/>
              </a:tabLst>
            </a:pPr>
            <a:endParaRPr lang="en-US" smtClean="0">
              <a:latin typeface="Times New Roman" pitchFamily="18" charset="0"/>
            </a:endParaRPr>
          </a:p>
          <a:p>
            <a:pPr defTabSz="849313" eaLnBrk="1" hangingPunct="1">
              <a:tabLst>
                <a:tab pos="423863" algn="l"/>
              </a:tabLst>
            </a:pPr>
            <a:r>
              <a:rPr lang="en-US" smtClean="0">
                <a:latin typeface="Times New Roman" pitchFamily="18" charset="0"/>
              </a:rPr>
              <a:t>As shown above, Task 1 runs and accesses a shared resource that can be accessed by only one task at a time. Task 2 must wait until Task 1 releases the resource before accessing it. After Task 1 finishes, Task 2 can access the shared resource and execute while Task 1 waits for the shared resource to be free.</a:t>
            </a:r>
          </a:p>
          <a:p>
            <a:pPr defTabSz="849313" eaLnBrk="1" hangingPunct="1">
              <a:tabLst>
                <a:tab pos="423863" algn="l"/>
              </a:tabLst>
            </a:pPr>
            <a:endParaRPr lang="en-US" smtClean="0">
              <a:latin typeface="Times New Roman" pitchFamily="18" charset="0"/>
            </a:endParaRPr>
          </a:p>
          <a:p>
            <a:pPr defTabSz="849313" eaLnBrk="1" hangingPunct="1">
              <a:tabLst>
                <a:tab pos="423863" algn="l"/>
              </a:tabLst>
            </a:pPr>
            <a:r>
              <a:rPr lang="en-US" smtClean="0">
                <a:latin typeface="Times New Roman" pitchFamily="18" charset="0"/>
              </a:rPr>
              <a:t>Using shared resources causes jitter within the application. To maximize the determinism of our VI, we need to avoid shared resources.</a:t>
            </a: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Slide Image Placeholder 5"/>
          <p:cNvSpPr>
            <a:spLocks noGrp="1" noRot="1" noChangeAspect="1" noTextEdit="1"/>
          </p:cNvSpPr>
          <p:nvPr>
            <p:ph type="sldImg"/>
          </p:nvPr>
        </p:nvSpPr>
        <p:spPr>
          <a:xfrm>
            <a:off x="938213" y="720725"/>
            <a:ext cx="5438775" cy="4079875"/>
          </a:xfrm>
          <a:ln/>
        </p:spPr>
      </p:sp>
      <p:sp>
        <p:nvSpPr>
          <p:cNvPr id="1139715" name="Notes Placeholder 6"/>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Identify the shared resources above.</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Both the analog input and the analog output are shared between the two loops.</a:t>
            </a: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Slide Image Placeholder 1"/>
          <p:cNvSpPr>
            <a:spLocks noGrp="1" noRot="1" noChangeAspect="1" noTextEdit="1"/>
          </p:cNvSpPr>
          <p:nvPr>
            <p:ph type="sldImg"/>
          </p:nvPr>
        </p:nvSpPr>
        <p:spPr>
          <a:ln/>
        </p:spPr>
      </p:sp>
      <p:sp>
        <p:nvSpPr>
          <p:cNvPr id="1140739"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Global variables are outside of the scope of this course. For more information about global variables, please refer to the </a:t>
            </a:r>
            <a:r>
              <a:rPr lang="en-US" i="1" smtClean="0">
                <a:latin typeface="Arial" pitchFamily="34" charset="0"/>
              </a:rPr>
              <a:t>Global Variables</a:t>
            </a:r>
            <a:r>
              <a:rPr lang="en-US" b="1" smtClean="0">
                <a:latin typeface="Arial" pitchFamily="34" charset="0"/>
              </a:rPr>
              <a:t> </a:t>
            </a:r>
            <a:r>
              <a:rPr lang="en-US" smtClean="0">
                <a:latin typeface="Arial" pitchFamily="34" charset="0"/>
              </a:rPr>
              <a:t>topic of the </a:t>
            </a:r>
            <a:r>
              <a:rPr lang="en-US" i="1" smtClean="0">
                <a:latin typeface="Arial" pitchFamily="34" charset="0"/>
              </a:rPr>
              <a:t>LabVIEW Help</a:t>
            </a:r>
            <a:r>
              <a:rPr lang="en-US" smtClean="0">
                <a:latin typeface="Arial" pitchFamily="34" charset="0"/>
              </a:rPr>
              <a:t>.</a:t>
            </a:r>
          </a:p>
        </p:txBody>
      </p:sp>
      <p:sp>
        <p:nvSpPr>
          <p:cNvPr id="114074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2C8EB931-0CB7-44A2-9701-9D2CD378FCB2}" type="slidenum">
              <a:rPr lang="en-US">
                <a:solidFill>
                  <a:srgbClr val="000000"/>
                </a:solidFill>
              </a:rPr>
              <a:pPr/>
              <a:t>238</a:t>
            </a:fld>
            <a:endParaRPr lang="en-US">
              <a:solidFill>
                <a:srgbClr val="000000"/>
              </a:solidFill>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Slide Image Placeholder 1"/>
          <p:cNvSpPr>
            <a:spLocks noGrp="1" noRot="1" noChangeAspect="1" noTextEdit="1"/>
          </p:cNvSpPr>
          <p:nvPr>
            <p:ph type="sldImg"/>
          </p:nvPr>
        </p:nvSpPr>
        <p:spPr>
          <a:ln/>
        </p:spPr>
      </p:sp>
      <p:sp>
        <p:nvSpPr>
          <p:cNvPr id="114176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4176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42A43B4A-FFDD-4544-A9E8-19908F224134}" type="slidenum">
              <a:rPr lang="en-US">
                <a:solidFill>
                  <a:srgbClr val="000000"/>
                </a:solidFill>
              </a:rPr>
              <a:pPr/>
              <a:t>239</a:t>
            </a:fld>
            <a:endParaRPr lang="en-US">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Slide Image Placeholder 3"/>
          <p:cNvSpPr>
            <a:spLocks noGrp="1" noRot="1" noChangeAspect="1" noTextEdit="1"/>
          </p:cNvSpPr>
          <p:nvPr>
            <p:ph type="sldImg"/>
          </p:nvPr>
        </p:nvSpPr>
        <p:spPr>
          <a:ln/>
        </p:spPr>
      </p:sp>
      <p:sp>
        <p:nvSpPr>
          <p:cNvPr id="921603" name="Notes Placeholder 4"/>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Slide Image Placeholder 1"/>
          <p:cNvSpPr>
            <a:spLocks noGrp="1" noRot="1" noChangeAspect="1" noTextEdit="1"/>
          </p:cNvSpPr>
          <p:nvPr>
            <p:ph type="sldImg"/>
          </p:nvPr>
        </p:nvSpPr>
        <p:spPr>
          <a:ln/>
        </p:spPr>
      </p:sp>
      <p:sp>
        <p:nvSpPr>
          <p:cNvPr id="114278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4278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437FB437-7C17-4527-9CFB-0B501BF443D8}" type="slidenum">
              <a:rPr lang="en-US">
                <a:solidFill>
                  <a:srgbClr val="000000"/>
                </a:solidFill>
              </a:rPr>
              <a:pPr/>
              <a:t>240</a:t>
            </a:fld>
            <a:endParaRPr lang="en-US">
              <a:solidFill>
                <a:srgbClr val="000000"/>
              </a:solidFill>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Slide Image Placeholder 1"/>
          <p:cNvSpPr>
            <a:spLocks noGrp="1" noRot="1" noChangeAspect="1" noTextEdit="1"/>
          </p:cNvSpPr>
          <p:nvPr>
            <p:ph type="sldImg"/>
          </p:nvPr>
        </p:nvSpPr>
        <p:spPr>
          <a:ln/>
        </p:spPr>
      </p:sp>
      <p:sp>
        <p:nvSpPr>
          <p:cNvPr id="1143811"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4381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7ADE115E-BE98-4603-89B7-C10AE2BFD366}" type="slidenum">
              <a:rPr lang="en-US">
                <a:solidFill>
                  <a:srgbClr val="000000"/>
                </a:solidFill>
              </a:rPr>
              <a:pPr/>
              <a:t>241</a:t>
            </a:fld>
            <a:endParaRPr lang="en-US">
              <a:solidFill>
                <a:srgbClr val="000000"/>
              </a:solidFill>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Slide Image Placeholder 1"/>
          <p:cNvSpPr>
            <a:spLocks noGrp="1" noRot="1" noChangeAspect="1" noTextEdit="1"/>
          </p:cNvSpPr>
          <p:nvPr>
            <p:ph type="sldImg"/>
          </p:nvPr>
        </p:nvSpPr>
        <p:spPr>
          <a:ln/>
        </p:spPr>
      </p:sp>
      <p:sp>
        <p:nvSpPr>
          <p:cNvPr id="1144835"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If you do need every data point, then you should use a FIFO instead (Section E).  </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When using a memory item, data is overwritten on subsequent writes, so no additional code is needed to remove the value before another write can occur.</a:t>
            </a:r>
          </a:p>
        </p:txBody>
      </p:sp>
      <p:sp>
        <p:nvSpPr>
          <p:cNvPr id="114483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22ECB283-A47D-47B8-B59D-EBF7A1138DE4}" type="slidenum">
              <a:rPr lang="en-US">
                <a:solidFill>
                  <a:srgbClr val="000000"/>
                </a:solidFill>
              </a:rPr>
              <a:pPr/>
              <a:t>242</a:t>
            </a:fld>
            <a:endParaRPr lang="en-US">
              <a:solidFill>
                <a:srgbClr val="000000"/>
              </a:solidFill>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Slide Image Placeholder 1"/>
          <p:cNvSpPr>
            <a:spLocks noGrp="1" noRot="1" noChangeAspect="1" noTextEdit="1"/>
          </p:cNvSpPr>
          <p:nvPr>
            <p:ph type="sldImg"/>
          </p:nvPr>
        </p:nvSpPr>
        <p:spPr>
          <a:ln/>
        </p:spPr>
      </p:sp>
      <p:sp>
        <p:nvSpPr>
          <p:cNvPr id="114585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4586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BFD56305-A43D-4BCF-BA5D-B1B090F0C384}" type="slidenum">
              <a:rPr lang="en-US">
                <a:solidFill>
                  <a:srgbClr val="000000"/>
                </a:solidFill>
              </a:rPr>
              <a:pPr/>
              <a:t>243</a:t>
            </a:fld>
            <a:endParaRPr lang="en-US">
              <a:solidFill>
                <a:srgbClr val="000000"/>
              </a:solidFill>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Slide Image Placeholder 1"/>
          <p:cNvSpPr>
            <a:spLocks noGrp="1" noRot="1" noChangeAspect="1" noTextEdit="1"/>
          </p:cNvSpPr>
          <p:nvPr>
            <p:ph type="sldImg"/>
          </p:nvPr>
        </p:nvSpPr>
        <p:spPr>
          <a:ln/>
        </p:spPr>
      </p:sp>
      <p:sp>
        <p:nvSpPr>
          <p:cNvPr id="1146883" name="Notes Placeholder 2"/>
          <p:cNvSpPr>
            <a:spLocks noGrp="1"/>
          </p:cNvSpPr>
          <p:nvPr>
            <p:ph type="body" idx="1"/>
          </p:nvPr>
        </p:nvSpPr>
        <p:spPr>
          <a:noFill/>
          <a:ln/>
        </p:spPr>
        <p:txBody>
          <a:bodyPr/>
          <a:lstStyle/>
          <a:p>
            <a:pPr defTabSz="849313" eaLnBrk="1" hangingPunct="1">
              <a:buFontTx/>
              <a:buChar char="•"/>
              <a:tabLst>
                <a:tab pos="423863" algn="l"/>
              </a:tabLst>
            </a:pPr>
            <a:r>
              <a:rPr lang="en-US" b="1" smtClean="0">
                <a:latin typeface="Arial" pitchFamily="34" charset="0"/>
              </a:rPr>
              <a:t>Requested Number of Elements </a:t>
            </a:r>
            <a:r>
              <a:rPr lang="en-US" smtClean="0">
                <a:latin typeface="Arial" pitchFamily="34" charset="0"/>
              </a:rPr>
              <a:t>– The number of elements the memory item can hold.  The actual memory usage, in bytes, depends on the number of elements and the data type that is selected.</a:t>
            </a:r>
          </a:p>
          <a:p>
            <a:pPr defTabSz="849313" eaLnBrk="1" hangingPunct="1">
              <a:buFontTx/>
              <a:buChar char="•"/>
              <a:tabLst>
                <a:tab pos="423863" algn="l"/>
              </a:tabLst>
            </a:pPr>
            <a:r>
              <a:rPr lang="en-US" b="1" smtClean="0">
                <a:latin typeface="Arial" pitchFamily="34" charset="0"/>
              </a:rPr>
              <a:t>Implementation </a:t>
            </a:r>
            <a:r>
              <a:rPr lang="en-US" smtClean="0">
                <a:latin typeface="Arial" pitchFamily="34" charset="0"/>
              </a:rPr>
              <a:t>– Specifies how the FPGA stores the memory item</a:t>
            </a:r>
          </a:p>
          <a:p>
            <a:pPr lvl="1" defTabSz="849313" eaLnBrk="1" hangingPunct="1">
              <a:buFontTx/>
              <a:buChar char="•"/>
              <a:tabLst>
                <a:tab pos="423863" algn="l"/>
              </a:tabLst>
            </a:pPr>
            <a:r>
              <a:rPr lang="en-US" b="1" smtClean="0">
                <a:latin typeface="Arial" pitchFamily="34" charset="0"/>
              </a:rPr>
              <a:t>Look-Up Table </a:t>
            </a:r>
            <a:r>
              <a:rPr lang="en-US" smtClean="0">
                <a:latin typeface="Arial" pitchFamily="34" charset="0"/>
              </a:rPr>
              <a:t>– Stores the memory item in look-up tables available on the FPGA. </a:t>
            </a:r>
          </a:p>
          <a:p>
            <a:pPr lvl="1" defTabSz="849313" eaLnBrk="1" hangingPunct="1">
              <a:buFontTx/>
              <a:buChar char="•"/>
              <a:tabLst>
                <a:tab pos="423863" algn="l"/>
              </a:tabLst>
            </a:pPr>
            <a:r>
              <a:rPr lang="en-US" b="1" smtClean="0">
                <a:latin typeface="Arial" pitchFamily="34" charset="0"/>
              </a:rPr>
              <a:t>Block Memory </a:t>
            </a:r>
            <a:r>
              <a:rPr lang="en-US" smtClean="0">
                <a:latin typeface="Arial" pitchFamily="34" charset="0"/>
              </a:rPr>
              <a:t>(default value) – Stores the memory item using embedded blocks of memory on the FPGA.</a:t>
            </a:r>
          </a:p>
          <a:p>
            <a:pPr lvl="1" defTabSz="849313" eaLnBrk="1" hangingPunct="1">
              <a:buFontTx/>
              <a:buChar char="•"/>
              <a:tabLst>
                <a:tab pos="423863" algn="l"/>
              </a:tabLst>
            </a:pPr>
            <a:r>
              <a:rPr lang="en-US" b="1" smtClean="0">
                <a:latin typeface="Arial" pitchFamily="34" charset="0"/>
              </a:rPr>
              <a:t>DRAM</a:t>
            </a:r>
            <a:r>
              <a:rPr lang="en-US" smtClean="0">
                <a:latin typeface="Arial" pitchFamily="34" charset="0"/>
              </a:rPr>
              <a:t> –memory external to the FPGAs, available only on some targets.</a:t>
            </a:r>
          </a:p>
        </p:txBody>
      </p:sp>
      <p:sp>
        <p:nvSpPr>
          <p:cNvPr id="114688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2C3C0E63-7372-4960-8D31-5CE9E6796C29}" type="slidenum">
              <a:rPr lang="en-US">
                <a:solidFill>
                  <a:srgbClr val="000000"/>
                </a:solidFill>
              </a:rPr>
              <a:pPr/>
              <a:t>244</a:t>
            </a:fld>
            <a:endParaRPr lang="en-US">
              <a:solidFill>
                <a:srgbClr val="000000"/>
              </a:solidFill>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Slide Image Placeholder 1"/>
          <p:cNvSpPr>
            <a:spLocks noGrp="1" noRot="1" noChangeAspect="1" noTextEdit="1"/>
          </p:cNvSpPr>
          <p:nvPr>
            <p:ph type="sldImg"/>
          </p:nvPr>
        </p:nvSpPr>
        <p:spPr>
          <a:ln/>
        </p:spPr>
      </p:sp>
      <p:sp>
        <p:nvSpPr>
          <p:cNvPr id="1147907"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Check hardware documentation for information regarding the amount of block memory available on your FPGA.</a:t>
            </a:r>
          </a:p>
        </p:txBody>
      </p:sp>
      <p:sp>
        <p:nvSpPr>
          <p:cNvPr id="114790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859597B6-DFE5-4745-B524-607D360898B9}" type="slidenum">
              <a:rPr lang="en-US">
                <a:solidFill>
                  <a:srgbClr val="000000"/>
                </a:solidFill>
              </a:rPr>
              <a:pPr/>
              <a:t>245</a:t>
            </a:fld>
            <a:endParaRPr lang="en-US">
              <a:solidFill>
                <a:srgbClr val="000000"/>
              </a:solidFill>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defTabSz="850777" eaLnBrk="1" hangingPunct="1">
              <a:buFont typeface="Arial" pitchFamily="34" charset="0"/>
              <a:buNone/>
              <a:tabLst>
                <a:tab pos="425389" algn="l"/>
              </a:tabLst>
              <a:defRPr/>
            </a:pPr>
            <a:r>
              <a:rPr lang="en-US" dirty="0" smtClean="0"/>
              <a:t>Use this page to initialize the memory item that you have created.</a:t>
            </a:r>
          </a:p>
          <a:p>
            <a:pPr defTabSz="850777" eaLnBrk="1" hangingPunct="1">
              <a:buFont typeface="Arial" pitchFamily="34" charset="0"/>
              <a:buNone/>
              <a:tabLst>
                <a:tab pos="425389" algn="l"/>
              </a:tabLst>
              <a:defRPr/>
            </a:pPr>
            <a:endParaRPr lang="en-US" dirty="0" smtClean="0"/>
          </a:p>
          <a:p>
            <a:pPr defTabSz="850777" eaLnBrk="1" hangingPunct="1">
              <a:buFont typeface="Arial" pitchFamily="34" charset="0"/>
              <a:buChar char="•"/>
              <a:tabLst>
                <a:tab pos="425389" algn="l"/>
              </a:tabLst>
              <a:defRPr/>
            </a:pPr>
            <a:r>
              <a:rPr lang="en-US" b="1" dirty="0" smtClean="0"/>
              <a:t>Initialization</a:t>
            </a:r>
            <a:r>
              <a:rPr lang="en-US" dirty="0" smtClean="0"/>
              <a:t> </a:t>
            </a:r>
            <a:r>
              <a:rPr lang="en-US" b="1" dirty="0" smtClean="0"/>
              <a:t>Method</a:t>
            </a:r>
            <a:r>
              <a:rPr lang="en-US" dirty="0" smtClean="0"/>
              <a:t> – Specify the method you want to use to initialize the memory item</a:t>
            </a:r>
          </a:p>
          <a:p>
            <a:pPr marL="212695" lvl="2" indent="-212695" defTabSz="850777" eaLnBrk="1" hangingPunct="1">
              <a:tabLst>
                <a:tab pos="425389" algn="l"/>
              </a:tabLst>
              <a:defRPr/>
            </a:pPr>
            <a:r>
              <a:rPr lang="en-US" b="1" dirty="0" smtClean="0"/>
              <a:t>Mode</a:t>
            </a:r>
            <a:r>
              <a:rPr lang="en-US" dirty="0" smtClean="0"/>
              <a:t> – Specifies the contents with which LabVIEW populates the address interval you select.</a:t>
            </a:r>
          </a:p>
          <a:p>
            <a:pPr marL="212695" lvl="2" indent="-212695" defTabSz="850777" eaLnBrk="1" hangingPunct="1">
              <a:tabLst>
                <a:tab pos="425389" algn="l"/>
              </a:tabLst>
              <a:defRPr/>
            </a:pPr>
            <a:r>
              <a:rPr lang="en-US" b="1" dirty="0" smtClean="0"/>
              <a:t>Start</a:t>
            </a:r>
            <a:r>
              <a:rPr lang="en-US" dirty="0" smtClean="0"/>
              <a:t> </a:t>
            </a:r>
            <a:r>
              <a:rPr lang="en-US" b="1" dirty="0" smtClean="0"/>
              <a:t>Address</a:t>
            </a:r>
            <a:r>
              <a:rPr lang="en-US" dirty="0" smtClean="0"/>
              <a:t> – The low end of the memory item interval you want to populate</a:t>
            </a:r>
          </a:p>
          <a:p>
            <a:pPr marL="212695" lvl="2" indent="-212695" defTabSz="850777" eaLnBrk="1" hangingPunct="1">
              <a:tabLst>
                <a:tab pos="425389" algn="l"/>
              </a:tabLst>
              <a:defRPr/>
            </a:pPr>
            <a:r>
              <a:rPr lang="en-US" b="1" dirty="0" smtClean="0"/>
              <a:t>End</a:t>
            </a:r>
            <a:r>
              <a:rPr lang="en-US" dirty="0" smtClean="0"/>
              <a:t> </a:t>
            </a:r>
            <a:r>
              <a:rPr lang="en-US" b="1" dirty="0" smtClean="0"/>
              <a:t>Address</a:t>
            </a:r>
            <a:r>
              <a:rPr lang="en-US" dirty="0" smtClean="0"/>
              <a:t> – The high end of the memory item interval you want to populate</a:t>
            </a:r>
          </a:p>
          <a:p>
            <a:pPr marL="212695" lvl="2" indent="-212695" defTabSz="850777" eaLnBrk="1" hangingPunct="1">
              <a:tabLst>
                <a:tab pos="425389" algn="l"/>
              </a:tabLst>
              <a:defRPr/>
            </a:pPr>
            <a:r>
              <a:rPr lang="en-US" b="1" dirty="0" smtClean="0"/>
              <a:t>Value</a:t>
            </a:r>
            <a:r>
              <a:rPr lang="en-US" dirty="0" smtClean="0"/>
              <a:t> – The constant LabVIEW enters into the memory item if you select </a:t>
            </a:r>
            <a:r>
              <a:rPr lang="en-US" b="1" dirty="0" smtClean="0"/>
              <a:t>Constant</a:t>
            </a:r>
            <a:r>
              <a:rPr lang="en-US" dirty="0" smtClean="0"/>
              <a:t> from the </a:t>
            </a:r>
            <a:r>
              <a:rPr lang="en-US" b="1" dirty="0" smtClean="0"/>
              <a:t>Mode</a:t>
            </a:r>
            <a:r>
              <a:rPr lang="en-US" dirty="0" smtClean="0"/>
              <a:t> pull-down menu.</a:t>
            </a:r>
          </a:p>
          <a:p>
            <a:pPr marL="212695" lvl="2" indent="-212695" defTabSz="850777" eaLnBrk="1" hangingPunct="1">
              <a:tabLst>
                <a:tab pos="425389" algn="l"/>
              </a:tabLst>
              <a:defRPr/>
            </a:pPr>
            <a:r>
              <a:rPr lang="en-US" b="1" dirty="0" smtClean="0"/>
              <a:t>Slope</a:t>
            </a:r>
            <a:r>
              <a:rPr lang="en-US" dirty="0" smtClean="0"/>
              <a:t> – Slope of the line LabVIEW enters into the memory item if you select </a:t>
            </a:r>
            <a:r>
              <a:rPr lang="en-US" b="1" dirty="0" smtClean="0"/>
              <a:t>Linear</a:t>
            </a:r>
            <a:r>
              <a:rPr lang="en-US" dirty="0" smtClean="0"/>
              <a:t> from the </a:t>
            </a:r>
            <a:r>
              <a:rPr lang="en-US" b="1" dirty="0" smtClean="0"/>
              <a:t>Mode</a:t>
            </a:r>
            <a:r>
              <a:rPr lang="en-US" dirty="0" smtClean="0"/>
              <a:t> pull-down menu.</a:t>
            </a:r>
          </a:p>
          <a:p>
            <a:pPr marL="212695" lvl="2" indent="-212695" defTabSz="850777" eaLnBrk="1" hangingPunct="1">
              <a:tabLst>
                <a:tab pos="425389" algn="l"/>
              </a:tabLst>
              <a:defRPr/>
            </a:pPr>
            <a:r>
              <a:rPr lang="en-US" b="1" dirty="0" smtClean="0"/>
              <a:t>Apply</a:t>
            </a:r>
            <a:r>
              <a:rPr lang="en-US" dirty="0" smtClean="0"/>
              <a:t> – Displays the initial values in the </a:t>
            </a:r>
            <a:r>
              <a:rPr lang="en-US" b="1" dirty="0" smtClean="0"/>
              <a:t>Graph Preview </a:t>
            </a:r>
            <a:r>
              <a:rPr lang="en-US" dirty="0" smtClean="0"/>
              <a:t>and </a:t>
            </a:r>
            <a:r>
              <a:rPr lang="en-US" b="1" dirty="0" smtClean="0"/>
              <a:t>Data Value </a:t>
            </a:r>
            <a:r>
              <a:rPr lang="en-US" dirty="0" smtClean="0"/>
              <a:t>tabs.</a:t>
            </a:r>
          </a:p>
          <a:p>
            <a:pPr defTabSz="850777" eaLnBrk="1" hangingPunct="1">
              <a:buFont typeface="Arial" pitchFamily="34" charset="0"/>
              <a:buChar char="•"/>
              <a:tabLst>
                <a:tab pos="425389" algn="l"/>
              </a:tabLst>
              <a:defRPr/>
            </a:pPr>
            <a:r>
              <a:rPr lang="en-US" b="1" dirty="0" smtClean="0"/>
              <a:t>Graph Preview </a:t>
            </a:r>
            <a:r>
              <a:rPr lang="en-US" dirty="0" smtClean="0"/>
              <a:t>– Displays the current contents of the memory item in a waveform graph.</a:t>
            </a:r>
          </a:p>
          <a:p>
            <a:pPr defTabSz="850777" eaLnBrk="1" hangingPunct="1">
              <a:buFont typeface="Arial" pitchFamily="34" charset="0"/>
              <a:buChar char="•"/>
              <a:tabLst>
                <a:tab pos="425389" algn="l"/>
              </a:tabLst>
              <a:defRPr/>
            </a:pPr>
            <a:r>
              <a:rPr lang="en-US" b="1" dirty="0" smtClean="0"/>
              <a:t>Data Values </a:t>
            </a:r>
            <a:r>
              <a:rPr lang="en-US" dirty="0" smtClean="0"/>
              <a:t>– Displays the current contents of the memory item.</a:t>
            </a:r>
          </a:p>
          <a:p>
            <a:pPr defTabSz="850777" eaLnBrk="1" hangingPunct="1">
              <a:buFont typeface="Arial" pitchFamily="34" charset="0"/>
              <a:buChar char="•"/>
              <a:tabLst>
                <a:tab pos="425389" algn="l"/>
              </a:tabLst>
              <a:defRPr/>
            </a:pPr>
            <a:r>
              <a:rPr lang="en-US" b="1" dirty="0" smtClean="0"/>
              <a:t>Reset to Default Values </a:t>
            </a:r>
            <a:r>
              <a:rPr lang="en-US" dirty="0" smtClean="0"/>
              <a:t>– Resets the contents of the memory item to the default value for the data type contained in the memory item.</a:t>
            </a:r>
          </a:p>
        </p:txBody>
      </p:sp>
      <p:sp>
        <p:nvSpPr>
          <p:cNvPr id="114893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D2D7D1F5-EAF4-4EC0-8FA6-8AFD87F11ECE}" type="slidenum">
              <a:rPr lang="en-US">
                <a:solidFill>
                  <a:srgbClr val="000000"/>
                </a:solidFill>
              </a:rPr>
              <a:pPr/>
              <a:t>246</a:t>
            </a:fld>
            <a:endParaRPr lang="en-US">
              <a:solidFill>
                <a:srgbClr val="000000"/>
              </a:solidFill>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Slide Image Placeholder 1"/>
          <p:cNvSpPr>
            <a:spLocks noGrp="1" noRot="1" noChangeAspect="1" noTextEdit="1"/>
          </p:cNvSpPr>
          <p:nvPr>
            <p:ph type="sldImg"/>
          </p:nvPr>
        </p:nvSpPr>
        <p:spPr>
          <a:ln/>
        </p:spPr>
      </p:sp>
      <p:sp>
        <p:nvSpPr>
          <p:cNvPr id="114995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4995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1F38A7AC-CFBA-4AE5-AE03-1BE373C33810}" type="slidenum">
              <a:rPr lang="en-US">
                <a:solidFill>
                  <a:srgbClr val="000000"/>
                </a:solidFill>
              </a:rPr>
              <a:pPr/>
              <a:t>247</a:t>
            </a:fld>
            <a:endParaRPr lang="en-US">
              <a:solidFill>
                <a:srgbClr val="000000"/>
              </a:solidFill>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Slide Image Placeholder 1"/>
          <p:cNvSpPr>
            <a:spLocks noGrp="1" noRot="1" noChangeAspect="1" noTextEdit="1"/>
          </p:cNvSpPr>
          <p:nvPr>
            <p:ph type="sldImg"/>
          </p:nvPr>
        </p:nvSpPr>
        <p:spPr>
          <a:ln/>
        </p:spPr>
      </p:sp>
      <p:sp>
        <p:nvSpPr>
          <p:cNvPr id="115097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5098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0967D6FB-3550-4B9E-8B83-61267288AEA1}" type="slidenum">
              <a:rPr lang="en-US">
                <a:solidFill>
                  <a:srgbClr val="000000"/>
                </a:solidFill>
              </a:rPr>
              <a:pPr/>
              <a:t>248</a:t>
            </a:fld>
            <a:endParaRPr lang="en-US">
              <a:solidFill>
                <a:srgbClr val="000000"/>
              </a:solidFill>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Slide Image Placeholder 1"/>
          <p:cNvSpPr>
            <a:spLocks noGrp="1" noRot="1" noChangeAspect="1" noTextEdit="1"/>
          </p:cNvSpPr>
          <p:nvPr>
            <p:ph type="sldImg"/>
          </p:nvPr>
        </p:nvSpPr>
        <p:spPr>
          <a:ln/>
        </p:spPr>
      </p:sp>
      <p:sp>
        <p:nvSpPr>
          <p:cNvPr id="115200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5200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B3887274-3563-48F7-8C4D-C0DC196603BC}" type="slidenum">
              <a:rPr lang="en-US">
                <a:solidFill>
                  <a:srgbClr val="000000"/>
                </a:solidFill>
              </a:rPr>
              <a:pPr/>
              <a:t>249</a:t>
            </a:fld>
            <a:endParaRPr lang="en-US">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DAQmx is not used to program RIO devices.</a:t>
            </a:r>
          </a:p>
          <a:p>
            <a:pPr defTabSz="849313" eaLnBrk="1" hangingPunct="1">
              <a:tabLst>
                <a:tab pos="423863" algn="l"/>
              </a:tabLst>
            </a:pPr>
            <a:r>
              <a:rPr lang="en-US" smtClean="0">
                <a:latin typeface="Arial" pitchFamily="34" charset="0"/>
              </a:rPr>
              <a:t>     </a:t>
            </a:r>
          </a:p>
          <a:p>
            <a:pPr defTabSz="849313" eaLnBrk="1" hangingPunct="1">
              <a:tabLst>
                <a:tab pos="423863" algn="l"/>
              </a:tabLst>
            </a:pPr>
            <a:r>
              <a:rPr lang="en-US" smtClean="0">
                <a:latin typeface="Arial" pitchFamily="34" charset="0"/>
              </a:rPr>
              <a:t>The LabVIEW Real-Time module is only needed if you are also using a Real-Time target such as CompactRIO.   It is not needed when using an R-Series device.  You will learn when the LabVIEW Real-Time module is required in the next lesson.</a:t>
            </a:r>
          </a:p>
          <a:p>
            <a:pPr defTabSz="849313" eaLnBrk="1" hangingPunct="1">
              <a:tabLst>
                <a:tab pos="423863" algn="l"/>
              </a:tabLst>
            </a:pPr>
            <a:endParaRPr lang="en-US" smtClean="0">
              <a:latin typeface="Arial" pitchFamily="34" charset="0"/>
            </a:endParaRPr>
          </a:p>
        </p:txBody>
      </p:sp>
      <p:sp>
        <p:nvSpPr>
          <p:cNvPr id="922627" name="Slide Image Placeholder 4"/>
          <p:cNvSpPr>
            <a:spLocks noGrp="1" noRot="1" noChangeAspect="1" noTextEdit="1"/>
          </p:cNvSpPr>
          <p:nvPr>
            <p:ph type="sldImg"/>
          </p:nvPr>
        </p:nvSpPr>
        <p:spPr>
          <a:ln/>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6570E031-3F10-4EBA-86A5-94047E2ECA07}" type="slidenum">
              <a:rPr lang="en-US">
                <a:solidFill>
                  <a:srgbClr val="000000"/>
                </a:solidFill>
              </a:rPr>
              <a:pPr/>
              <a:t>250</a:t>
            </a:fld>
            <a:endParaRPr lang="en-US">
              <a:solidFill>
                <a:srgbClr val="000000"/>
              </a:solidFill>
            </a:endParaRPr>
          </a:p>
        </p:txBody>
      </p:sp>
      <p:sp>
        <p:nvSpPr>
          <p:cNvPr id="1153027" name="Rectangle 2"/>
          <p:cNvSpPr>
            <a:spLocks noGrp="1" noRot="1" noChangeAspect="1" noChangeArrowheads="1" noTextEdit="1"/>
          </p:cNvSpPr>
          <p:nvPr>
            <p:ph type="sldImg"/>
          </p:nvPr>
        </p:nvSpPr>
        <p:spPr>
          <a:xfrm>
            <a:off x="904875" y="471488"/>
            <a:ext cx="5353050" cy="4014787"/>
          </a:xfrm>
          <a:ln/>
        </p:spPr>
      </p:sp>
      <p:sp>
        <p:nvSpPr>
          <p:cNvPr id="115302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This code has several problems:</a:t>
            </a:r>
          </a:p>
          <a:p>
            <a:pPr defTabSz="849313" eaLnBrk="1" hangingPunct="1">
              <a:buFontTx/>
              <a:buChar char="•"/>
              <a:tabLst>
                <a:tab pos="423863" algn="l"/>
              </a:tabLst>
            </a:pPr>
            <a:r>
              <a:rPr lang="en-US" smtClean="0">
                <a:latin typeface="Arial" pitchFamily="34" charset="0"/>
              </a:rPr>
              <a:t>It does not control the sequence of operations</a:t>
            </a:r>
          </a:p>
          <a:p>
            <a:pPr defTabSz="849313" eaLnBrk="1" hangingPunct="1">
              <a:buFontTx/>
              <a:buChar char="•"/>
              <a:tabLst>
                <a:tab pos="423863" algn="l"/>
              </a:tabLst>
            </a:pPr>
            <a:r>
              <a:rPr lang="en-US" smtClean="0">
                <a:latin typeface="Arial" pitchFamily="34" charset="0"/>
              </a:rPr>
              <a:t>There are multiple writers to the memory location</a:t>
            </a:r>
          </a:p>
          <a:p>
            <a:pPr defTabSz="849313" eaLnBrk="1" hangingPunct="1">
              <a:buFontTx/>
              <a:buChar char="•"/>
              <a:tabLst>
                <a:tab pos="423863" algn="l"/>
              </a:tabLst>
            </a:pPr>
            <a:r>
              <a:rPr lang="en-US" smtClean="0">
                <a:latin typeface="Arial" pitchFamily="34" charset="0"/>
              </a:rPr>
              <a:t>We don’t know the initial value of the memory location</a:t>
            </a: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86FE0BB7-C8D1-42D1-8240-4687A2A7D58F}" type="slidenum">
              <a:rPr lang="en-US">
                <a:solidFill>
                  <a:srgbClr val="000000"/>
                </a:solidFill>
              </a:rPr>
              <a:pPr/>
              <a:t>251</a:t>
            </a:fld>
            <a:endParaRPr lang="en-US">
              <a:solidFill>
                <a:srgbClr val="000000"/>
              </a:solidFill>
            </a:endParaRPr>
          </a:p>
        </p:txBody>
      </p:sp>
      <p:sp>
        <p:nvSpPr>
          <p:cNvPr id="1154051" name="Rectangle 2"/>
          <p:cNvSpPr>
            <a:spLocks noGrp="1" noRot="1" noChangeAspect="1" noChangeArrowheads="1" noTextEdit="1"/>
          </p:cNvSpPr>
          <p:nvPr>
            <p:ph type="sldImg"/>
          </p:nvPr>
        </p:nvSpPr>
        <p:spPr>
          <a:xfrm>
            <a:off x="904875" y="471488"/>
            <a:ext cx="5353050" cy="4014787"/>
          </a:xfrm>
          <a:ln/>
        </p:spPr>
      </p:sp>
      <p:sp>
        <p:nvSpPr>
          <p:cNvPr id="103428" name="Rectangle 3"/>
          <p:cNvSpPr>
            <a:spLocks noGrp="1" noChangeArrowheads="1"/>
          </p:cNvSpPr>
          <p:nvPr>
            <p:ph type="body" idx="1"/>
          </p:nvPr>
        </p:nvSpPr>
        <p:spPr>
          <a:xfrm>
            <a:off x="731838" y="4730750"/>
            <a:ext cx="5851525" cy="4319588"/>
          </a:xfrm>
          <a:ln/>
        </p:spPr>
        <p:txBody>
          <a:bodyPr>
            <a:normAutofit fontScale="85000" lnSpcReduction="10000"/>
          </a:bodyPr>
          <a:lstStyle/>
          <a:p>
            <a:pPr marL="444709" lvl="1" indent="-443031" defTabSz="850777" eaLnBrk="1" hangingPunct="1">
              <a:buFontTx/>
              <a:buAutoNum type="arabicPeriod"/>
              <a:tabLst>
                <a:tab pos="425389" algn="l"/>
              </a:tabLst>
              <a:defRPr/>
            </a:pPr>
            <a:r>
              <a:rPr lang="en-US" sz="1900" dirty="0" smtClean="0"/>
              <a:t>LabVIEW reads the three instances of the memory at address 0 (whose value is 0 in the first execution).</a:t>
            </a:r>
          </a:p>
          <a:p>
            <a:pPr marL="444709" lvl="1" indent="-443031" defTabSz="850777" eaLnBrk="1" hangingPunct="1">
              <a:buFontTx/>
              <a:buAutoNum type="arabicPeriod"/>
              <a:tabLst>
                <a:tab pos="425389" algn="l"/>
              </a:tabLst>
              <a:defRPr/>
            </a:pPr>
            <a:r>
              <a:rPr lang="en-US" sz="1900" dirty="0" smtClean="0"/>
              <a:t>The multiply function executes and writes 0 (5 x 0) to the memory at address 0.</a:t>
            </a:r>
          </a:p>
          <a:p>
            <a:pPr marL="444709" lvl="1" indent="-443031" defTabSz="850777" eaLnBrk="1" hangingPunct="1">
              <a:buFontTx/>
              <a:buAutoNum type="arabicPeriod"/>
              <a:tabLst>
                <a:tab pos="425389" algn="l"/>
              </a:tabLst>
              <a:defRPr/>
            </a:pPr>
            <a:r>
              <a:rPr lang="en-US" sz="1900" dirty="0" smtClean="0"/>
              <a:t>The add function executes and writes 2 (which replaces 0) to the memory at address 0.</a:t>
            </a:r>
          </a:p>
          <a:p>
            <a:pPr marL="444709" lvl="1" indent="-443031" defTabSz="850777" eaLnBrk="1" hangingPunct="1">
              <a:buFontTx/>
              <a:buAutoNum type="arabicPeriod"/>
              <a:tabLst>
                <a:tab pos="425389" algn="l"/>
              </a:tabLst>
              <a:defRPr/>
            </a:pPr>
            <a:r>
              <a:rPr lang="en-US" sz="1900" dirty="0" smtClean="0"/>
              <a:t>The initial value of the memory at address 0 (0) is written to the chart.</a:t>
            </a:r>
          </a:p>
          <a:p>
            <a:pPr marL="444709" lvl="1" indent="-443031" defTabSz="850777" eaLnBrk="1" hangingPunct="1">
              <a:buFontTx/>
              <a:buAutoNum type="arabicPeriod"/>
              <a:tabLst>
                <a:tab pos="425389" algn="l"/>
              </a:tabLst>
              <a:defRPr/>
            </a:pPr>
            <a:r>
              <a:rPr lang="en-US" sz="1900" dirty="0" smtClean="0"/>
              <a:t>In the second execution, LabVIEW again reads the memory at address 0, but this time, the value is 2.</a:t>
            </a:r>
          </a:p>
          <a:p>
            <a:pPr marL="444709" lvl="1" indent="-443031" defTabSz="850777" eaLnBrk="1" hangingPunct="1">
              <a:buFontTx/>
              <a:buAutoNum type="arabicPeriod"/>
              <a:tabLst>
                <a:tab pos="425389" algn="l"/>
              </a:tabLst>
              <a:defRPr/>
            </a:pPr>
            <a:r>
              <a:rPr lang="en-US" sz="1900" dirty="0" smtClean="0"/>
              <a:t>The multiply function executes and writes 10 (5 x 2) to the memory at address 0.</a:t>
            </a:r>
          </a:p>
          <a:p>
            <a:pPr marL="444709" lvl="1" indent="-443031" defTabSz="850777" eaLnBrk="1" hangingPunct="1">
              <a:buFontTx/>
              <a:buAutoNum type="arabicPeriod"/>
              <a:tabLst>
                <a:tab pos="425389" algn="l"/>
              </a:tabLst>
              <a:defRPr/>
            </a:pPr>
            <a:r>
              <a:rPr lang="en-US" sz="1900" dirty="0" smtClean="0"/>
              <a:t>The add function executes and writes 4 (2 + 2) to the memory at address 0, replacing the previous value of 10.</a:t>
            </a:r>
          </a:p>
          <a:p>
            <a:pPr marL="444709" lvl="1" indent="-443031" defTabSz="850777" eaLnBrk="1" hangingPunct="1">
              <a:buFontTx/>
              <a:buAutoNum type="arabicPeriod"/>
              <a:tabLst>
                <a:tab pos="425389" algn="l"/>
              </a:tabLst>
              <a:defRPr/>
            </a:pPr>
            <a:r>
              <a:rPr lang="en-US" sz="1900" dirty="0" smtClean="0"/>
              <a:t>The initial value of the memory at address 0 (2) is written to the chart.</a:t>
            </a:r>
          </a:p>
          <a:p>
            <a:pPr marL="483306" indent="-483306" defTabSz="850777" eaLnBrk="1" hangingPunct="1">
              <a:tabLst>
                <a:tab pos="425389" algn="l"/>
              </a:tabLst>
              <a:defRPr/>
            </a:pPr>
            <a:endParaRPr lang="en-US" sz="1900" dirty="0" smtClean="0"/>
          </a:p>
          <a:p>
            <a:pPr marL="483306" indent="-483306" defTabSz="850777" eaLnBrk="1" hangingPunct="1">
              <a:tabLst>
                <a:tab pos="425389" algn="l"/>
              </a:tabLst>
              <a:defRPr/>
            </a:pPr>
            <a:r>
              <a:rPr lang="en-US" sz="1900" dirty="0" smtClean="0"/>
              <a:t>The code consistently repeated the above execution sequence 15 times, but that execution sequence is not guaranteed.</a:t>
            </a: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21181BF8-3736-428B-B92C-DE6246588752}" type="slidenum">
              <a:rPr lang="en-US">
                <a:solidFill>
                  <a:srgbClr val="000000"/>
                </a:solidFill>
              </a:rPr>
              <a:pPr/>
              <a:t>252</a:t>
            </a:fld>
            <a:endParaRPr lang="en-US">
              <a:solidFill>
                <a:srgbClr val="000000"/>
              </a:solidFill>
            </a:endParaRPr>
          </a:p>
        </p:txBody>
      </p:sp>
      <p:sp>
        <p:nvSpPr>
          <p:cNvPr id="1155075" name="Rectangle 2"/>
          <p:cNvSpPr>
            <a:spLocks noGrp="1" noRot="1" noChangeAspect="1" noChangeArrowheads="1" noTextEdit="1"/>
          </p:cNvSpPr>
          <p:nvPr>
            <p:ph type="sldImg"/>
          </p:nvPr>
        </p:nvSpPr>
        <p:spPr>
          <a:xfrm>
            <a:off x="904875" y="471488"/>
            <a:ext cx="5353050" cy="4014787"/>
          </a:xfrm>
          <a:ln/>
        </p:spPr>
      </p:sp>
      <p:sp>
        <p:nvSpPr>
          <p:cNvPr id="115507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FBE31DA5-05B6-425E-B6D9-1BE1A3949E48}" type="slidenum">
              <a:rPr lang="en-US">
                <a:solidFill>
                  <a:srgbClr val="000000"/>
                </a:solidFill>
              </a:rPr>
              <a:pPr/>
              <a:t>253</a:t>
            </a:fld>
            <a:endParaRPr lang="en-US">
              <a:solidFill>
                <a:srgbClr val="000000"/>
              </a:solidFill>
            </a:endParaRPr>
          </a:p>
        </p:txBody>
      </p:sp>
      <p:sp>
        <p:nvSpPr>
          <p:cNvPr id="1156099" name="Rectangle 2"/>
          <p:cNvSpPr>
            <a:spLocks noGrp="1" noRot="1" noChangeAspect="1" noChangeArrowheads="1" noTextEdit="1"/>
          </p:cNvSpPr>
          <p:nvPr>
            <p:ph type="sldImg"/>
          </p:nvPr>
        </p:nvSpPr>
        <p:spPr>
          <a:xfrm>
            <a:off x="904875" y="471488"/>
            <a:ext cx="5353050" cy="4014787"/>
          </a:xfrm>
          <a:ln/>
        </p:spPr>
      </p:sp>
      <p:sp>
        <p:nvSpPr>
          <p:cNvPr id="115610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Oversampling is sampling at a rate at least twice the highest frequency component of interest in the signal and is usually desired.  </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Oversampling occurs when acquiring data from slower hardware (analog input signals, thermocouples, etc.) and then processing on faster hardware (FPGA).  </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Oversampling is often necessary when trying to capture fast edges, transients, and one-time events.</a:t>
            </a: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09E41672-E614-484E-BE10-551753004FDE}" type="slidenum">
              <a:rPr lang="en-US">
                <a:solidFill>
                  <a:srgbClr val="000000"/>
                </a:solidFill>
              </a:rPr>
              <a:pPr/>
              <a:t>254</a:t>
            </a:fld>
            <a:endParaRPr lang="en-US">
              <a:solidFill>
                <a:srgbClr val="000000"/>
              </a:solidFill>
            </a:endParaRPr>
          </a:p>
        </p:txBody>
      </p:sp>
      <p:sp>
        <p:nvSpPr>
          <p:cNvPr id="1157123" name="Rectangle 2"/>
          <p:cNvSpPr>
            <a:spLocks noGrp="1" noRot="1" noChangeAspect="1" noChangeArrowheads="1" noTextEdit="1"/>
          </p:cNvSpPr>
          <p:nvPr>
            <p:ph type="sldImg"/>
          </p:nvPr>
        </p:nvSpPr>
        <p:spPr>
          <a:xfrm>
            <a:off x="904875" y="471488"/>
            <a:ext cx="5353050" cy="4014787"/>
          </a:xfrm>
          <a:ln/>
        </p:spPr>
      </p:sp>
      <p:sp>
        <p:nvSpPr>
          <p:cNvPr id="115712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Undersampling is essentially sampling too slowly, or sampling at a rate below the Nyquist frequency for a particular signal of interest. Undersampling leads to aliasing and the original signal cannot be properly reconstructed.  Undersampling occurs when the processing loop loses samples because it is slower than the data acquisition loop.  </a:t>
            </a: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E3E135BB-0491-49D0-811A-77D8419BF861}" type="slidenum">
              <a:rPr lang="en-US">
                <a:solidFill>
                  <a:srgbClr val="000000"/>
                </a:solidFill>
              </a:rPr>
              <a:pPr/>
              <a:t>255</a:t>
            </a:fld>
            <a:endParaRPr lang="en-US">
              <a:solidFill>
                <a:srgbClr val="000000"/>
              </a:solidFill>
            </a:endParaRPr>
          </a:p>
        </p:txBody>
      </p:sp>
      <p:sp>
        <p:nvSpPr>
          <p:cNvPr id="1158147" name="Rectangle 2"/>
          <p:cNvSpPr>
            <a:spLocks noGrp="1" noRot="1" noChangeAspect="1" noChangeArrowheads="1" noTextEdit="1"/>
          </p:cNvSpPr>
          <p:nvPr>
            <p:ph type="sldImg"/>
          </p:nvPr>
        </p:nvSpPr>
        <p:spPr>
          <a:xfrm>
            <a:off x="904875" y="471488"/>
            <a:ext cx="5353050" cy="4014787"/>
          </a:xfrm>
          <a:ln/>
        </p:spPr>
      </p:sp>
      <p:sp>
        <p:nvSpPr>
          <p:cNvPr id="1158148" name="Rectangle 3"/>
          <p:cNvSpPr>
            <a:spLocks noGrp="1" noChangeArrowheads="1"/>
          </p:cNvSpPr>
          <p:nvPr>
            <p:ph type="body" idx="1"/>
          </p:nvPr>
        </p:nvSpPr>
        <p:spPr>
          <a:xfrm>
            <a:off x="731838" y="4730750"/>
            <a:ext cx="5851525" cy="4319588"/>
          </a:xfrm>
          <a:noFill/>
          <a:ln/>
        </p:spPr>
        <p:txBody>
          <a:bodyPr/>
          <a:lstStyle/>
          <a:p>
            <a:pPr defTabSz="965200" eaLnBrk="1" hangingPunct="1">
              <a:tabLst>
                <a:tab pos="423863" algn="l"/>
              </a:tabLst>
            </a:pPr>
            <a:r>
              <a:rPr lang="en-US" sz="1300" smtClean="0">
                <a:solidFill>
                  <a:srgbClr val="000000"/>
                </a:solidFill>
                <a:latin typeface="Times New Roman" pitchFamily="18" charset="0"/>
              </a:rPr>
              <a:t>By default, parallel LabVIEW loops execute independently and in parallel when implemented in FPGA hardware. In order to time loops off of each other, you can affect the execution order or sequence of events so that each task is performed when you want. A structure commonly used for controlling the program flow and synchronizing parallel loops are local FPGA FIFOs.</a:t>
            </a:r>
          </a:p>
          <a:p>
            <a:pPr defTabSz="965200" eaLnBrk="1" hangingPunct="1">
              <a:tabLst>
                <a:tab pos="423863" algn="l"/>
              </a:tabLst>
            </a:pPr>
            <a:endParaRPr lang="en-US" smtClean="0">
              <a:latin typeface="Arial" pitchFamily="34" charset="0"/>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4D945E8B-50B4-485B-A4A5-FB1716173451}" type="slidenum">
              <a:rPr lang="en-US">
                <a:solidFill>
                  <a:srgbClr val="000000"/>
                </a:solidFill>
              </a:rPr>
              <a:pPr/>
              <a:t>256</a:t>
            </a:fld>
            <a:endParaRPr lang="en-US">
              <a:solidFill>
                <a:srgbClr val="000000"/>
              </a:solidFill>
            </a:endParaRPr>
          </a:p>
        </p:txBody>
      </p:sp>
      <p:sp>
        <p:nvSpPr>
          <p:cNvPr id="1159171" name="Rectangle 2"/>
          <p:cNvSpPr>
            <a:spLocks noGrp="1" noRot="1" noChangeAspect="1" noChangeArrowheads="1" noTextEdit="1"/>
          </p:cNvSpPr>
          <p:nvPr>
            <p:ph type="sldImg"/>
          </p:nvPr>
        </p:nvSpPr>
        <p:spPr>
          <a:xfrm>
            <a:off x="904875" y="471488"/>
            <a:ext cx="5353050" cy="4014787"/>
          </a:xfrm>
          <a:ln/>
        </p:spPr>
      </p:sp>
      <p:sp>
        <p:nvSpPr>
          <p:cNvPr id="1159172" name="Rectangle 3"/>
          <p:cNvSpPr>
            <a:spLocks noGrp="1" noChangeArrowheads="1"/>
          </p:cNvSpPr>
          <p:nvPr>
            <p:ph type="body" idx="1"/>
          </p:nvPr>
        </p:nvSpPr>
        <p:spPr>
          <a:xfrm>
            <a:off x="731838" y="4730750"/>
            <a:ext cx="5851525" cy="4319588"/>
          </a:xfrm>
          <a:noFill/>
          <a:ln/>
        </p:spPr>
        <p:txBody>
          <a:bodyPr/>
          <a:lstStyle/>
          <a:p>
            <a:pPr marL="0" lvl="2" indent="-211138" defTabSz="950913" eaLnBrk="1" hangingPunct="1">
              <a:tabLst>
                <a:tab pos="423863" algn="l"/>
              </a:tabLst>
            </a:pPr>
            <a:r>
              <a:rPr lang="en-US" smtClean="0">
                <a:latin typeface="Arial" pitchFamily="34" charset="0"/>
              </a:rPr>
              <a:t>FPGA FIFO is similar to a fixed length queue (LabVIEW Core 2 course).</a:t>
            </a:r>
          </a:p>
          <a:p>
            <a:pPr defTabSz="950913" eaLnBrk="1" hangingPunct="1">
              <a:tabLst>
                <a:tab pos="423863" algn="l"/>
              </a:tabLst>
            </a:pPr>
            <a:endParaRPr lang="en-US" smtClean="0">
              <a:latin typeface="Arial" pitchFamily="34"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5D86777E-75EB-4625-9B30-1EF9098B8335}" type="slidenum">
              <a:rPr lang="en-US">
                <a:solidFill>
                  <a:srgbClr val="000000"/>
                </a:solidFill>
              </a:rPr>
              <a:pPr/>
              <a:t>257</a:t>
            </a:fld>
            <a:endParaRPr lang="en-US">
              <a:solidFill>
                <a:srgbClr val="000000"/>
              </a:solidFill>
            </a:endParaRPr>
          </a:p>
        </p:txBody>
      </p:sp>
      <p:sp>
        <p:nvSpPr>
          <p:cNvPr id="1160195" name="Rectangle 2"/>
          <p:cNvSpPr>
            <a:spLocks noGrp="1" noRot="1" noChangeAspect="1" noChangeArrowheads="1" noTextEdit="1"/>
          </p:cNvSpPr>
          <p:nvPr>
            <p:ph type="sldImg"/>
          </p:nvPr>
        </p:nvSpPr>
        <p:spPr>
          <a:xfrm>
            <a:off x="904875" y="471488"/>
            <a:ext cx="5353050" cy="4014787"/>
          </a:xfrm>
          <a:ln/>
        </p:spPr>
      </p:sp>
      <p:sp>
        <p:nvSpPr>
          <p:cNvPr id="116019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1DBC77EA-C5A0-44C7-B565-326711218576}" type="slidenum">
              <a:rPr lang="en-US">
                <a:solidFill>
                  <a:srgbClr val="000000"/>
                </a:solidFill>
              </a:rPr>
              <a:pPr/>
              <a:t>258</a:t>
            </a:fld>
            <a:endParaRPr lang="en-US">
              <a:solidFill>
                <a:srgbClr val="000000"/>
              </a:solidFill>
            </a:endParaRPr>
          </a:p>
        </p:txBody>
      </p:sp>
      <p:sp>
        <p:nvSpPr>
          <p:cNvPr id="1161219" name="Rectangle 2"/>
          <p:cNvSpPr>
            <a:spLocks noGrp="1" noRot="1" noChangeAspect="1" noChangeArrowheads="1" noTextEdit="1"/>
          </p:cNvSpPr>
          <p:nvPr>
            <p:ph type="sldImg"/>
          </p:nvPr>
        </p:nvSpPr>
        <p:spPr>
          <a:xfrm>
            <a:off x="904875" y="471488"/>
            <a:ext cx="5353050" cy="4014787"/>
          </a:xfrm>
          <a:ln/>
        </p:spPr>
      </p:sp>
      <p:sp>
        <p:nvSpPr>
          <p:cNvPr id="116122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b="1" smtClean="0">
                <a:latin typeface="Arial" pitchFamily="34" charset="0"/>
              </a:rPr>
              <a:t>Note</a:t>
            </a:r>
            <a:r>
              <a:rPr lang="en-US" smtClean="0">
                <a:latin typeface="Arial" pitchFamily="34" charset="0"/>
              </a:rPr>
              <a:t>: The Type pull-down does not appear if you have created a VI-defined FIFO.  </a:t>
            </a: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B2A85BA1-AF7F-4AC5-AC1C-EE526ED35C81}" type="slidenum">
              <a:rPr lang="en-US">
                <a:solidFill>
                  <a:srgbClr val="000000"/>
                </a:solidFill>
              </a:rPr>
              <a:pPr/>
              <a:t>259</a:t>
            </a:fld>
            <a:endParaRPr lang="en-US">
              <a:solidFill>
                <a:srgbClr val="000000"/>
              </a:solidFill>
            </a:endParaRPr>
          </a:p>
        </p:txBody>
      </p:sp>
      <p:sp>
        <p:nvSpPr>
          <p:cNvPr id="1162243" name="Rectangle 2"/>
          <p:cNvSpPr>
            <a:spLocks noGrp="1" noRot="1" noChangeAspect="1" noChangeArrowheads="1" noTextEdit="1"/>
          </p:cNvSpPr>
          <p:nvPr>
            <p:ph type="sldImg"/>
          </p:nvPr>
        </p:nvSpPr>
        <p:spPr>
          <a:xfrm>
            <a:off x="904875" y="471488"/>
            <a:ext cx="5353050" cy="4014787"/>
          </a:xfrm>
          <a:ln/>
        </p:spPr>
      </p:sp>
      <p:sp>
        <p:nvSpPr>
          <p:cNvPr id="1162244" name="Rectangle 3"/>
          <p:cNvSpPr>
            <a:spLocks noGrp="1" noChangeArrowheads="1"/>
          </p:cNvSpPr>
          <p:nvPr>
            <p:ph type="body" idx="1"/>
          </p:nvPr>
        </p:nvSpPr>
        <p:spPr>
          <a:xfrm>
            <a:off x="731838" y="4730750"/>
            <a:ext cx="5851525" cy="4319588"/>
          </a:xfrm>
          <a:noFill/>
          <a:ln/>
        </p:spPr>
        <p:txBody>
          <a:bodyPr/>
          <a:lstStyle/>
          <a:p>
            <a:pPr defTabSz="849313" eaLnBrk="1" hangingPunct="1">
              <a:lnSpc>
                <a:spcPct val="90000"/>
              </a:lnSpc>
              <a:tabLst>
                <a:tab pos="423863" algn="l"/>
              </a:tabLst>
            </a:pPr>
            <a:r>
              <a:rPr lang="en-US" smtClean="0">
                <a:latin typeface="Arial" pitchFamily="34" charset="0"/>
              </a:rPr>
              <a:t>If the value specified is too large, The FPGA will fail to compile.</a:t>
            </a:r>
          </a:p>
          <a:p>
            <a:pPr defTabSz="849313" eaLnBrk="1" hangingPunct="1">
              <a:lnSpc>
                <a:spcPct val="90000"/>
              </a:lnSpc>
              <a:tabLst>
                <a:tab pos="423863" algn="l"/>
              </a:tabLst>
            </a:pPr>
            <a:r>
              <a:rPr lang="en-US" smtClean="0">
                <a:latin typeface="Arial" pitchFamily="34" charset="0"/>
              </a:rPr>
              <a:t>For DMA FIFOs, </a:t>
            </a:r>
            <a:r>
              <a:rPr lang="en-US" b="1" smtClean="0">
                <a:latin typeface="Arial" pitchFamily="34" charset="0"/>
              </a:rPr>
              <a:t>Number of Elements</a:t>
            </a:r>
            <a:r>
              <a:rPr lang="en-US" smtClean="0">
                <a:latin typeface="Arial" pitchFamily="34" charset="0"/>
              </a:rPr>
              <a:t> specifies the size, in elements, of the FPGA part of the FIFO</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Slide Image Placeholder 3"/>
          <p:cNvSpPr>
            <a:spLocks noGrp="1" noRot="1" noChangeAspect="1" noTextEdit="1"/>
          </p:cNvSpPr>
          <p:nvPr>
            <p:ph type="sldImg"/>
          </p:nvPr>
        </p:nvSpPr>
        <p:spPr>
          <a:ln/>
        </p:spPr>
      </p:sp>
      <p:sp>
        <p:nvSpPr>
          <p:cNvPr id="923651" name="Notes Placeholder 4"/>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32195106-2800-4BE9-BBE8-584CD0798469}" type="slidenum">
              <a:rPr lang="en-US">
                <a:solidFill>
                  <a:srgbClr val="000000"/>
                </a:solidFill>
              </a:rPr>
              <a:pPr/>
              <a:t>260</a:t>
            </a:fld>
            <a:endParaRPr lang="en-US">
              <a:solidFill>
                <a:srgbClr val="000000"/>
              </a:solidFill>
            </a:endParaRPr>
          </a:p>
        </p:txBody>
      </p:sp>
      <p:sp>
        <p:nvSpPr>
          <p:cNvPr id="1163267" name="Rectangle 2"/>
          <p:cNvSpPr>
            <a:spLocks noGrp="1" noRot="1" noChangeAspect="1" noChangeArrowheads="1" noTextEdit="1"/>
          </p:cNvSpPr>
          <p:nvPr>
            <p:ph type="sldImg"/>
          </p:nvPr>
        </p:nvSpPr>
        <p:spPr>
          <a:xfrm>
            <a:off x="904875" y="471488"/>
            <a:ext cx="5353050" cy="4014787"/>
          </a:xfrm>
          <a:ln/>
        </p:spPr>
      </p:sp>
      <p:sp>
        <p:nvSpPr>
          <p:cNvPr id="1163268" name="Rectangle 3"/>
          <p:cNvSpPr>
            <a:spLocks noGrp="1" noChangeArrowheads="1"/>
          </p:cNvSpPr>
          <p:nvPr>
            <p:ph type="body" idx="1"/>
          </p:nvPr>
        </p:nvSpPr>
        <p:spPr>
          <a:xfrm>
            <a:off x="731838" y="4730750"/>
            <a:ext cx="5851525" cy="4319588"/>
          </a:xfrm>
          <a:noFill/>
          <a:ln/>
        </p:spPr>
        <p:txBody>
          <a:bodyPr/>
          <a:lstStyle/>
          <a:p>
            <a:pPr defTabSz="965200" eaLnBrk="1" hangingPunct="1">
              <a:tabLst>
                <a:tab pos="423863" algn="l"/>
              </a:tabLst>
            </a:pPr>
            <a:r>
              <a:rPr lang="en-US" sz="1300" smtClean="0">
                <a:latin typeface="Times New Roman" pitchFamily="18" charset="0"/>
                <a:cs typeface="Times New Roman" pitchFamily="18" charset="0"/>
              </a:rPr>
              <a:t>The Memory Type property specifies the type of storage the FIFO uses on the FPGA. This option is disabled if you select DMA from the Type pull-down menu.  DMA FIFOs will be discussed in Lesson 9, </a:t>
            </a:r>
            <a:r>
              <a:rPr lang="en-US" sz="1300" i="1" smtClean="0">
                <a:latin typeface="Times New Roman" pitchFamily="18" charset="0"/>
                <a:cs typeface="Times New Roman" pitchFamily="18" charset="0"/>
              </a:rPr>
              <a:t>DMA Data Transfers.</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smtClean="0">
                <a:latin typeface="Arial" pitchFamily="34" charset="0"/>
              </a:rPr>
              <a:t>Block memory available:</a:t>
            </a:r>
          </a:p>
          <a:p>
            <a:pPr defTabSz="965200" eaLnBrk="1" hangingPunct="1">
              <a:buFontTx/>
              <a:buChar char="•"/>
              <a:tabLst>
                <a:tab pos="423863" algn="l"/>
              </a:tabLst>
            </a:pPr>
            <a:r>
              <a:rPr lang="en-US" smtClean="0">
                <a:latin typeface="Arial" pitchFamily="34" charset="0"/>
              </a:rPr>
              <a:t>80 kB on a 1M gate FPGA</a:t>
            </a:r>
          </a:p>
          <a:p>
            <a:pPr defTabSz="965200" eaLnBrk="1" hangingPunct="1">
              <a:buFontTx/>
              <a:buChar char="•"/>
              <a:tabLst>
                <a:tab pos="423863" algn="l"/>
              </a:tabLst>
            </a:pPr>
            <a:r>
              <a:rPr lang="en-US" smtClean="0">
                <a:latin typeface="Arial" pitchFamily="34" charset="0"/>
              </a:rPr>
              <a:t>192 kB on a 3M gate FPGA </a:t>
            </a:r>
          </a:p>
          <a:p>
            <a:pPr defTabSz="965200" eaLnBrk="1" hangingPunct="1">
              <a:buFontTx/>
              <a:buChar char="•"/>
              <a:tabLst>
                <a:tab pos="423863" algn="l"/>
              </a:tabLst>
            </a:pPr>
            <a:endParaRPr lang="en-US" smtClean="0">
              <a:latin typeface="Arial" pitchFamily="34" charset="0"/>
            </a:endParaRPr>
          </a:p>
          <a:p>
            <a:pPr defTabSz="965200" eaLnBrk="1" hangingPunct="1">
              <a:tabLst>
                <a:tab pos="423863" algn="l"/>
              </a:tabLst>
            </a:pPr>
            <a:r>
              <a:rPr lang="en-US" smtClean="0">
                <a:latin typeface="Times New Roman" pitchFamily="18" charset="0"/>
                <a:cs typeface="Times New Roman" pitchFamily="18" charset="0"/>
              </a:rPr>
              <a:t>You cannot use FIFOs with a Memory Type of Flip-Flops or Lookup Table across multiple clock domains. If you select the Block Memory option, you might not be able to read data in a Target-Scoped FIFO or VI-Scoped FIFO until up to six clock cycles after you write the data to the FIFO. Use the Timed Out? output of the FIFO Read or FIFO Write function to determine when the data is ready.</a:t>
            </a:r>
            <a:endParaRPr lang="en-US" smtClean="0">
              <a:latin typeface="Arial" pitchFamily="34" charset="0"/>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E544AA46-13A0-40E9-84C4-28A39EDD475A}" type="slidenum">
              <a:rPr lang="en-US">
                <a:solidFill>
                  <a:srgbClr val="000000"/>
                </a:solidFill>
              </a:rPr>
              <a:pPr/>
              <a:t>261</a:t>
            </a:fld>
            <a:endParaRPr lang="en-US">
              <a:solidFill>
                <a:srgbClr val="000000"/>
              </a:solidFill>
            </a:endParaRPr>
          </a:p>
        </p:txBody>
      </p:sp>
      <p:sp>
        <p:nvSpPr>
          <p:cNvPr id="1164291" name="Rectangle 2"/>
          <p:cNvSpPr>
            <a:spLocks noGrp="1" noRot="1" noChangeAspect="1" noChangeArrowheads="1" noTextEdit="1"/>
          </p:cNvSpPr>
          <p:nvPr>
            <p:ph type="sldImg"/>
          </p:nvPr>
        </p:nvSpPr>
        <p:spPr>
          <a:xfrm>
            <a:off x="904875" y="471488"/>
            <a:ext cx="5353050" cy="4014787"/>
          </a:xfrm>
          <a:ln/>
        </p:spPr>
      </p:sp>
      <p:sp>
        <p:nvSpPr>
          <p:cNvPr id="116429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15153245-444B-466A-B4F2-6965643B8145}" type="slidenum">
              <a:rPr lang="en-US">
                <a:solidFill>
                  <a:srgbClr val="000000"/>
                </a:solidFill>
              </a:rPr>
              <a:pPr/>
              <a:t>262</a:t>
            </a:fld>
            <a:endParaRPr lang="en-US">
              <a:solidFill>
                <a:srgbClr val="000000"/>
              </a:solidFill>
            </a:endParaRPr>
          </a:p>
        </p:txBody>
      </p:sp>
      <p:sp>
        <p:nvSpPr>
          <p:cNvPr id="1165315" name="Rectangle 2"/>
          <p:cNvSpPr>
            <a:spLocks noGrp="1" noRot="1" noChangeAspect="1" noChangeArrowheads="1" noTextEdit="1"/>
          </p:cNvSpPr>
          <p:nvPr>
            <p:ph type="sldImg"/>
          </p:nvPr>
        </p:nvSpPr>
        <p:spPr>
          <a:xfrm>
            <a:off x="904875" y="471488"/>
            <a:ext cx="5353050" cy="4014787"/>
          </a:xfrm>
          <a:ln/>
        </p:spPr>
      </p:sp>
      <p:sp>
        <p:nvSpPr>
          <p:cNvPr id="116531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ACBEFDEB-862C-43B7-9F19-F66E9E9F8861}" type="slidenum">
              <a:rPr lang="en-US">
                <a:solidFill>
                  <a:srgbClr val="000000"/>
                </a:solidFill>
              </a:rPr>
              <a:pPr/>
              <a:t>263</a:t>
            </a:fld>
            <a:endParaRPr lang="en-US">
              <a:solidFill>
                <a:srgbClr val="000000"/>
              </a:solidFill>
            </a:endParaRPr>
          </a:p>
        </p:txBody>
      </p:sp>
      <p:sp>
        <p:nvSpPr>
          <p:cNvPr id="1166339" name="Rectangle 2"/>
          <p:cNvSpPr>
            <a:spLocks noGrp="1" noRot="1" noChangeAspect="1" noChangeArrowheads="1" noTextEdit="1"/>
          </p:cNvSpPr>
          <p:nvPr>
            <p:ph type="sldImg"/>
          </p:nvPr>
        </p:nvSpPr>
        <p:spPr>
          <a:xfrm>
            <a:off x="904875" y="471488"/>
            <a:ext cx="5353050" cy="4014787"/>
          </a:xfrm>
          <a:ln/>
        </p:spPr>
      </p:sp>
      <p:sp>
        <p:nvSpPr>
          <p:cNvPr id="116634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The default Timeout value is 0, resulting in no wait.</a:t>
            </a:r>
          </a:p>
          <a:p>
            <a:pPr defTabSz="849313" eaLnBrk="1" hangingPunct="1">
              <a:tabLst>
                <a:tab pos="423863" algn="l"/>
              </a:tabLst>
            </a:pPr>
            <a:r>
              <a:rPr lang="en-US" smtClean="0">
                <a:latin typeface="Arial" pitchFamily="34" charset="0"/>
              </a:rPr>
              <a:t>If you set the Timeout value to -1, then the node will wait indefinitely.</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FIFO write can fail if the FIFO was full at the time that the FIFO Write method was called.</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Slide Image Placeholder 1"/>
          <p:cNvSpPr>
            <a:spLocks noGrp="1" noRot="1" noChangeAspect="1" noTextEdit="1"/>
          </p:cNvSpPr>
          <p:nvPr>
            <p:ph type="sldImg"/>
          </p:nvPr>
        </p:nvSpPr>
        <p:spPr>
          <a:ln/>
        </p:spPr>
      </p:sp>
      <p:sp>
        <p:nvSpPr>
          <p:cNvPr id="116736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6736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CB175991-462F-407A-BA12-05CE0FE72745}" type="slidenum">
              <a:rPr lang="en-US">
                <a:solidFill>
                  <a:srgbClr val="000000"/>
                </a:solidFill>
              </a:rPr>
              <a:pPr/>
              <a:t>264</a:t>
            </a:fld>
            <a:endParaRPr lang="en-US">
              <a:solidFill>
                <a:srgbClr val="000000"/>
              </a:solidFill>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Slide Image Placeholder 1"/>
          <p:cNvSpPr>
            <a:spLocks noGrp="1" noRot="1" noChangeAspect="1" noTextEdit="1"/>
          </p:cNvSpPr>
          <p:nvPr>
            <p:ph type="sldImg"/>
          </p:nvPr>
        </p:nvSpPr>
        <p:spPr>
          <a:ln/>
        </p:spPr>
      </p:sp>
      <p:sp>
        <p:nvSpPr>
          <p:cNvPr id="116838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6838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3C9260C3-4467-462C-8852-C08A4458ED7A}" type="slidenum">
              <a:rPr lang="en-US">
                <a:solidFill>
                  <a:srgbClr val="000000"/>
                </a:solidFill>
              </a:rPr>
              <a:pPr/>
              <a:t>265</a:t>
            </a:fld>
            <a:endParaRPr lang="en-US">
              <a:solidFill>
                <a:srgbClr val="000000"/>
              </a:solidFill>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defTabSz="850777" eaLnBrk="1" hangingPunct="1">
              <a:tabLst>
                <a:tab pos="425389" algn="l"/>
              </a:tabLst>
              <a:defRPr/>
            </a:pPr>
            <a:r>
              <a:rPr lang="en-US" dirty="0" smtClean="0"/>
              <a:t>Open FPGA FIFOs.lvproj, located at &lt;Exercises&gt;\Demonstrations\FIFO Bucket\</a:t>
            </a:r>
          </a:p>
          <a:p>
            <a:pPr defTabSz="850777" eaLnBrk="1" hangingPunct="1">
              <a:tabLst>
                <a:tab pos="425389" algn="l"/>
              </a:tabLst>
              <a:defRPr/>
            </a:pPr>
            <a:endParaRPr lang="en-US" dirty="0" smtClean="0"/>
          </a:p>
          <a:p>
            <a:pPr marL="241653" indent="-241653" defTabSz="850777" eaLnBrk="1" hangingPunct="1">
              <a:buFont typeface="+mj-lt"/>
              <a:buAutoNum type="arabicPeriod"/>
              <a:tabLst>
                <a:tab pos="425389" algn="l"/>
              </a:tabLst>
              <a:defRPr/>
            </a:pPr>
            <a:r>
              <a:rPr lang="en-US" dirty="0" smtClean="0"/>
              <a:t>Run the VI and set the Write Boolean control to True.  Allow Bucket to fill and point out the FIFO Full indicator status.  This corresponds to an overflow condition.</a:t>
            </a:r>
          </a:p>
          <a:p>
            <a:pPr marL="241653" indent="-241653" defTabSz="850777" eaLnBrk="1" hangingPunct="1">
              <a:buFont typeface="+mj-lt"/>
              <a:buAutoNum type="arabicPeriod"/>
              <a:tabLst>
                <a:tab pos="425389" algn="l"/>
              </a:tabLst>
              <a:defRPr/>
            </a:pPr>
            <a:r>
              <a:rPr lang="en-US" dirty="0" smtClean="0"/>
              <a:t>Set the Read Boolean control to True and the Write Boolean control to False.  Allow Bucket to empty and point out the status of the FIFO Empty indicator.  This corresponds to an underflow condition.</a:t>
            </a:r>
          </a:p>
          <a:p>
            <a:pPr marL="241653" indent="-241653" defTabSz="850777" eaLnBrk="1" hangingPunct="1">
              <a:tabLst>
                <a:tab pos="425389" algn="l"/>
              </a:tabLst>
              <a:defRPr/>
            </a:pPr>
            <a:endParaRPr lang="en-US" dirty="0" smtClean="0"/>
          </a:p>
          <a:p>
            <a:pPr indent="-241653" defTabSz="850777" eaLnBrk="1" hangingPunct="1">
              <a:tabLst>
                <a:tab pos="425389" algn="l"/>
              </a:tabLst>
              <a:defRPr/>
            </a:pPr>
            <a:r>
              <a:rPr lang="en-US" dirty="0" smtClean="0"/>
              <a:t>This VI demonstrates how elements are written to and read from a Target-Scoped FIFO on FPGA.  Press Write to write elements to the FPGA FIFO and Read to read elements off of the FPGA FIFO.  The bucket indicator shows how many elements are in FPGA FIFO.</a:t>
            </a:r>
            <a:endParaRPr lang="en-US" dirty="0"/>
          </a:p>
        </p:txBody>
      </p:sp>
      <p:sp>
        <p:nvSpPr>
          <p:cNvPr id="116941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D658387A-0E7C-47F0-BA6A-6AD73B62999C}" type="slidenum">
              <a:rPr lang="en-US">
                <a:solidFill>
                  <a:srgbClr val="000000"/>
                </a:solidFill>
              </a:rPr>
              <a:pPr/>
              <a:t>266</a:t>
            </a:fld>
            <a:endParaRPr lang="en-US">
              <a:solidFill>
                <a:srgbClr val="000000"/>
              </a:solidFill>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Slide Image Placeholder 1"/>
          <p:cNvSpPr>
            <a:spLocks noGrp="1" noRot="1" noChangeAspect="1" noTextEdit="1"/>
          </p:cNvSpPr>
          <p:nvPr>
            <p:ph type="sldImg"/>
          </p:nvPr>
        </p:nvSpPr>
        <p:spPr>
          <a:ln/>
        </p:spPr>
      </p:sp>
      <p:sp>
        <p:nvSpPr>
          <p:cNvPr id="117043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7043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30E6F892-E6EC-4298-ACDD-33121701DDA8}" type="slidenum">
              <a:rPr lang="en-US">
                <a:solidFill>
                  <a:srgbClr val="000000"/>
                </a:solidFill>
              </a:rPr>
              <a:pPr/>
              <a:t>267</a:t>
            </a:fld>
            <a:endParaRPr lang="en-US">
              <a:solidFill>
                <a:srgbClr val="000000"/>
              </a:solidFill>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58"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DD6868E7-C9C1-4751-A4E5-0D9A4A33C3F4}" type="slidenum">
              <a:rPr lang="en-US">
                <a:solidFill>
                  <a:srgbClr val="000000"/>
                </a:solidFill>
              </a:rPr>
              <a:pPr/>
              <a:t>268</a:t>
            </a:fld>
            <a:endParaRPr lang="en-US">
              <a:solidFill>
                <a:srgbClr val="000000"/>
              </a:solidFill>
            </a:endParaRPr>
          </a:p>
        </p:txBody>
      </p:sp>
      <p:sp>
        <p:nvSpPr>
          <p:cNvPr id="1171459" name="Rectangle 2"/>
          <p:cNvSpPr>
            <a:spLocks noGrp="1" noRot="1" noChangeAspect="1" noChangeArrowheads="1" noTextEdit="1"/>
          </p:cNvSpPr>
          <p:nvPr>
            <p:ph type="sldImg"/>
          </p:nvPr>
        </p:nvSpPr>
        <p:spPr>
          <a:xfrm>
            <a:off x="904875" y="471488"/>
            <a:ext cx="5353050" cy="4014787"/>
          </a:xfrm>
          <a:ln/>
        </p:spPr>
      </p:sp>
      <p:sp>
        <p:nvSpPr>
          <p:cNvPr id="117146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This is an instance of where a FIFO would be useful.</a:t>
            </a: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4BF13E46-F805-49E6-A665-DBEC477894D1}" type="slidenum">
              <a:rPr lang="en-US">
                <a:solidFill>
                  <a:srgbClr val="000000"/>
                </a:solidFill>
              </a:rPr>
              <a:pPr/>
              <a:t>269</a:t>
            </a:fld>
            <a:endParaRPr lang="en-US">
              <a:solidFill>
                <a:srgbClr val="000000"/>
              </a:solidFill>
            </a:endParaRPr>
          </a:p>
        </p:txBody>
      </p:sp>
      <p:sp>
        <p:nvSpPr>
          <p:cNvPr id="1172483" name="Rectangle 2"/>
          <p:cNvSpPr>
            <a:spLocks noGrp="1" noRot="1" noChangeAspect="1" noChangeArrowheads="1" noTextEdit="1"/>
          </p:cNvSpPr>
          <p:nvPr>
            <p:ph type="sldImg"/>
          </p:nvPr>
        </p:nvSpPr>
        <p:spPr>
          <a:xfrm>
            <a:off x="904875" y="471488"/>
            <a:ext cx="5353050" cy="4014787"/>
          </a:xfrm>
          <a:ln/>
        </p:spPr>
      </p:sp>
      <p:sp>
        <p:nvSpPr>
          <p:cNvPr id="117248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FPGAs do not use an operating system.  This is why you can achieve parallelism offered by FPGAs.</a:t>
            </a:r>
          </a:p>
        </p:txBody>
      </p:sp>
      <p:sp>
        <p:nvSpPr>
          <p:cNvPr id="924675" name="Slide Image Placeholder 4"/>
          <p:cNvSpPr>
            <a:spLocks noGrp="1" noRot="1" noChangeAspect="1" noTextEdit="1"/>
          </p:cNvSpPr>
          <p:nvPr>
            <p:ph type="sldImg"/>
          </p:nvPr>
        </p:nvSpPr>
        <p:spPr>
          <a:ln/>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Slide Image Placeholder 1"/>
          <p:cNvSpPr>
            <a:spLocks noGrp="1" noRot="1" noChangeAspect="1" noTextEdit="1"/>
          </p:cNvSpPr>
          <p:nvPr>
            <p:ph type="sldImg"/>
          </p:nvPr>
        </p:nvSpPr>
        <p:spPr>
          <a:ln/>
        </p:spPr>
      </p:sp>
      <p:sp>
        <p:nvSpPr>
          <p:cNvPr id="1173507"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Prep discussion:</a:t>
            </a:r>
          </a:p>
          <a:p>
            <a:pPr defTabSz="849313" eaLnBrk="1" hangingPunct="1">
              <a:buFontTx/>
              <a:buChar char="•"/>
              <a:tabLst>
                <a:tab pos="423863" algn="l"/>
              </a:tabLst>
            </a:pPr>
            <a:r>
              <a:rPr lang="en-US" smtClean="0">
                <a:latin typeface="Arial" pitchFamily="34" charset="0"/>
              </a:rPr>
              <a:t>Create a VI on the FPGA with parallel loops that pass data using an FPGA FIFO</a:t>
            </a:r>
          </a:p>
          <a:p>
            <a:pPr defTabSz="849313" eaLnBrk="1" hangingPunct="1">
              <a:buFontTx/>
              <a:buChar char="•"/>
              <a:tabLst>
                <a:tab pos="423863" algn="l"/>
              </a:tabLst>
            </a:pPr>
            <a:r>
              <a:rPr lang="en-US" smtClean="0">
                <a:latin typeface="Arial" pitchFamily="34" charset="0"/>
              </a:rPr>
              <a:t>You will use a target-scoped FIFO to pass data between an acquisition loop and a processing loop.  </a:t>
            </a:r>
          </a:p>
          <a:p>
            <a:pPr defTabSz="849313" eaLnBrk="1" hangingPunct="1">
              <a:buFontTx/>
              <a:buChar char="•"/>
              <a:tabLst>
                <a:tab pos="423863" algn="l"/>
              </a:tabLst>
            </a:pPr>
            <a:r>
              <a:rPr lang="en-US" smtClean="0">
                <a:latin typeface="Arial" pitchFamily="34" charset="0"/>
              </a:rPr>
              <a:t>If overflow occurs during a write operation, use a local variable to halt execution of all three loops.  </a:t>
            </a:r>
          </a:p>
          <a:p>
            <a:pPr defTabSz="849313" eaLnBrk="1" hangingPunct="1">
              <a:buFontTx/>
              <a:buChar char="•"/>
              <a:tabLst>
                <a:tab pos="423863" algn="l"/>
              </a:tabLst>
            </a:pPr>
            <a:r>
              <a:rPr lang="en-US" smtClean="0">
                <a:latin typeface="Arial" pitchFamily="34" charset="0"/>
              </a:rPr>
              <a:t>You will perform a conditional digital write to a the FPGA LED if the threshold value is exceeded.</a:t>
            </a:r>
          </a:p>
          <a:p>
            <a:pPr defTabSz="849313" eaLnBrk="1" hangingPunct="1">
              <a:tabLst>
                <a:tab pos="423863" algn="l"/>
              </a:tabLst>
            </a:pPr>
            <a:endParaRPr lang="en-US" smtClean="0">
              <a:latin typeface="Arial" pitchFamily="34" charset="0"/>
            </a:endParaRPr>
          </a:p>
        </p:txBody>
      </p:sp>
      <p:sp>
        <p:nvSpPr>
          <p:cNvPr id="117350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9F465EC4-2E0E-4189-B425-FE27FADEA552}" type="slidenum">
              <a:rPr lang="en-US">
                <a:solidFill>
                  <a:srgbClr val="000000"/>
                </a:solidFill>
              </a:rPr>
              <a:pPr/>
              <a:t>270</a:t>
            </a:fld>
            <a:endParaRPr lang="en-US">
              <a:solidFill>
                <a:srgbClr val="000000"/>
              </a:solidFill>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0" name="Slide Image Placeholder 1"/>
          <p:cNvSpPr>
            <a:spLocks noGrp="1" noRot="1" noChangeAspect="1" noTextEdit="1"/>
          </p:cNvSpPr>
          <p:nvPr>
            <p:ph type="sldImg"/>
          </p:nvPr>
        </p:nvSpPr>
        <p:spPr>
          <a:ln/>
        </p:spPr>
      </p:sp>
      <p:sp>
        <p:nvSpPr>
          <p:cNvPr id="1174531" name="Notes Placeholder 2"/>
          <p:cNvSpPr>
            <a:spLocks noGrp="1"/>
          </p:cNvSpPr>
          <p:nvPr>
            <p:ph type="body" idx="1"/>
          </p:nvPr>
        </p:nvSpPr>
        <p:spPr>
          <a:noFill/>
          <a:ln/>
        </p:spPr>
        <p:txBody>
          <a:bodyPr/>
          <a:lstStyle/>
          <a:p>
            <a:pPr defTabSz="849313" eaLnBrk="1" hangingPunct="1">
              <a:buFontTx/>
              <a:buChar char="•"/>
              <a:tabLst>
                <a:tab pos="423863" algn="l"/>
              </a:tabLst>
            </a:pPr>
            <a:r>
              <a:rPr lang="en-US" smtClean="0">
                <a:latin typeface="Arial" pitchFamily="34" charset="0"/>
              </a:rPr>
              <a:t>If you do not pay attention to the data type that is generated by the NI 9233, or any other data that will be written to the FIFO, then your application may have coercion dots.  Each coercion dot results in an extra copy of the data being stored, which requires the use of additional FPGA resources.</a:t>
            </a:r>
          </a:p>
          <a:p>
            <a:pPr defTabSz="849313" eaLnBrk="1" hangingPunct="1">
              <a:buFontTx/>
              <a:buChar char="•"/>
              <a:tabLst>
                <a:tab pos="423863" algn="l"/>
              </a:tabLst>
            </a:pPr>
            <a:r>
              <a:rPr lang="en-US" smtClean="0">
                <a:latin typeface="Arial" pitchFamily="34" charset="0"/>
              </a:rPr>
              <a:t>Yes, a VI-defined FIFO could have been used since we are not accessing the FIFO in any subVIs.  However, if you want to use subVIs to handle your FIFO functions, then you MUST use a target-scoped FIFO to make the data available to every VI that executes on the target.</a:t>
            </a:r>
          </a:p>
          <a:p>
            <a:pPr defTabSz="849313" eaLnBrk="1" hangingPunct="1">
              <a:buFontTx/>
              <a:buChar char="•"/>
              <a:tabLst>
                <a:tab pos="423863" algn="l"/>
              </a:tabLst>
            </a:pPr>
            <a:r>
              <a:rPr lang="en-US" smtClean="0">
                <a:latin typeface="Arial" pitchFamily="34" charset="0"/>
              </a:rPr>
              <a:t>The FIFO Clear method is used to clear data from the FIFO before writing or reading data.  This ensures that data generated in previous executions of the VI will no longer reside in the FIFO.  This can be especially important if an overflow condition occurred in the previous execution, since the FIFO could still be full.</a:t>
            </a:r>
          </a:p>
        </p:txBody>
      </p:sp>
      <p:sp>
        <p:nvSpPr>
          <p:cNvPr id="117453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EFA52CA1-C8D1-4932-B942-385B110C3D9F}" type="slidenum">
              <a:rPr lang="en-US">
                <a:solidFill>
                  <a:srgbClr val="000000"/>
                </a:solidFill>
              </a:rPr>
              <a:pPr/>
              <a:t>271</a:t>
            </a:fld>
            <a:endParaRPr lang="en-US">
              <a:solidFill>
                <a:srgbClr val="000000"/>
              </a:solidFill>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Slide Image Placeholder 1"/>
          <p:cNvSpPr>
            <a:spLocks noGrp="1" noRot="1" noChangeAspect="1" noTextEdit="1"/>
          </p:cNvSpPr>
          <p:nvPr>
            <p:ph type="sldImg"/>
          </p:nvPr>
        </p:nvSpPr>
        <p:spPr>
          <a:ln/>
        </p:spPr>
      </p:sp>
      <p:sp>
        <p:nvSpPr>
          <p:cNvPr id="117555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7555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EB6DDC5E-9697-4BA1-B469-10A683A17C5B}" type="slidenum">
              <a:rPr lang="en-US">
                <a:solidFill>
                  <a:srgbClr val="000000"/>
                </a:solidFill>
              </a:rPr>
              <a:pPr/>
              <a:t>272</a:t>
            </a:fld>
            <a:endParaRPr lang="en-US">
              <a:solidFill>
                <a:srgbClr val="000000"/>
              </a:solidFill>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78" name="Slide Image Placeholder 1"/>
          <p:cNvSpPr>
            <a:spLocks noGrp="1" noRot="1" noChangeAspect="1" noTextEdit="1"/>
          </p:cNvSpPr>
          <p:nvPr>
            <p:ph type="sldImg"/>
          </p:nvPr>
        </p:nvSpPr>
        <p:spPr>
          <a:ln/>
        </p:spPr>
      </p:sp>
      <p:sp>
        <p:nvSpPr>
          <p:cNvPr id="117657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7658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0067640A-C4D4-4EDE-BB8A-BCC4B46ED98C}" type="slidenum">
              <a:rPr lang="en-US">
                <a:solidFill>
                  <a:srgbClr val="000000"/>
                </a:solidFill>
              </a:rPr>
              <a:pPr/>
              <a:t>273</a:t>
            </a:fld>
            <a:endParaRPr lang="en-US">
              <a:solidFill>
                <a:srgbClr val="000000"/>
              </a:solidFill>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Slide Image Placeholder 1"/>
          <p:cNvSpPr>
            <a:spLocks noGrp="1" noRot="1" noChangeAspect="1" noTextEdit="1"/>
          </p:cNvSpPr>
          <p:nvPr>
            <p:ph type="sldImg"/>
          </p:nvPr>
        </p:nvSpPr>
        <p:spPr>
          <a:ln/>
        </p:spPr>
      </p:sp>
      <p:sp>
        <p:nvSpPr>
          <p:cNvPr id="1177603"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Answer: D. A wire containing the data.  A wire would cause the loops to execute in sequence instead of in parallel.  To pass data between loops, you should use a local or global variable, memory item, or FIFO, depending on the amount of data that you want to transfer, what resources you want to allocate to the transfer, and whether or not you are concerned with transferring all data that is acquired.</a:t>
            </a:r>
          </a:p>
        </p:txBody>
      </p:sp>
      <p:sp>
        <p:nvSpPr>
          <p:cNvPr id="117760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7AA4A8D6-B54C-47AE-8237-DED6C718C091}" type="slidenum">
              <a:rPr lang="en-US">
                <a:solidFill>
                  <a:srgbClr val="000000"/>
                </a:solidFill>
              </a:rPr>
              <a:pPr/>
              <a:t>274</a:t>
            </a:fld>
            <a:endParaRPr lang="en-US">
              <a:solidFill>
                <a:srgbClr val="000000"/>
              </a:solidFill>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Slide Image Placeholder 1"/>
          <p:cNvSpPr>
            <a:spLocks noGrp="1" noRot="1" noChangeAspect="1" noTextEdit="1"/>
          </p:cNvSpPr>
          <p:nvPr>
            <p:ph type="sldImg"/>
          </p:nvPr>
        </p:nvSpPr>
        <p:spPr>
          <a:ln/>
        </p:spPr>
      </p:sp>
      <p:sp>
        <p:nvSpPr>
          <p:cNvPr id="117862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17862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A2341055-9DFF-48F6-B580-782ABF35B022}" type="slidenum">
              <a:rPr lang="en-US">
                <a:solidFill>
                  <a:srgbClr val="000000"/>
                </a:solidFill>
              </a:rPr>
              <a:pPr/>
              <a:t>275</a:t>
            </a:fld>
            <a:endParaRPr lang="en-US">
              <a:solidFill>
                <a:srgbClr val="000000"/>
              </a:solidFill>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0" name="Slide Image Placeholder 1"/>
          <p:cNvSpPr>
            <a:spLocks noGrp="1" noRot="1" noChangeAspect="1" noTextEdit="1"/>
          </p:cNvSpPr>
          <p:nvPr>
            <p:ph type="sldImg"/>
          </p:nvPr>
        </p:nvSpPr>
        <p:spPr>
          <a:ln/>
        </p:spPr>
      </p:sp>
      <p:sp>
        <p:nvSpPr>
          <p:cNvPr id="1179651"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Answer: A and B</a:t>
            </a:r>
          </a:p>
        </p:txBody>
      </p:sp>
      <p:sp>
        <p:nvSpPr>
          <p:cNvPr id="117965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26C97E11-AA14-4D61-834A-1770C123E774}" type="slidenum">
              <a:rPr lang="en-US">
                <a:solidFill>
                  <a:srgbClr val="000000"/>
                </a:solidFill>
              </a:rPr>
              <a:pPr/>
              <a:t>276</a:t>
            </a:fld>
            <a:endParaRPr lang="en-US">
              <a:solidFill>
                <a:srgbClr val="000000"/>
              </a:solidFill>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Slide Image Placeholder 1"/>
          <p:cNvSpPr>
            <a:spLocks noGrp="1" noRot="1" noChangeAspect="1" noTextEdit="1"/>
          </p:cNvSpPr>
          <p:nvPr>
            <p:ph type="sldImg"/>
          </p:nvPr>
        </p:nvSpPr>
        <p:spPr>
          <a:ln/>
        </p:spPr>
      </p:sp>
      <p:sp>
        <p:nvSpPr>
          <p:cNvPr id="1180675" name="Notes Placeholder 2"/>
          <p:cNvSpPr>
            <a:spLocks noGrp="1"/>
          </p:cNvSpPr>
          <p:nvPr>
            <p:ph type="body" idx="1"/>
          </p:nvPr>
        </p:nvSpPr>
        <p:spPr>
          <a:noFill/>
          <a:ln/>
        </p:spPr>
        <p:txBody>
          <a:bodyPr/>
          <a:lstStyle/>
          <a:p>
            <a:pPr marL="241300" indent="-241300" defTabSz="849313" eaLnBrk="1" hangingPunct="1">
              <a:tabLst>
                <a:tab pos="423863" algn="l"/>
              </a:tabLst>
            </a:pPr>
            <a:endParaRPr lang="en-US" smtClean="0">
              <a:latin typeface="Arial" pitchFamily="34" charset="0"/>
            </a:endParaRPr>
          </a:p>
        </p:txBody>
      </p:sp>
      <p:sp>
        <p:nvSpPr>
          <p:cNvPr id="118067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9E057D5E-D41A-4457-B21C-594178F3618B}" type="slidenum">
              <a:rPr lang="en-US">
                <a:solidFill>
                  <a:srgbClr val="000000"/>
                </a:solidFill>
              </a:rPr>
              <a:pPr/>
              <a:t>277</a:t>
            </a:fld>
            <a:endParaRPr lang="en-US">
              <a:solidFill>
                <a:srgbClr val="000000"/>
              </a:solidFill>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Slide Image Placeholder 1"/>
          <p:cNvSpPr>
            <a:spLocks noGrp="1" noRot="1" noChangeAspect="1" noTextEdit="1"/>
          </p:cNvSpPr>
          <p:nvPr>
            <p:ph type="sldImg"/>
          </p:nvPr>
        </p:nvSpPr>
        <p:spPr>
          <a:ln/>
        </p:spPr>
      </p:sp>
      <p:sp>
        <p:nvSpPr>
          <p:cNvPr id="1181699" name="Notes Placeholder 2"/>
          <p:cNvSpPr>
            <a:spLocks noGrp="1"/>
          </p:cNvSpPr>
          <p:nvPr>
            <p:ph type="body" idx="1"/>
          </p:nvPr>
        </p:nvSpPr>
        <p:spPr>
          <a:noFill/>
          <a:ln/>
        </p:spPr>
        <p:txBody>
          <a:bodyPr/>
          <a:lstStyle/>
          <a:p>
            <a:pPr marL="241300" indent="-241300" defTabSz="849313" eaLnBrk="1" hangingPunct="1">
              <a:tabLst>
                <a:tab pos="423863" algn="l"/>
              </a:tabLst>
            </a:pPr>
            <a:r>
              <a:rPr lang="en-US" smtClean="0">
                <a:latin typeface="Arial" pitchFamily="34" charset="0"/>
              </a:rPr>
              <a:t>Answers:</a:t>
            </a:r>
          </a:p>
          <a:p>
            <a:pPr marL="241300" indent="-241300" defTabSz="849313" eaLnBrk="1" hangingPunct="1">
              <a:buFont typeface="Calibri" pitchFamily="34" charset="0"/>
              <a:buAutoNum type="arabicPeriod" startAt="2"/>
              <a:tabLst>
                <a:tab pos="423863" algn="l"/>
              </a:tabLst>
            </a:pPr>
            <a:r>
              <a:rPr lang="en-US" smtClean="0">
                <a:latin typeface="Arial" pitchFamily="34" charset="0"/>
              </a:rPr>
              <a:t>Block Memory – B. Recommended for FIFOs larger than 300 bytes.  This implementation uses FPGA memory to store data which only has a minor impact on the amount of logic available for the rest of the FPGA application.</a:t>
            </a:r>
          </a:p>
          <a:p>
            <a:pPr marL="241300" indent="-241300" defTabSz="849313" eaLnBrk="1" hangingPunct="1">
              <a:buFont typeface="Calibri" pitchFamily="34" charset="0"/>
              <a:buAutoNum type="arabicPeriod" startAt="2"/>
              <a:tabLst>
                <a:tab pos="423863" algn="l"/>
              </a:tabLst>
            </a:pPr>
            <a:r>
              <a:rPr lang="en-US" smtClean="0">
                <a:latin typeface="Arial" pitchFamily="34" charset="0"/>
              </a:rPr>
              <a:t>Flip-Flops – C. Recommended for FIFOs smaller than 100 bytes.  This implementation results in the fastest performance, but is costly in terms of the logic that is used.</a:t>
            </a:r>
          </a:p>
          <a:p>
            <a:pPr marL="241300" indent="-241300" defTabSz="849313" eaLnBrk="1" hangingPunct="1">
              <a:buFont typeface="Calibri" pitchFamily="34" charset="0"/>
              <a:buAutoNum type="arabicPeriod" startAt="2"/>
              <a:tabLst>
                <a:tab pos="423863" algn="l"/>
              </a:tabLst>
            </a:pPr>
            <a:r>
              <a:rPr lang="en-US" smtClean="0">
                <a:latin typeface="Arial" pitchFamily="34" charset="0"/>
              </a:rPr>
              <a:t>Look-Up Table – A. Recommended for FIFOs smaller than 300 bytes.  This implementation makes use of available look-up tables in the logic section of the FPGA.</a:t>
            </a:r>
          </a:p>
        </p:txBody>
      </p:sp>
      <p:sp>
        <p:nvSpPr>
          <p:cNvPr id="118170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CF300EFE-34E4-462A-BEA7-E711F4D71CB1}" type="slidenum">
              <a:rPr lang="en-US">
                <a:solidFill>
                  <a:srgbClr val="000000"/>
                </a:solidFill>
              </a:rPr>
              <a:pPr/>
              <a:t>278</a:t>
            </a:fld>
            <a:endParaRPr lang="en-US">
              <a:solidFill>
                <a:srgbClr val="000000"/>
              </a:solidFill>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Notes Placeholder 2"/>
          <p:cNvSpPr>
            <a:spLocks noGrp="1"/>
          </p:cNvSpPr>
          <p:nvPr>
            <p:ph type="body" idx="1"/>
          </p:nvPr>
        </p:nvSpPr>
        <p:spPr>
          <a:noFill/>
          <a:ln/>
        </p:spPr>
        <p:txBody>
          <a:bodyPr/>
          <a:lstStyle/>
          <a:p>
            <a:pPr lvl="1" defTabSz="849313" eaLnBrk="1" hangingPunct="1">
              <a:tabLst>
                <a:tab pos="423863" algn="l"/>
              </a:tabLst>
            </a:pPr>
            <a:endParaRPr lang="en-US" smtClean="0">
              <a:latin typeface="Arial" pitchFamily="34" charset="0"/>
            </a:endParaRPr>
          </a:p>
        </p:txBody>
      </p:sp>
      <p:pic>
        <p:nvPicPr>
          <p:cNvPr id="5124" name="Picture 6" descr="note-bw"/>
          <p:cNvPicPr>
            <a:picLocks noChangeAspect="1" noChangeArrowheads="1"/>
          </p:cNvPicPr>
          <p:nvPr/>
        </p:nvPicPr>
        <p:blipFill>
          <a:blip r:embed="rId4"/>
          <a:srcRect/>
          <a:stretch>
            <a:fillRect/>
          </a:stretch>
        </p:blipFill>
        <p:spPr bwMode="auto">
          <a:xfrm>
            <a:off x="847725" y="5983288"/>
            <a:ext cx="225425" cy="209550"/>
          </a:xfrm>
          <a:prstGeom prst="rect">
            <a:avLst/>
          </a:prstGeom>
          <a:noFill/>
          <a:ln w="9525">
            <a:noFill/>
            <a:miter lim="800000"/>
            <a:headEnd/>
            <a:tailEnd/>
          </a:ln>
        </p:spPr>
      </p:pic>
      <p:graphicFrame>
        <p:nvGraphicFramePr>
          <p:cNvPr id="5122" name="Object 2"/>
          <p:cNvGraphicFramePr>
            <a:graphicFrameLocks noChangeAspect="1"/>
          </p:cNvGraphicFramePr>
          <p:nvPr/>
        </p:nvGraphicFramePr>
        <p:xfrm>
          <a:off x="885825" y="7086600"/>
          <a:ext cx="146050" cy="238125"/>
        </p:xfrm>
        <a:graphic>
          <a:graphicData uri="http://schemas.openxmlformats.org/presentationml/2006/ole">
            <p:oleObj spid="_x0000_s5122" name="Artwork" r:id="rId5" imgW="139680" imgH="229680" progId="">
              <p:embed/>
            </p:oleObj>
          </a:graphicData>
        </a:graphic>
      </p:graphicFrame>
      <p:pic>
        <p:nvPicPr>
          <p:cNvPr id="5125" name="Picture 8" descr="note-bw"/>
          <p:cNvPicPr>
            <a:picLocks noChangeAspect="1" noChangeArrowheads="1"/>
          </p:cNvPicPr>
          <p:nvPr/>
        </p:nvPicPr>
        <p:blipFill>
          <a:blip r:embed="rId6"/>
          <a:srcRect/>
          <a:stretch>
            <a:fillRect/>
          </a:stretch>
        </p:blipFill>
        <p:spPr bwMode="auto">
          <a:xfrm>
            <a:off x="847725" y="6278563"/>
            <a:ext cx="225425" cy="209550"/>
          </a:xfrm>
          <a:prstGeom prst="rect">
            <a:avLst/>
          </a:prstGeom>
          <a:noFill/>
          <a:ln w="9525">
            <a:noFill/>
            <a:miter lim="800000"/>
            <a:headEnd/>
            <a:tailEnd/>
          </a:ln>
        </p:spPr>
      </p:pic>
      <p:pic>
        <p:nvPicPr>
          <p:cNvPr id="5126" name="Picture 9" descr="caution"/>
          <p:cNvPicPr>
            <a:picLocks noChangeAspect="1" noChangeArrowheads="1"/>
          </p:cNvPicPr>
          <p:nvPr/>
        </p:nvPicPr>
        <p:blipFill>
          <a:blip r:embed="rId7"/>
          <a:srcRect/>
          <a:stretch>
            <a:fillRect/>
          </a:stretch>
        </p:blipFill>
        <p:spPr bwMode="auto">
          <a:xfrm>
            <a:off x="842963" y="7553325"/>
            <a:ext cx="265112" cy="211138"/>
          </a:xfrm>
          <a:prstGeom prst="rect">
            <a:avLst/>
          </a:prstGeom>
          <a:noFill/>
          <a:ln w="9525">
            <a:noFill/>
            <a:miter lim="800000"/>
            <a:headEnd/>
            <a:tailEnd/>
          </a:ln>
        </p:spPr>
      </p:pic>
      <p:sp>
        <p:nvSpPr>
          <p:cNvPr id="5127" name="Slide Image Placeholder 10"/>
          <p:cNvSpPr>
            <a:spLocks noGrp="1" noRot="1" noChangeAspect="1" noTextEdit="1"/>
          </p:cNvSpPr>
          <p:nvPr>
            <p:ph type="sldImg"/>
          </p:nvPr>
        </p:nvSpPr>
        <p:spPr>
          <a:xfrm>
            <a:off x="820738" y="466725"/>
            <a:ext cx="5673725" cy="4254500"/>
          </a:xfr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Slide Image Placeholder 3"/>
          <p:cNvSpPr>
            <a:spLocks noGrp="1" noRot="1" noChangeAspect="1" noTextEdit="1"/>
          </p:cNvSpPr>
          <p:nvPr>
            <p:ph type="sldImg"/>
          </p:nvPr>
        </p:nvSpPr>
        <p:spPr>
          <a:ln/>
        </p:spPr>
      </p:sp>
      <p:sp>
        <p:nvSpPr>
          <p:cNvPr id="925699" name="Notes Placeholder 4"/>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Slide Image Placeholder 1"/>
          <p:cNvSpPr>
            <a:spLocks noGrp="1" noRot="1" noChangeAspect="1" noTextEdit="1"/>
          </p:cNvSpPr>
          <p:nvPr>
            <p:ph type="sldImg"/>
          </p:nvPr>
        </p:nvSpPr>
        <p:spPr>
          <a:xfrm>
            <a:off x="768350" y="466725"/>
            <a:ext cx="5778500" cy="4333875"/>
          </a:xfrm>
          <a:ln/>
        </p:spPr>
      </p:sp>
      <p:sp>
        <p:nvSpPr>
          <p:cNvPr id="1182723" name="Notes Placeholder 2"/>
          <p:cNvSpPr>
            <a:spLocks noGrp="1"/>
          </p:cNvSpPr>
          <p:nvPr>
            <p:ph type="body" idx="1"/>
          </p:nvPr>
        </p:nvSpPr>
        <p:spPr>
          <a:noFill/>
          <a:ln/>
        </p:spPr>
        <p:txBody>
          <a:bodyPr/>
          <a:lstStyle/>
          <a:p>
            <a:pPr lvl="1" defTabSz="849313" eaLnBrk="1" hangingPunct="1">
              <a:tabLst>
                <a:tab pos="423863" algn="l"/>
              </a:tabLst>
            </a:pPr>
            <a:r>
              <a:rPr lang="en-US" sz="1500" b="1" smtClean="0">
                <a:latin typeface="Arial Narrow" pitchFamily="34" charset="0"/>
              </a:rPr>
              <a:t>&lt;EPS SOURCE&gt;</a:t>
            </a:r>
          </a:p>
          <a:p>
            <a:pPr lvl="1" defTabSz="849313" eaLnBrk="1" hangingPunct="1">
              <a:tabLst>
                <a:tab pos="423863" algn="l"/>
              </a:tabLst>
            </a:pPr>
            <a:endParaRPr lang="en-US" sz="1500" b="1" smtClean="0">
              <a:latin typeface="Arial Narrow" pitchFamily="34" charset="0"/>
            </a:endParaRPr>
          </a:p>
          <a:p>
            <a:pPr lvl="1" defTabSz="849313" eaLnBrk="1" hangingPunct="1">
              <a:tabLst>
                <a:tab pos="423863" algn="l"/>
              </a:tabLst>
            </a:pPr>
            <a:r>
              <a:rPr lang="en-US" sz="1500" b="1" smtClean="0">
                <a:latin typeface="Arial Narrow" pitchFamily="34" charset="0"/>
              </a:rPr>
              <a:t>How LabVIEW is Transformed for FPGA</a:t>
            </a:r>
          </a:p>
          <a:p>
            <a:pPr lvl="1" defTabSz="849313" eaLnBrk="1" hangingPunct="1">
              <a:tabLst>
                <a:tab pos="423863" algn="l"/>
              </a:tabLst>
            </a:pPr>
            <a:r>
              <a:rPr lang="en-US" smtClean="0">
                <a:latin typeface="Arial" pitchFamily="34" charset="0"/>
              </a:rPr>
              <a:t>LabVIEW executes code in a dataflow manner. A node executes when data is present on all the inputs for the node. When the node finishes execution, the outputs of the node pass data to the next node downstream</a:t>
            </a:r>
            <a:r>
              <a:rPr lang="en-US" i="1" smtClean="0">
                <a:latin typeface="Arial" pitchFamily="34" charset="0"/>
              </a:rPr>
              <a:t>. </a:t>
            </a:r>
            <a:r>
              <a:rPr lang="en-US" smtClean="0">
                <a:latin typeface="Arial" pitchFamily="34" charset="0"/>
              </a:rPr>
              <a:t>LabVIEW FPGA uses three components to maintain this dataflow paradigm. First, the node has logic corresponding to its function. In the figure above, notice the Boolean Not function and its associated logic. The next component needed for dataflow is synchronization.</a:t>
            </a:r>
            <a:br>
              <a:rPr lang="en-US" smtClean="0">
                <a:latin typeface="Arial" pitchFamily="34" charset="0"/>
              </a:rPr>
            </a:br>
            <a:r>
              <a:rPr lang="en-US" smtClean="0">
                <a:latin typeface="Arial" pitchFamily="34" charset="0"/>
              </a:rPr>
              <a:t>This component registers the outputs of the function in order to isolate the logic from timing uncertainties. Finally additional logic referred to as the enable chain coordinates the dataflow</a:t>
            </a:r>
            <a:br>
              <a:rPr lang="en-US" smtClean="0">
                <a:latin typeface="Arial" pitchFamily="34" charset="0"/>
              </a:rPr>
            </a:br>
            <a:r>
              <a:rPr lang="en-US" smtClean="0">
                <a:latin typeface="Arial" pitchFamily="34" charset="0"/>
              </a:rPr>
              <a:t>by validating the inputs and outputs.</a:t>
            </a:r>
          </a:p>
          <a:p>
            <a:pPr lvl="1" defTabSz="849313" eaLnBrk="1" hangingPunct="1">
              <a:spcBef>
                <a:spcPct val="50000"/>
              </a:spcBef>
              <a:tabLst>
                <a:tab pos="423863" algn="l"/>
              </a:tabLst>
            </a:pPr>
            <a:r>
              <a:rPr lang="en-US" smtClean="0">
                <a:latin typeface="Arial" pitchFamily="34" charset="0"/>
              </a:rPr>
              <a:t>Register (flip-flop) passes data from the input to the output on the rising edge of the clock. </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746" name="Slide Image Placeholder 1"/>
          <p:cNvSpPr>
            <a:spLocks noGrp="1" noRot="1" noChangeAspect="1" noTextEdit="1"/>
          </p:cNvSpPr>
          <p:nvPr>
            <p:ph type="sldImg"/>
          </p:nvPr>
        </p:nvSpPr>
        <p:spPr>
          <a:xfrm>
            <a:off x="768350" y="466725"/>
            <a:ext cx="5778500" cy="4333875"/>
          </a:xfrm>
          <a:ln/>
        </p:spPr>
      </p:sp>
      <p:sp>
        <p:nvSpPr>
          <p:cNvPr id="1183747" name="Notes Placeholder 2"/>
          <p:cNvSpPr>
            <a:spLocks noGrp="1"/>
          </p:cNvSpPr>
          <p:nvPr>
            <p:ph type="body" idx="1"/>
          </p:nvPr>
        </p:nvSpPr>
        <p:spPr>
          <a:noFill/>
          <a:ln/>
        </p:spPr>
        <p:txBody>
          <a:bodyPr/>
          <a:lstStyle/>
          <a:p>
            <a:pPr lvl="1" defTabSz="849313" eaLnBrk="1" hangingPunct="1">
              <a:tabLst>
                <a:tab pos="423863" algn="l"/>
              </a:tabLst>
            </a:pPr>
            <a:r>
              <a:rPr lang="en-US" sz="1500" b="1" smtClean="0">
                <a:latin typeface="Arial Narrow" pitchFamily="34" charset="0"/>
              </a:rPr>
              <a:t>Enforcing Dataflow in FPGA</a:t>
            </a:r>
          </a:p>
          <a:p>
            <a:pPr lvl="1" defTabSz="849313" eaLnBrk="1" hangingPunct="1">
              <a:tabLst>
                <a:tab pos="423863" algn="l"/>
              </a:tabLst>
            </a:pPr>
            <a:r>
              <a:rPr lang="en-US" smtClean="0">
                <a:latin typeface="Arial" pitchFamily="34" charset="0"/>
              </a:rPr>
              <a:t>The figure above shows a simple VI that has a Boolean control, a Not function and a Digital Output function. </a:t>
            </a:r>
          </a:p>
          <a:p>
            <a:pPr lvl="1" defTabSz="849313" eaLnBrk="1" hangingPunct="1">
              <a:spcBef>
                <a:spcPct val="50000"/>
              </a:spcBef>
              <a:tabLst>
                <a:tab pos="423863" algn="l"/>
              </a:tabLst>
            </a:pPr>
            <a:r>
              <a:rPr lang="en-US" smtClean="0">
                <a:latin typeface="Arial" pitchFamily="34" charset="0"/>
              </a:rPr>
              <a:t>The Boolean control has some logic associated with the data register to retrieve data from a host application. A flip-flop links the enable chain. </a:t>
            </a:r>
          </a:p>
          <a:p>
            <a:pPr lvl="1" defTabSz="849313" eaLnBrk="1" hangingPunct="1">
              <a:spcBef>
                <a:spcPct val="50000"/>
              </a:spcBef>
              <a:tabLst>
                <a:tab pos="423863" algn="l"/>
              </a:tabLst>
            </a:pPr>
            <a:r>
              <a:rPr lang="en-US" smtClean="0">
                <a:latin typeface="Arial" pitchFamily="34" charset="0"/>
              </a:rPr>
              <a:t>The Not function has the logic associated with the function itself, a synchronization flip-flop, and a enable chain flip-flop. </a:t>
            </a:r>
          </a:p>
          <a:p>
            <a:pPr lvl="1" defTabSz="849313" eaLnBrk="1" hangingPunct="1">
              <a:spcBef>
                <a:spcPct val="50000"/>
              </a:spcBef>
              <a:tabLst>
                <a:tab pos="423863" algn="l"/>
              </a:tabLst>
            </a:pPr>
            <a:r>
              <a:rPr lang="en-US" smtClean="0">
                <a:latin typeface="Arial" pitchFamily="34" charset="0"/>
              </a:rPr>
              <a:t>The Digital Output function has a synchronization flip-flop and an enable chain flip-flop. </a:t>
            </a:r>
          </a:p>
          <a:p>
            <a:pPr lvl="1" defTabSz="849313" eaLnBrk="1" hangingPunct="1">
              <a:spcBef>
                <a:spcPct val="50000"/>
              </a:spcBef>
              <a:tabLst>
                <a:tab pos="423863" algn="l"/>
              </a:tabLst>
            </a:pPr>
            <a:r>
              <a:rPr lang="en-US" smtClean="0">
                <a:latin typeface="Arial" pitchFamily="34" charset="0"/>
              </a:rPr>
              <a:t>When the program runs, the enable line goes high to enable the synchronization flip-flop associated with the Boolean control. Meanwhile, a rising edge of the clock pushes the data from the register through the flip-flop. Downstream, the previous values are held on the outputs of the flip-flops.</a:t>
            </a:r>
            <a:r>
              <a:rPr lang="en-US" sz="1600" smtClean="0">
                <a:latin typeface="Arial" pitchFamily="34" charset="0"/>
              </a:rPr>
              <a:t> </a:t>
            </a:r>
            <a:endParaRPr lang="en-US" smtClean="0">
              <a:latin typeface="Arial" pitchFamily="34" charset="0"/>
            </a:endParaRPr>
          </a:p>
          <a:p>
            <a:pPr lvl="1" defTabSz="849313" eaLnBrk="1" hangingPunct="1">
              <a:tabLst>
                <a:tab pos="423863" algn="l"/>
              </a:tabLst>
            </a:pPr>
            <a:r>
              <a:rPr lang="en-US" smtClean="0">
                <a:latin typeface="Arial" pitchFamily="34" charset="0"/>
              </a:rPr>
              <a:t>During the next rising edge of the clock, the synchronization flip-flop associated with the Not function passes the new value through. On the third rising edge of the clock, the enable in of the digital output is high and the new value is pushed through the flip-flop to the I/O pins.</a:t>
            </a:r>
          </a:p>
          <a:p>
            <a:pPr lvl="1" defTabSz="849313" eaLnBrk="1" hangingPunct="1">
              <a:spcBef>
                <a:spcPct val="50000"/>
              </a:spcBef>
              <a:tabLst>
                <a:tab pos="423863" algn="l"/>
              </a:tabLst>
            </a:pPr>
            <a:r>
              <a:rPr lang="en-US" smtClean="0">
                <a:latin typeface="Arial" pitchFamily="34" charset="0"/>
              </a:rPr>
              <a:t>The data is synchronized using a flip-flop that pushes the data through the flip-flop on the first rising edge of the clock.</a:t>
            </a:r>
          </a:p>
          <a:p>
            <a:pPr lvl="1"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Slide Image Placeholder 1"/>
          <p:cNvSpPr>
            <a:spLocks noGrp="1" noRot="1" noChangeAspect="1" noTextEdit="1"/>
          </p:cNvSpPr>
          <p:nvPr>
            <p:ph type="sldImg"/>
          </p:nvPr>
        </p:nvSpPr>
        <p:spPr>
          <a:xfrm>
            <a:off x="768350" y="466725"/>
            <a:ext cx="5778500" cy="4333875"/>
          </a:xfrm>
          <a:ln/>
        </p:spPr>
      </p:sp>
      <p:sp>
        <p:nvSpPr>
          <p:cNvPr id="1184771" name="Notes Placeholder 2"/>
          <p:cNvSpPr>
            <a:spLocks noGrp="1"/>
          </p:cNvSpPr>
          <p:nvPr>
            <p:ph type="body" idx="1"/>
          </p:nvPr>
        </p:nvSpPr>
        <p:spPr>
          <a:noFill/>
          <a:ln/>
        </p:spPr>
        <p:txBody>
          <a:bodyPr/>
          <a:lstStyle/>
          <a:p>
            <a:pPr lvl="1" defTabSz="849313" eaLnBrk="1" hangingPunct="1">
              <a:tabLst>
                <a:tab pos="423863" algn="l"/>
              </a:tabLst>
            </a:pPr>
            <a:r>
              <a:rPr lang="en-US" smtClean="0">
                <a:latin typeface="Arial" pitchFamily="34" charset="0"/>
                <a:cs typeface="Times New Roman" pitchFamily="18" charset="0"/>
              </a:rPr>
              <a:t>LabVIEW executes code in a dataflow manner. Nodes execute when data is present on all inputs. When the node finishes execution the outputs of the node pass data to the next node downstream</a:t>
            </a:r>
            <a:r>
              <a:rPr lang="en-US" i="1" smtClean="0">
                <a:latin typeface="Arial" pitchFamily="34" charset="0"/>
                <a:cs typeface="Times New Roman" pitchFamily="18" charset="0"/>
              </a:rPr>
              <a:t>. </a:t>
            </a:r>
            <a:r>
              <a:rPr lang="en-US" smtClean="0">
                <a:latin typeface="Arial" pitchFamily="34" charset="0"/>
                <a:cs typeface="Times New Roman" pitchFamily="18" charset="0"/>
              </a:rPr>
              <a:t>The previous figure shows an example of the FPGA hardware required to implement a Boolean operation.</a:t>
            </a:r>
          </a:p>
          <a:p>
            <a:pPr lvl="1" defTabSz="849313" eaLnBrk="1" hangingPunct="1">
              <a:tabLst>
                <a:tab pos="423863" algn="l"/>
              </a:tabLst>
            </a:pPr>
            <a:r>
              <a:rPr lang="en-US" smtClean="0">
                <a:latin typeface="Arial" pitchFamily="34" charset="0"/>
                <a:cs typeface="Times New Roman" pitchFamily="18" charset="0"/>
              </a:rPr>
              <a:t>LabVIEW code is transformed into FPGA logic in three sections—logic, synchronization, and the enable chain. The logic, shown in the upper third of the figure, corresponds to the actual LabVIEW operation. In this example, the LabVIEW code is a Not function corresponding to an inverter in the FPGA hardware. The synchronization register shown in the middle of the figure guarantees that data is output only on rising edges of the clock. The final portion of FPGA code that is generated from the LabVIEW code is the enable chain. The enable chain is an additional register that only outputs on the rising edge of the clock. The enable chain guarantees that the FPGA logic executes in the same order depicted on the block diagram.</a:t>
            </a:r>
          </a:p>
          <a:p>
            <a:pPr lvl="1" defTabSz="849313" eaLnBrk="1" hangingPunct="1">
              <a:tabLst>
                <a:tab pos="423863" algn="l"/>
              </a:tabLst>
            </a:pPr>
            <a:r>
              <a:rPr lang="en-US" smtClean="0">
                <a:latin typeface="Arial" pitchFamily="34" charset="0"/>
                <a:cs typeface="Times New Roman" pitchFamily="18" charset="0"/>
              </a:rPr>
              <a:t>Due to the enable chain overhead, each function or VI takes a minimum of one clock cycle. Some functions, such as analog input operations, can take hundreds of clock cycles depending upon the complexity of the operation and hardware limitations. </a:t>
            </a:r>
          </a:p>
          <a:p>
            <a:pPr lvl="1" defTabSz="849313" eaLnBrk="1" hangingPunct="1">
              <a:tabLst>
                <a:tab pos="423863" algn="l"/>
              </a:tabLst>
            </a:pPr>
            <a:r>
              <a:rPr lang="en-US" smtClean="0">
                <a:latin typeface="Arial" pitchFamily="34" charset="0"/>
                <a:cs typeface="Times New Roman" pitchFamily="18" charset="0"/>
              </a:rPr>
              <a:t>A VI can run only as fast as the sum of the items in a combinatorial path. One advantage of using an FPGA is that code can run in true parallel to another operation. Because you can create code in parallel, it is often best to design code so that as many parallel operations can take place as possible. This uses the same amount of FPGA space, and can increase the execution speed by reducing the combinatorial path size.</a:t>
            </a:r>
          </a:p>
          <a:p>
            <a:pPr lvl="1" defTabSz="849313" eaLnBrk="1" hangingPunct="1">
              <a:tabLst>
                <a:tab pos="423863" algn="l"/>
              </a:tabLst>
            </a:pPr>
            <a:endParaRPr lang="en-US" i="1" smtClean="0">
              <a:latin typeface="Arial" pitchFamily="34" charset="0"/>
              <a:cs typeface="Times New Roman" pitchFamily="18" charset="0"/>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Slide Image Placeholder 1"/>
          <p:cNvSpPr>
            <a:spLocks noGrp="1" noRot="1" noChangeAspect="1" noTextEdit="1"/>
          </p:cNvSpPr>
          <p:nvPr>
            <p:ph type="sldImg"/>
          </p:nvPr>
        </p:nvSpPr>
        <p:spPr>
          <a:xfrm>
            <a:off x="768350" y="466725"/>
            <a:ext cx="5778500" cy="4333875"/>
          </a:xfrm>
          <a:ln/>
        </p:spPr>
      </p:sp>
      <p:sp>
        <p:nvSpPr>
          <p:cNvPr id="1185795" name="Notes Placeholder 2"/>
          <p:cNvSpPr>
            <a:spLocks noGrp="1"/>
          </p:cNvSpPr>
          <p:nvPr>
            <p:ph type="body" idx="1"/>
          </p:nvPr>
        </p:nvSpPr>
        <p:spPr>
          <a:noFill/>
          <a:ln/>
        </p:spPr>
        <p:txBody>
          <a:bodyPr/>
          <a:lstStyle/>
          <a:p>
            <a:pPr eaLnBrk="1" hangingPunct="1"/>
            <a:r>
              <a:rPr lang="en-US" smtClean="0">
                <a:latin typeface="Arial" pitchFamily="34" charset="0"/>
              </a:rPr>
              <a:t>&lt;NO NAME&gt;</a:t>
            </a:r>
          </a:p>
          <a:p>
            <a:pPr eaLnBrk="1" hangingPunct="1"/>
            <a:endParaRPr lang="en-US" smtClean="0">
              <a:latin typeface="Arial" pitchFamily="34" charset="0"/>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Slide Image Placeholder 1"/>
          <p:cNvSpPr>
            <a:spLocks noGrp="1" noRot="1" noChangeAspect="1" noTextEdit="1"/>
          </p:cNvSpPr>
          <p:nvPr>
            <p:ph type="sldImg"/>
          </p:nvPr>
        </p:nvSpPr>
        <p:spPr>
          <a:xfrm>
            <a:off x="820738" y="466725"/>
            <a:ext cx="5673725" cy="4254500"/>
          </a:xfrm>
          <a:ln/>
        </p:spPr>
      </p:sp>
      <p:sp>
        <p:nvSpPr>
          <p:cNvPr id="1186819"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&lt;NO NAME&gt;</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Single-Cycle Timed Loop (SCTL)</a:t>
            </a:r>
          </a:p>
          <a:p>
            <a:pPr defTabSz="849313" eaLnBrk="1" hangingPunct="1">
              <a:tabLst>
                <a:tab pos="423863" algn="l"/>
              </a:tabLst>
            </a:pPr>
            <a:r>
              <a:rPr lang="en-US" smtClean="0">
                <a:latin typeface="Arial" pitchFamily="34" charset="0"/>
              </a:rPr>
              <a:t>An SCTL is a Timed Loop that has been placed onto the block diagram of an FPGA VI.  The structure name is the same as the Timed Loop structure as used in Real-Time and in Windows.  However, the Timed Loop on the FPGA block diagram executes one iteration per clock cycle.   </a:t>
            </a: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Slide Image Placeholder 1"/>
          <p:cNvSpPr>
            <a:spLocks noGrp="1" noRot="1" noChangeAspect="1" noTextEdit="1"/>
          </p:cNvSpPr>
          <p:nvPr>
            <p:ph type="sldImg"/>
          </p:nvPr>
        </p:nvSpPr>
        <p:spPr>
          <a:xfrm>
            <a:off x="820738" y="466725"/>
            <a:ext cx="5673725" cy="4254500"/>
          </a:xfrm>
          <a:ln/>
        </p:spPr>
      </p:sp>
      <p:sp>
        <p:nvSpPr>
          <p:cNvPr id="3" name="Notes Placeholder 2"/>
          <p:cNvSpPr>
            <a:spLocks noGrp="1"/>
          </p:cNvSpPr>
          <p:nvPr>
            <p:ph type="body" idx="1"/>
          </p:nvPr>
        </p:nvSpPr>
        <p:spPr/>
        <p:txBody>
          <a:bodyPr>
            <a:normAutofit fontScale="85000" lnSpcReduction="20000"/>
          </a:bodyPr>
          <a:lstStyle/>
          <a:p>
            <a:pPr defTabSz="850777" eaLnBrk="1" hangingPunct="1">
              <a:tabLst>
                <a:tab pos="425389" algn="l"/>
              </a:tabLst>
              <a:defRPr/>
            </a:pPr>
            <a:endParaRPr lang="en-US" dirty="0"/>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Slide Image Placeholder 1"/>
          <p:cNvSpPr>
            <a:spLocks noGrp="1" noRot="1" noChangeAspect="1" noTextEdit="1"/>
          </p:cNvSpPr>
          <p:nvPr>
            <p:ph type="sldImg"/>
          </p:nvPr>
        </p:nvSpPr>
        <p:spPr>
          <a:xfrm>
            <a:off x="820738" y="466725"/>
            <a:ext cx="5673725" cy="4254500"/>
          </a:xfrm>
          <a:ln/>
        </p:spPr>
      </p:sp>
      <p:sp>
        <p:nvSpPr>
          <p:cNvPr id="118886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Slide Image Placeholder 1"/>
          <p:cNvSpPr>
            <a:spLocks noGrp="1" noRot="1" noChangeAspect="1" noTextEdit="1"/>
          </p:cNvSpPr>
          <p:nvPr>
            <p:ph type="sldImg"/>
          </p:nvPr>
        </p:nvSpPr>
        <p:spPr>
          <a:xfrm>
            <a:off x="820738" y="466725"/>
            <a:ext cx="5673725" cy="4254500"/>
          </a:xfrm>
          <a:ln/>
        </p:spPr>
      </p:sp>
      <p:sp>
        <p:nvSpPr>
          <p:cNvPr id="1189891" name="Notes Placeholder 2"/>
          <p:cNvSpPr>
            <a:spLocks noGrp="1"/>
          </p:cNvSpPr>
          <p:nvPr>
            <p:ph type="body" idx="1"/>
          </p:nvPr>
        </p:nvSpPr>
        <p:spPr>
          <a:noFill/>
          <a:ln/>
        </p:spPr>
        <p:txBody>
          <a:bodyPr/>
          <a:lstStyle/>
          <a:p>
            <a:pPr defTabSz="849313" eaLnBrk="1" hangingPunct="1">
              <a:tabLst>
                <a:tab pos="423863" algn="l"/>
              </a:tabLst>
            </a:pPr>
            <a:r>
              <a:rPr lang="en-US" sz="1900" smtClean="0">
                <a:latin typeface="Arial" pitchFamily="34" charset="0"/>
              </a:rPr>
              <a:t>SCTL Example</a:t>
            </a:r>
          </a:p>
          <a:p>
            <a:pPr defTabSz="849313" eaLnBrk="1" hangingPunct="1">
              <a:tabLst>
                <a:tab pos="423863" algn="l"/>
              </a:tabLst>
            </a:pPr>
            <a:r>
              <a:rPr lang="en-US" sz="1500" smtClean="0">
                <a:latin typeface="Arial" pitchFamily="34" charset="0"/>
              </a:rPr>
              <a:t>The figure above shows example using the SCTL to perform some data processing within one clock cycle. The same operation in a While Loop would require about 6</a:t>
            </a:r>
            <a:r>
              <a:rPr lang="en-US" sz="1500" smtClean="0">
                <a:latin typeface="Arial" pitchFamily="34" charset="0"/>
                <a:cs typeface="Times New Roman" pitchFamily="18" charset="0"/>
              </a:rPr>
              <a:t> </a:t>
            </a:r>
            <a:r>
              <a:rPr lang="en-US" sz="1500" smtClean="0">
                <a:latin typeface="Arial" pitchFamily="34" charset="0"/>
              </a:rPr>
              <a:t>clock cycles including the overhead of the While Loop. The SCTL also removes the enable chain overhead and therefore uses few FPGA slices. As shown, the SCTL uses 5% fewer slices than the code outside the SCTL.</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Slide Image Placeholder 1"/>
          <p:cNvSpPr>
            <a:spLocks noGrp="1" noRot="1" noChangeAspect="1" noTextEdit="1"/>
          </p:cNvSpPr>
          <p:nvPr>
            <p:ph type="sldImg"/>
          </p:nvPr>
        </p:nvSpPr>
        <p:spPr>
          <a:xfrm>
            <a:off x="820738" y="466725"/>
            <a:ext cx="5673725" cy="4254500"/>
          </a:xfrm>
          <a:ln/>
        </p:spPr>
      </p:sp>
      <p:sp>
        <p:nvSpPr>
          <p:cNvPr id="1190915" name="Notes Placeholder 2"/>
          <p:cNvSpPr>
            <a:spLocks noGrp="1"/>
          </p:cNvSpPr>
          <p:nvPr>
            <p:ph type="body" idx="1"/>
          </p:nvPr>
        </p:nvSpPr>
        <p:spPr>
          <a:noFill/>
          <a:ln/>
        </p:spPr>
        <p:txBody>
          <a:bodyPr/>
          <a:lstStyle/>
          <a:p>
            <a:pPr defTabSz="849313" eaLnBrk="1" hangingPunct="1">
              <a:tabLst>
                <a:tab pos="423863" algn="l"/>
              </a:tabLst>
            </a:pPr>
            <a:r>
              <a:rPr lang="en-US" sz="1900" smtClean="0">
                <a:latin typeface="Arial" pitchFamily="34" charset="0"/>
              </a:rPr>
              <a:t>See </a:t>
            </a:r>
            <a:r>
              <a:rPr lang="en-US" sz="1900" i="1" smtClean="0">
                <a:latin typeface="Arial" pitchFamily="34" charset="0"/>
              </a:rPr>
              <a:t>Timed Loop VI Help </a:t>
            </a:r>
            <a:r>
              <a:rPr lang="en-US" sz="1900" smtClean="0">
                <a:latin typeface="Arial" pitchFamily="34" charset="0"/>
              </a:rPr>
              <a:t>for info on differences in FPGA and RT and Windows.</a:t>
            </a: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Slide Image Placeholder 1"/>
          <p:cNvSpPr>
            <a:spLocks noGrp="1" noRot="1" noChangeAspect="1" noTextEdit="1"/>
          </p:cNvSpPr>
          <p:nvPr>
            <p:ph type="sldImg"/>
          </p:nvPr>
        </p:nvSpPr>
        <p:spPr>
          <a:xfrm>
            <a:off x="820738" y="466725"/>
            <a:ext cx="5673725" cy="4254500"/>
          </a:xfrm>
          <a:ln/>
        </p:spPr>
      </p:sp>
      <p:sp>
        <p:nvSpPr>
          <p:cNvPr id="1191939" name="Notes Placeholder 2"/>
          <p:cNvSpPr>
            <a:spLocks noGrp="1"/>
          </p:cNvSpPr>
          <p:nvPr>
            <p:ph type="body" idx="1"/>
          </p:nvPr>
        </p:nvSpPr>
        <p:spPr>
          <a:noFill/>
          <a:ln/>
        </p:spPr>
        <p:txBody>
          <a:bodyPr/>
          <a:lstStyle/>
          <a:p>
            <a:pPr marL="0" lvl="2" indent="0" eaLnBrk="1" hangingPunct="1">
              <a:buFont typeface="Arial" pitchFamily="34" charset="0"/>
              <a:buNone/>
            </a:pPr>
            <a:r>
              <a:rPr lang="en-US" b="1" dirty="0" smtClean="0">
                <a:latin typeface="Arial" pitchFamily="34" charset="0"/>
              </a:rPr>
              <a:t>Prep discussion:</a:t>
            </a:r>
          </a:p>
          <a:p>
            <a:pPr marL="0" lvl="2" indent="0" eaLnBrk="1" hangingPunct="1">
              <a:buFont typeface="Arial" pitchFamily="34" charset="0"/>
              <a:buNone/>
            </a:pPr>
            <a:r>
              <a:rPr lang="en-US" dirty="0" smtClean="0">
                <a:latin typeface="Arial" pitchFamily="34" charset="0"/>
              </a:rPr>
              <a:t>In this exercise, the student will improve loop execution speeds by using a single-cycle Timed Loop. The student will examine a pre-built VI that contains benchmarking code.  The student will add a single-cycle Timed Loop to the VI and examine the results of the benchmarking code comparing the execution speeds of code in a While Loop and code in a SCTL.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Although there are ways of incorporating VHDL or HDL into a LabVIEW application, you do not need VHDL or HDL knowledge to program a LabVIEW FPGA system.</a:t>
            </a:r>
          </a:p>
        </p:txBody>
      </p:sp>
      <p:sp>
        <p:nvSpPr>
          <p:cNvPr id="926723" name="Slide Image Placeholder 4"/>
          <p:cNvSpPr>
            <a:spLocks noGrp="1" noRot="1" noChangeAspect="1" noTextEdit="1"/>
          </p:cNvSpPr>
          <p:nvPr>
            <p:ph type="sldImg"/>
          </p:nvPr>
        </p:nvSpPr>
        <p:spPr>
          <a:ln/>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Slide Image Placeholder 1"/>
          <p:cNvSpPr>
            <a:spLocks noGrp="1" noRot="1" noChangeAspect="1" noTextEdit="1"/>
          </p:cNvSpPr>
          <p:nvPr>
            <p:ph type="sldImg"/>
          </p:nvPr>
        </p:nvSpPr>
        <p:spPr>
          <a:xfrm>
            <a:off x="820738" y="466725"/>
            <a:ext cx="5673725" cy="4254500"/>
          </a:xfrm>
          <a:ln/>
        </p:spPr>
      </p:sp>
      <p:sp>
        <p:nvSpPr>
          <p:cNvPr id="1192963" name="Notes Placeholder 2"/>
          <p:cNvSpPr>
            <a:spLocks noGrp="1"/>
          </p:cNvSpPr>
          <p:nvPr>
            <p:ph type="body" idx="1"/>
          </p:nvPr>
        </p:nvSpPr>
        <p:spPr>
          <a:noFill/>
          <a:ln/>
        </p:spPr>
        <p:txBody>
          <a:bodyPr/>
          <a:lstStyle/>
          <a:p>
            <a:pPr defTabSz="849313" eaLnBrk="1" hangingPunct="1">
              <a:buFontTx/>
              <a:buChar char="•"/>
              <a:tabLst>
                <a:tab pos="423863" algn="l"/>
              </a:tabLst>
            </a:pPr>
            <a:r>
              <a:rPr lang="en-US" smtClean="0">
                <a:latin typeface="Arial" pitchFamily="34" charset="0"/>
              </a:rPr>
              <a:t>LabVIEW automatically optimizes code inside a SCTL by removing the enable chain registers from code inside the SCTL.  Therefore, code inside a SCTL executes more quickly. All code in a SCTL finishes executing within one tick of the specified FPGA clock.</a:t>
            </a:r>
          </a:p>
          <a:p>
            <a:pPr defTabSz="849313" eaLnBrk="1" hangingPunct="1">
              <a:buFontTx/>
              <a:buChar char="•"/>
              <a:tabLst>
                <a:tab pos="423863" algn="l"/>
              </a:tabLst>
            </a:pPr>
            <a:r>
              <a:rPr lang="en-US" smtClean="0">
                <a:latin typeface="Arial" pitchFamily="34" charset="0"/>
              </a:rPr>
              <a:t>The decrement function subtracts one from the result of the calculation to compensate for the execution time of the benchmarking code.</a:t>
            </a: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06" tIns="47503" rIns="95006" bIns="47503"/>
          <a:lstStyle/>
          <a:p>
            <a:pPr algn="ctr" eaLnBrk="0" hangingPunct="0"/>
            <a:endParaRPr lang="en-US" sz="2400">
              <a:solidFill>
                <a:srgbClr val="FFFFFF"/>
              </a:solidFill>
            </a:endParaRPr>
          </a:p>
          <a:p>
            <a:pPr algn="ctr" eaLnBrk="0" hangingPunct="0"/>
            <a:r>
              <a:rPr lang="en-US" sz="2400">
                <a:solidFill>
                  <a:srgbClr val="FFFFFF"/>
                </a:solidFill>
              </a:rPr>
              <a:t>	</a:t>
            </a:r>
            <a:r>
              <a:rPr lang="en-US" sz="800">
                <a:solidFill>
                  <a:srgbClr val="FFFFFF"/>
                </a:solidFill>
              </a:rPr>
              <a:t>Lesson # Lesson Title</a:t>
            </a:r>
            <a:endParaRPr lang="en-US" sz="1200">
              <a:solidFill>
                <a:srgbClr val="FFFFFF"/>
              </a:solidFill>
              <a:latin typeface="Arial" pitchFamily="34" charset="0"/>
            </a:endParaRPr>
          </a:p>
        </p:txBody>
      </p:sp>
      <p:sp>
        <p:nvSpPr>
          <p:cNvPr id="1193987" name="Rectangle 4"/>
          <p:cNvSpPr>
            <a:spLocks noGrp="1" noRot="1" noChangeAspect="1" noChangeArrowheads="1" noTextEdit="1"/>
          </p:cNvSpPr>
          <p:nvPr>
            <p:ph type="sldImg"/>
          </p:nvPr>
        </p:nvSpPr>
        <p:spPr>
          <a:xfrm>
            <a:off x="1373188" y="544513"/>
            <a:ext cx="4606925" cy="3455987"/>
          </a:xfrm>
          <a:ln/>
        </p:spPr>
      </p:sp>
      <p:sp>
        <p:nvSpPr>
          <p:cNvPr id="1193988" name="Rectangle 5"/>
          <p:cNvSpPr>
            <a:spLocks noGrp="1" noChangeArrowheads="1"/>
          </p:cNvSpPr>
          <p:nvPr>
            <p:ph type="body" idx="1"/>
          </p:nvPr>
        </p:nvSpPr>
        <p:spPr>
          <a:noFill/>
          <a:ln/>
        </p:spPr>
        <p:txBody>
          <a:bodyPr/>
          <a:lstStyle/>
          <a:p>
            <a:pPr lvl="1"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06" tIns="47503" rIns="95006" bIns="47503"/>
          <a:lstStyle/>
          <a:p>
            <a:pPr algn="ctr" eaLnBrk="0" hangingPunct="0"/>
            <a:endParaRPr lang="en-US" sz="2400">
              <a:solidFill>
                <a:srgbClr val="FFFFFF"/>
              </a:solidFill>
            </a:endParaRPr>
          </a:p>
          <a:p>
            <a:pPr algn="ctr" eaLnBrk="0" hangingPunct="0"/>
            <a:r>
              <a:rPr lang="en-US" sz="2400">
                <a:solidFill>
                  <a:srgbClr val="FFFFFF"/>
                </a:solidFill>
              </a:rPr>
              <a:t>	</a:t>
            </a:r>
            <a:r>
              <a:rPr lang="en-US" sz="800">
                <a:solidFill>
                  <a:srgbClr val="FFFFFF"/>
                </a:solidFill>
              </a:rPr>
              <a:t>Lesson # Lesson Title</a:t>
            </a:r>
            <a:endParaRPr lang="en-US" sz="1200">
              <a:solidFill>
                <a:srgbClr val="FFFFFF"/>
              </a:solidFill>
              <a:latin typeface="Arial" pitchFamily="34" charset="0"/>
            </a:endParaRPr>
          </a:p>
        </p:txBody>
      </p:sp>
      <p:sp>
        <p:nvSpPr>
          <p:cNvPr id="1195011" name="Rectangle 4"/>
          <p:cNvSpPr>
            <a:spLocks noGrp="1" noRot="1" noChangeAspect="1" noChangeArrowheads="1" noTextEdit="1"/>
          </p:cNvSpPr>
          <p:nvPr>
            <p:ph type="sldImg"/>
          </p:nvPr>
        </p:nvSpPr>
        <p:spPr>
          <a:xfrm>
            <a:off x="1373188" y="544513"/>
            <a:ext cx="4606925" cy="3455987"/>
          </a:xfrm>
          <a:ln/>
        </p:spPr>
      </p:sp>
      <p:sp>
        <p:nvSpPr>
          <p:cNvPr id="1195012" name="Rectangle 5"/>
          <p:cNvSpPr>
            <a:spLocks noGrp="1" noChangeArrowheads="1"/>
          </p:cNvSpPr>
          <p:nvPr>
            <p:ph type="body" idx="1"/>
          </p:nvPr>
        </p:nvSpPr>
        <p:spPr>
          <a:noFill/>
          <a:ln/>
        </p:spPr>
        <p:txBody>
          <a:bodyPr/>
          <a:lstStyle/>
          <a:p>
            <a:pPr lvl="1" eaLnBrk="1" hangingPunct="1"/>
            <a:r>
              <a:rPr lang="en-US" smtClean="0">
                <a:latin typeface="Arial" pitchFamily="34" charset="0"/>
              </a:rPr>
              <a:t>Info from </a:t>
            </a:r>
            <a:r>
              <a:rPr lang="en-US" b="1" smtClean="0">
                <a:latin typeface="Arial" pitchFamily="34" charset="0"/>
              </a:rPr>
              <a:t>LV Help»FPGA Module»Using FPGA Clocks and Timing»Changing the Top-Level FPGA Target Clock Rate</a:t>
            </a:r>
            <a:r>
              <a:rPr lang="en-US" smtClean="0">
                <a:latin typeface="Arial" pitchFamily="34" charset="0"/>
              </a:rPr>
              <a:t>.</a:t>
            </a: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06" tIns="47503" rIns="95006" bIns="47503"/>
          <a:lstStyle/>
          <a:p>
            <a:pPr algn="ctr" eaLnBrk="0" hangingPunct="0"/>
            <a:endParaRPr lang="en-US" sz="2400">
              <a:solidFill>
                <a:srgbClr val="FFFFFF"/>
              </a:solidFill>
            </a:endParaRPr>
          </a:p>
          <a:p>
            <a:pPr algn="ctr" eaLnBrk="0" hangingPunct="0"/>
            <a:r>
              <a:rPr lang="en-US" sz="2400">
                <a:solidFill>
                  <a:srgbClr val="FFFFFF"/>
                </a:solidFill>
              </a:rPr>
              <a:t>	</a:t>
            </a:r>
            <a:r>
              <a:rPr lang="en-US" sz="800">
                <a:solidFill>
                  <a:srgbClr val="FFFFFF"/>
                </a:solidFill>
              </a:rPr>
              <a:t>Lesson # Lesson Title</a:t>
            </a:r>
            <a:endParaRPr lang="en-US" sz="1200">
              <a:solidFill>
                <a:srgbClr val="FFFFFF"/>
              </a:solidFill>
              <a:latin typeface="Arial" pitchFamily="34" charset="0"/>
            </a:endParaRPr>
          </a:p>
        </p:txBody>
      </p:sp>
      <p:sp>
        <p:nvSpPr>
          <p:cNvPr id="1196035" name="Rectangle 4"/>
          <p:cNvSpPr>
            <a:spLocks noGrp="1" noRot="1" noChangeAspect="1" noChangeArrowheads="1" noTextEdit="1"/>
          </p:cNvSpPr>
          <p:nvPr>
            <p:ph type="sldImg"/>
          </p:nvPr>
        </p:nvSpPr>
        <p:spPr>
          <a:xfrm>
            <a:off x="1373188" y="544513"/>
            <a:ext cx="4606925" cy="3455987"/>
          </a:xfrm>
          <a:ln/>
        </p:spPr>
      </p:sp>
      <p:sp>
        <p:nvSpPr>
          <p:cNvPr id="1196036" name="Rectangle 5"/>
          <p:cNvSpPr>
            <a:spLocks noGrp="1" noChangeArrowheads="1"/>
          </p:cNvSpPr>
          <p:nvPr>
            <p:ph type="body" idx="1"/>
          </p:nvPr>
        </p:nvSpPr>
        <p:spPr>
          <a:noFill/>
          <a:ln/>
        </p:spPr>
        <p:txBody>
          <a:bodyPr/>
          <a:lstStyle/>
          <a:p>
            <a:pPr lvl="1" defTabSz="849313" eaLnBrk="1" hangingPunct="1">
              <a:tabLst>
                <a:tab pos="423863" algn="l"/>
              </a:tabLst>
            </a:pPr>
            <a:r>
              <a:rPr lang="en-US" smtClean="0">
                <a:latin typeface="Arial" pitchFamily="34" charset="0"/>
              </a:rPr>
              <a:t>Info from </a:t>
            </a:r>
            <a:r>
              <a:rPr lang="en-US" b="1" smtClean="0">
                <a:latin typeface="Arial" pitchFamily="34" charset="0"/>
              </a:rPr>
              <a:t>LV Help»FPGA Module»Using FPGA Clocks and Timing</a:t>
            </a:r>
            <a:r>
              <a:rPr lang="en-US" smtClean="0">
                <a:latin typeface="Arial" pitchFamily="34" charset="0"/>
              </a:rPr>
              <a:t>.</a:t>
            </a: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06" tIns="47503" rIns="95006" bIns="47503"/>
          <a:lstStyle/>
          <a:p>
            <a:pPr algn="ctr" eaLnBrk="0" hangingPunct="0"/>
            <a:endParaRPr lang="en-US" sz="2400">
              <a:solidFill>
                <a:srgbClr val="FFFFFF"/>
              </a:solidFill>
            </a:endParaRPr>
          </a:p>
          <a:p>
            <a:pPr algn="ctr" eaLnBrk="0" hangingPunct="0"/>
            <a:r>
              <a:rPr lang="en-US" sz="2400">
                <a:solidFill>
                  <a:srgbClr val="FFFFFF"/>
                </a:solidFill>
              </a:rPr>
              <a:t>	</a:t>
            </a:r>
            <a:r>
              <a:rPr lang="en-US" sz="800">
                <a:solidFill>
                  <a:srgbClr val="FFFFFF"/>
                </a:solidFill>
              </a:rPr>
              <a:t>Lesson # Lesson Title</a:t>
            </a:r>
            <a:endParaRPr lang="en-US" sz="1200">
              <a:solidFill>
                <a:srgbClr val="FFFFFF"/>
              </a:solidFill>
              <a:latin typeface="Arial" pitchFamily="34" charset="0"/>
            </a:endParaRPr>
          </a:p>
        </p:txBody>
      </p:sp>
      <p:sp>
        <p:nvSpPr>
          <p:cNvPr id="1197059" name="Rectangle 4"/>
          <p:cNvSpPr>
            <a:spLocks noGrp="1" noRot="1" noChangeAspect="1" noChangeArrowheads="1" noTextEdit="1"/>
          </p:cNvSpPr>
          <p:nvPr>
            <p:ph type="sldImg"/>
          </p:nvPr>
        </p:nvSpPr>
        <p:spPr>
          <a:xfrm>
            <a:off x="1373188" y="544513"/>
            <a:ext cx="4606925" cy="3455987"/>
          </a:xfrm>
          <a:ln/>
        </p:spPr>
      </p:sp>
      <p:sp>
        <p:nvSpPr>
          <p:cNvPr id="1197060" name="Rectangle 5"/>
          <p:cNvSpPr>
            <a:spLocks noGrp="1" noChangeArrowheads="1"/>
          </p:cNvSpPr>
          <p:nvPr>
            <p:ph type="body" idx="1"/>
          </p:nvPr>
        </p:nvSpPr>
        <p:spPr>
          <a:noFill/>
          <a:ln/>
        </p:spPr>
        <p:txBody>
          <a:bodyPr/>
          <a:lstStyle/>
          <a:p>
            <a:pPr lvl="1" eaLnBrk="1" hangingPunct="1"/>
            <a:r>
              <a:rPr lang="en-US" smtClean="0">
                <a:latin typeface="Arial" pitchFamily="34" charset="0"/>
              </a:rPr>
              <a:t>Info from </a:t>
            </a:r>
            <a:r>
              <a:rPr lang="en-US" b="1" smtClean="0">
                <a:latin typeface="Arial" pitchFamily="34" charset="0"/>
              </a:rPr>
              <a:t>LV Help»FPGA Module»Using FPGA Clocks and Timing</a:t>
            </a:r>
          </a:p>
          <a:p>
            <a:pPr lvl="1" eaLnBrk="1" hangingPunct="1"/>
            <a:endParaRPr lang="en-US" smtClean="0">
              <a:latin typeface="Arial" pitchFamily="34" charset="0"/>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06" tIns="47503" rIns="95006" bIns="47503"/>
          <a:lstStyle/>
          <a:p>
            <a:pPr algn="ctr" eaLnBrk="0" hangingPunct="0"/>
            <a:endParaRPr lang="en-US" sz="2400">
              <a:solidFill>
                <a:srgbClr val="FFFFFF"/>
              </a:solidFill>
            </a:endParaRPr>
          </a:p>
          <a:p>
            <a:pPr algn="ctr" eaLnBrk="0" hangingPunct="0"/>
            <a:r>
              <a:rPr lang="en-US" sz="2400">
                <a:solidFill>
                  <a:srgbClr val="FFFFFF"/>
                </a:solidFill>
              </a:rPr>
              <a:t>	</a:t>
            </a:r>
            <a:r>
              <a:rPr lang="en-US" sz="800">
                <a:solidFill>
                  <a:srgbClr val="FFFFFF"/>
                </a:solidFill>
              </a:rPr>
              <a:t>Lesson # Lesson Title</a:t>
            </a:r>
            <a:endParaRPr lang="en-US" sz="1200">
              <a:solidFill>
                <a:srgbClr val="FFFFFF"/>
              </a:solidFill>
              <a:latin typeface="Arial" pitchFamily="34" charset="0"/>
            </a:endParaRPr>
          </a:p>
        </p:txBody>
      </p:sp>
      <p:sp>
        <p:nvSpPr>
          <p:cNvPr id="1198083" name="Rectangle 4"/>
          <p:cNvSpPr>
            <a:spLocks noGrp="1" noRot="1" noChangeAspect="1" noChangeArrowheads="1" noTextEdit="1"/>
          </p:cNvSpPr>
          <p:nvPr>
            <p:ph type="sldImg"/>
          </p:nvPr>
        </p:nvSpPr>
        <p:spPr>
          <a:xfrm>
            <a:off x="1373188" y="544513"/>
            <a:ext cx="4606925" cy="3455987"/>
          </a:xfrm>
          <a:ln/>
        </p:spPr>
      </p:sp>
      <p:sp>
        <p:nvSpPr>
          <p:cNvPr id="1198084" name="Rectangle 5"/>
          <p:cNvSpPr>
            <a:spLocks noGrp="1" noChangeArrowheads="1"/>
          </p:cNvSpPr>
          <p:nvPr>
            <p:ph type="body" idx="1"/>
          </p:nvPr>
        </p:nvSpPr>
        <p:spPr>
          <a:noFill/>
          <a:ln/>
        </p:spPr>
        <p:txBody>
          <a:bodyPr/>
          <a:lstStyle/>
          <a:p>
            <a:pPr lvl="1"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06" tIns="47503" rIns="95006" bIns="47503"/>
          <a:lstStyle/>
          <a:p>
            <a:pPr algn="ctr" eaLnBrk="0" hangingPunct="0"/>
            <a:endParaRPr lang="en-US" sz="2400">
              <a:solidFill>
                <a:srgbClr val="FFFFFF"/>
              </a:solidFill>
            </a:endParaRPr>
          </a:p>
          <a:p>
            <a:pPr algn="ctr" eaLnBrk="0" hangingPunct="0"/>
            <a:r>
              <a:rPr lang="en-US" sz="2400">
                <a:solidFill>
                  <a:srgbClr val="FFFFFF"/>
                </a:solidFill>
              </a:rPr>
              <a:t>	</a:t>
            </a:r>
            <a:r>
              <a:rPr lang="en-US" sz="800">
                <a:solidFill>
                  <a:srgbClr val="FFFFFF"/>
                </a:solidFill>
              </a:rPr>
              <a:t>Lesson # Lesson Title</a:t>
            </a:r>
            <a:endParaRPr lang="en-US" sz="1200">
              <a:solidFill>
                <a:srgbClr val="FFFFFF"/>
              </a:solidFill>
              <a:latin typeface="Arial" pitchFamily="34" charset="0"/>
            </a:endParaRPr>
          </a:p>
        </p:txBody>
      </p:sp>
      <p:sp>
        <p:nvSpPr>
          <p:cNvPr id="1199107" name="Rectangle 4"/>
          <p:cNvSpPr>
            <a:spLocks noGrp="1" noRot="1" noChangeAspect="1" noChangeArrowheads="1" noTextEdit="1"/>
          </p:cNvSpPr>
          <p:nvPr>
            <p:ph type="sldImg"/>
          </p:nvPr>
        </p:nvSpPr>
        <p:spPr>
          <a:xfrm>
            <a:off x="1373188" y="544513"/>
            <a:ext cx="4606925" cy="3455987"/>
          </a:xfrm>
          <a:ln/>
        </p:spPr>
      </p:sp>
      <p:sp>
        <p:nvSpPr>
          <p:cNvPr id="1199108" name="Rectangle 5"/>
          <p:cNvSpPr>
            <a:spLocks noGrp="1" noChangeArrowheads="1"/>
          </p:cNvSpPr>
          <p:nvPr>
            <p:ph type="body" idx="1"/>
          </p:nvPr>
        </p:nvSpPr>
        <p:spPr>
          <a:noFill/>
          <a:ln/>
        </p:spPr>
        <p:txBody>
          <a:bodyPr/>
          <a:lstStyle/>
          <a:p>
            <a:pPr lvl="1" defTabSz="849313" eaLnBrk="1" hangingPunct="1">
              <a:tabLst>
                <a:tab pos="423863" algn="l"/>
              </a:tabLst>
            </a:pPr>
            <a:r>
              <a:rPr lang="en-US" smtClean="0">
                <a:latin typeface="Arial" pitchFamily="34" charset="0"/>
              </a:rPr>
              <a:t>Info from </a:t>
            </a:r>
            <a:r>
              <a:rPr lang="en-US" b="1" smtClean="0">
                <a:latin typeface="Arial" pitchFamily="34" charset="0"/>
              </a:rPr>
              <a:t>LV Help»FPGA Module»Creating FPGA VIs» Using FPGA Clocks and Timing»Controlling the FPGA VI Execution Rate</a:t>
            </a:r>
            <a:r>
              <a:rPr lang="en-US" smtClean="0">
                <a:latin typeface="Arial" pitchFamily="34" charset="0"/>
              </a:rPr>
              <a:t>.</a:t>
            </a:r>
          </a:p>
          <a:p>
            <a:pPr lvl="1"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06" tIns="47503" rIns="95006" bIns="47503"/>
          <a:lstStyle/>
          <a:p>
            <a:pPr algn="ctr" eaLnBrk="0" hangingPunct="0"/>
            <a:endParaRPr lang="en-US" sz="2400">
              <a:solidFill>
                <a:srgbClr val="FFFFFF"/>
              </a:solidFill>
            </a:endParaRPr>
          </a:p>
          <a:p>
            <a:pPr algn="ctr" eaLnBrk="0" hangingPunct="0"/>
            <a:r>
              <a:rPr lang="en-US" sz="2400">
                <a:solidFill>
                  <a:srgbClr val="FFFFFF"/>
                </a:solidFill>
              </a:rPr>
              <a:t>	</a:t>
            </a:r>
            <a:r>
              <a:rPr lang="en-US" sz="800">
                <a:solidFill>
                  <a:srgbClr val="FFFFFF"/>
                </a:solidFill>
              </a:rPr>
              <a:t>Lesson # Lesson Title</a:t>
            </a:r>
            <a:endParaRPr lang="en-US" sz="1200">
              <a:solidFill>
                <a:srgbClr val="FFFFFF"/>
              </a:solidFill>
              <a:latin typeface="Arial" pitchFamily="34" charset="0"/>
            </a:endParaRPr>
          </a:p>
        </p:txBody>
      </p:sp>
      <p:sp>
        <p:nvSpPr>
          <p:cNvPr id="1200131" name="Rectangle 4"/>
          <p:cNvSpPr>
            <a:spLocks noGrp="1" noRot="1" noChangeAspect="1" noChangeArrowheads="1" noTextEdit="1"/>
          </p:cNvSpPr>
          <p:nvPr>
            <p:ph type="sldImg"/>
          </p:nvPr>
        </p:nvSpPr>
        <p:spPr>
          <a:xfrm>
            <a:off x="1373188" y="544513"/>
            <a:ext cx="4606925" cy="3455987"/>
          </a:xfrm>
          <a:ln/>
        </p:spPr>
      </p:sp>
      <p:sp>
        <p:nvSpPr>
          <p:cNvPr id="1200132" name="Rectangle 5"/>
          <p:cNvSpPr>
            <a:spLocks noGrp="1" noChangeArrowheads="1"/>
          </p:cNvSpPr>
          <p:nvPr>
            <p:ph type="body" idx="1"/>
          </p:nvPr>
        </p:nvSpPr>
        <p:spPr>
          <a:noFill/>
          <a:ln/>
        </p:spPr>
        <p:txBody>
          <a:bodyPr/>
          <a:lstStyle/>
          <a:p>
            <a:pPr lvl="1" defTabSz="849313" eaLnBrk="1" hangingPunct="1">
              <a:tabLst>
                <a:tab pos="423863" algn="l"/>
              </a:tabLst>
            </a:pPr>
            <a:r>
              <a:rPr lang="en-US" smtClean="0">
                <a:latin typeface="Arial" pitchFamily="34" charset="0"/>
              </a:rPr>
              <a:t>Info from </a:t>
            </a:r>
            <a:r>
              <a:rPr lang="en-US" b="1" smtClean="0">
                <a:latin typeface="Arial" pitchFamily="34" charset="0"/>
              </a:rPr>
              <a:t>LV Help»FPGA Module»Creating FPGA VIs»Changing the Top-Level FPGA Target Clock Rate</a:t>
            </a:r>
            <a:r>
              <a:rPr lang="en-US" smtClean="0">
                <a:latin typeface="Arial" pitchFamily="34" charset="0"/>
              </a:rPr>
              <a:t>.</a:t>
            </a:r>
          </a:p>
          <a:p>
            <a:pPr lvl="1" defTabSz="849313" eaLnBrk="1" hangingPunct="1">
              <a:tabLst>
                <a:tab pos="423863" algn="l"/>
              </a:tabLst>
            </a:pPr>
            <a:endParaRPr lang="en-US" smtClean="0">
              <a:latin typeface="Arial" pitchFamily="34" charset="0"/>
            </a:endParaRPr>
          </a:p>
          <a:p>
            <a:pPr lvl="1" defTabSz="849313" eaLnBrk="1" hangingPunct="1">
              <a:tabLst>
                <a:tab pos="423863" algn="l"/>
              </a:tabLst>
            </a:pPr>
            <a:r>
              <a:rPr lang="en-US" b="1" smtClean="0">
                <a:latin typeface="Arial" pitchFamily="34" charset="0"/>
              </a:rPr>
              <a:t>LV Help»FPGA Module»Creating FPGA VIs»Understanding Timing Considerations for FPGA Vis</a:t>
            </a:r>
            <a:r>
              <a:rPr lang="en-US" smtClean="0">
                <a:latin typeface="Arial" pitchFamily="34" charset="0"/>
              </a:rPr>
              <a:t>.</a:t>
            </a:r>
          </a:p>
          <a:p>
            <a:pPr lvl="1"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06" tIns="47503" rIns="95006" bIns="47503"/>
          <a:lstStyle/>
          <a:p>
            <a:pPr algn="ctr" eaLnBrk="0" hangingPunct="0"/>
            <a:endParaRPr lang="en-US" sz="2400">
              <a:solidFill>
                <a:srgbClr val="FFFFFF"/>
              </a:solidFill>
            </a:endParaRPr>
          </a:p>
          <a:p>
            <a:pPr algn="ctr" eaLnBrk="0" hangingPunct="0"/>
            <a:r>
              <a:rPr lang="en-US" sz="2400">
                <a:solidFill>
                  <a:srgbClr val="FFFFFF"/>
                </a:solidFill>
              </a:rPr>
              <a:t>	</a:t>
            </a:r>
            <a:r>
              <a:rPr lang="en-US" sz="800">
                <a:solidFill>
                  <a:srgbClr val="FFFFFF"/>
                </a:solidFill>
              </a:rPr>
              <a:t>Lesson # Lesson Title</a:t>
            </a:r>
            <a:endParaRPr lang="en-US" sz="1200">
              <a:solidFill>
                <a:srgbClr val="FFFFFF"/>
              </a:solidFill>
              <a:latin typeface="Arial" pitchFamily="34" charset="0"/>
            </a:endParaRPr>
          </a:p>
        </p:txBody>
      </p:sp>
      <p:sp>
        <p:nvSpPr>
          <p:cNvPr id="1201155" name="Rectangle 4"/>
          <p:cNvSpPr>
            <a:spLocks noGrp="1" noRot="1" noChangeAspect="1" noChangeArrowheads="1" noTextEdit="1"/>
          </p:cNvSpPr>
          <p:nvPr>
            <p:ph type="sldImg"/>
          </p:nvPr>
        </p:nvSpPr>
        <p:spPr>
          <a:xfrm>
            <a:off x="1373188" y="544513"/>
            <a:ext cx="4606925" cy="3455987"/>
          </a:xfrm>
          <a:ln/>
        </p:spPr>
      </p:sp>
      <p:sp>
        <p:nvSpPr>
          <p:cNvPr id="1201156" name="Rectangle 5"/>
          <p:cNvSpPr>
            <a:spLocks noGrp="1" noChangeArrowheads="1"/>
          </p:cNvSpPr>
          <p:nvPr>
            <p:ph type="body" idx="1"/>
          </p:nvPr>
        </p:nvSpPr>
        <p:spPr>
          <a:noFill/>
          <a:ln/>
        </p:spPr>
        <p:txBody>
          <a:bodyPr/>
          <a:lstStyle/>
          <a:p>
            <a:pPr lvl="1" eaLnBrk="1" hangingPunct="1"/>
            <a:r>
              <a:rPr lang="en-US" smtClean="0">
                <a:latin typeface="Arial" pitchFamily="34" charset="0"/>
              </a:rPr>
              <a:t>Info from </a:t>
            </a:r>
            <a:r>
              <a:rPr lang="en-US" b="1" smtClean="0">
                <a:latin typeface="Arial" pitchFamily="34" charset="0"/>
              </a:rPr>
              <a:t>LV Help»FPGA Module»Using FPGA Clocks and Timing»Selecting an FPGA Clock as the Timing Source for a SCTL.</a:t>
            </a:r>
          </a:p>
          <a:p>
            <a:pPr lvl="1" eaLnBrk="1" hangingPunct="1"/>
            <a:endParaRPr lang="en-US" smtClean="0">
              <a:latin typeface="Arial" pitchFamily="34" charset="0"/>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06" tIns="47503" rIns="95006" bIns="47503"/>
          <a:lstStyle/>
          <a:p>
            <a:pPr algn="ctr" eaLnBrk="0" hangingPunct="0"/>
            <a:endParaRPr lang="en-US" sz="2400">
              <a:solidFill>
                <a:srgbClr val="FFFFFF"/>
              </a:solidFill>
            </a:endParaRPr>
          </a:p>
          <a:p>
            <a:pPr algn="ctr" eaLnBrk="0" hangingPunct="0"/>
            <a:r>
              <a:rPr lang="en-US" sz="2400">
                <a:solidFill>
                  <a:srgbClr val="FFFFFF"/>
                </a:solidFill>
              </a:rPr>
              <a:t>	</a:t>
            </a:r>
            <a:r>
              <a:rPr lang="en-US" sz="800">
                <a:solidFill>
                  <a:srgbClr val="FFFFFF"/>
                </a:solidFill>
              </a:rPr>
              <a:t>Lesson # Lesson Title</a:t>
            </a:r>
            <a:endParaRPr lang="en-US" sz="1200">
              <a:solidFill>
                <a:srgbClr val="FFFFFF"/>
              </a:solidFill>
              <a:latin typeface="Arial" pitchFamily="34" charset="0"/>
            </a:endParaRPr>
          </a:p>
        </p:txBody>
      </p:sp>
      <p:sp>
        <p:nvSpPr>
          <p:cNvPr id="1202179" name="Rectangle 4"/>
          <p:cNvSpPr>
            <a:spLocks noGrp="1" noRot="1" noChangeAspect="1" noChangeArrowheads="1" noTextEdit="1"/>
          </p:cNvSpPr>
          <p:nvPr>
            <p:ph type="sldImg"/>
          </p:nvPr>
        </p:nvSpPr>
        <p:spPr>
          <a:xfrm>
            <a:off x="1373188" y="544513"/>
            <a:ext cx="4606925" cy="3455987"/>
          </a:xfrm>
          <a:ln/>
        </p:spPr>
      </p:sp>
      <p:sp>
        <p:nvSpPr>
          <p:cNvPr id="1202180" name="Rectangle 5"/>
          <p:cNvSpPr>
            <a:spLocks noGrp="1" noChangeArrowheads="1"/>
          </p:cNvSpPr>
          <p:nvPr>
            <p:ph type="body" idx="1"/>
          </p:nvPr>
        </p:nvSpPr>
        <p:spPr>
          <a:noFill/>
          <a:ln/>
        </p:spPr>
        <p:txBody>
          <a:bodyPr/>
          <a:lstStyle/>
          <a:p>
            <a:pPr lvl="1" eaLnBrk="1" hangingPunct="1"/>
            <a:r>
              <a:rPr lang="en-US" smtClean="0">
                <a:latin typeface="Arial" pitchFamily="34" charset="0"/>
              </a:rPr>
              <a:t>Info from </a:t>
            </a:r>
            <a:r>
              <a:rPr lang="en-US" b="1" smtClean="0">
                <a:latin typeface="Arial" pitchFamily="34" charset="0"/>
              </a:rPr>
              <a:t>LV Help»FPGA Module»Using FPGA Clocks and Timing»Selecting an FPGA Clock as the Timing Source for a SCTL</a:t>
            </a:r>
            <a:r>
              <a:rPr lang="en-US" smtClean="0">
                <a:latin typeface="Arial" pitchFamily="34" charset="0"/>
              </a:rPr>
              <a:t>.</a:t>
            </a:r>
          </a:p>
          <a:p>
            <a:pPr lvl="1" eaLnBrk="1" hangingPunct="1"/>
            <a:endParaRPr lang="en-US" smtClean="0">
              <a:solidFill>
                <a:srgbClr val="FF0000"/>
              </a:solidFill>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79" tIns="47540" rIns="95079" bIns="47540"/>
          <a:lstStyle/>
          <a:p>
            <a:endParaRPr lang="en-US">
              <a:solidFill>
                <a:srgbClr val="000000"/>
              </a:solidFill>
              <a:latin typeface="Calibri" pitchFamily="34" charset="0"/>
            </a:endParaRPr>
          </a:p>
          <a:p>
            <a:r>
              <a:rPr lang="en-US">
                <a:solidFill>
                  <a:srgbClr val="000000"/>
                </a:solidFill>
                <a:latin typeface="Calibri" pitchFamily="34" charset="0"/>
              </a:rPr>
              <a:t>	</a:t>
            </a:r>
            <a:r>
              <a:rPr lang="en-US" sz="800">
                <a:solidFill>
                  <a:srgbClr val="000000"/>
                </a:solidFill>
              </a:rPr>
              <a:t>Lesson # Lesson Title</a:t>
            </a:r>
            <a:endParaRPr lang="en-US">
              <a:solidFill>
                <a:srgbClr val="000000"/>
              </a:solidFill>
              <a:latin typeface="Arial" pitchFamily="34" charset="0"/>
            </a:endParaRPr>
          </a:p>
        </p:txBody>
      </p:sp>
      <p:sp>
        <p:nvSpPr>
          <p:cNvPr id="900099" name="Rectangle 6"/>
          <p:cNvSpPr>
            <a:spLocks noGrp="1" noRot="1" noChangeAspect="1" noChangeArrowheads="1" noTextEdit="1"/>
          </p:cNvSpPr>
          <p:nvPr>
            <p:ph type="sldImg"/>
          </p:nvPr>
        </p:nvSpPr>
        <p:spPr>
          <a:xfrm>
            <a:off x="1371600" y="544513"/>
            <a:ext cx="4611688" cy="3457575"/>
          </a:xfrm>
          <a:ln/>
        </p:spPr>
      </p:sp>
      <p:sp>
        <p:nvSpPr>
          <p:cNvPr id="900100" name="Rectangle 7"/>
          <p:cNvSpPr>
            <a:spLocks noGrp="1" noChangeArrowheads="1"/>
          </p:cNvSpPr>
          <p:nvPr>
            <p:ph type="body" idx="1"/>
          </p:nvPr>
        </p:nvSpPr>
        <p:spPr>
          <a:noFill/>
          <a:ln/>
        </p:spPr>
        <p:txBody>
          <a:bodyPr/>
          <a:lstStyle/>
          <a:p>
            <a:pPr lvl="1"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Slide Image Placeholder 3"/>
          <p:cNvSpPr>
            <a:spLocks noGrp="1" noRot="1" noChangeAspect="1" noTextEdit="1"/>
          </p:cNvSpPr>
          <p:nvPr>
            <p:ph type="sldImg"/>
          </p:nvPr>
        </p:nvSpPr>
        <p:spPr>
          <a:ln/>
        </p:spPr>
      </p:sp>
      <p:sp>
        <p:nvSpPr>
          <p:cNvPr id="927747" name="Notes Placeholder 4"/>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06" tIns="47503" rIns="95006" bIns="47503"/>
          <a:lstStyle/>
          <a:p>
            <a:pPr algn="ctr" eaLnBrk="0" hangingPunct="0"/>
            <a:endParaRPr lang="en-US" sz="2400">
              <a:solidFill>
                <a:srgbClr val="FFFFFF"/>
              </a:solidFill>
            </a:endParaRPr>
          </a:p>
          <a:p>
            <a:pPr algn="ctr" eaLnBrk="0" hangingPunct="0"/>
            <a:r>
              <a:rPr lang="en-US" sz="2400">
                <a:solidFill>
                  <a:srgbClr val="FFFFFF"/>
                </a:solidFill>
              </a:rPr>
              <a:t>	</a:t>
            </a:r>
            <a:r>
              <a:rPr lang="en-US" sz="800">
                <a:solidFill>
                  <a:srgbClr val="FFFFFF"/>
                </a:solidFill>
              </a:rPr>
              <a:t>Lesson # Lesson Title</a:t>
            </a:r>
            <a:endParaRPr lang="en-US" sz="1200">
              <a:solidFill>
                <a:srgbClr val="FFFFFF"/>
              </a:solidFill>
              <a:latin typeface="Arial" pitchFamily="34" charset="0"/>
            </a:endParaRPr>
          </a:p>
        </p:txBody>
      </p:sp>
      <p:sp>
        <p:nvSpPr>
          <p:cNvPr id="1203203" name="Rectangle 4"/>
          <p:cNvSpPr>
            <a:spLocks noGrp="1" noRot="1" noChangeAspect="1" noChangeArrowheads="1" noTextEdit="1"/>
          </p:cNvSpPr>
          <p:nvPr>
            <p:ph type="sldImg"/>
          </p:nvPr>
        </p:nvSpPr>
        <p:spPr>
          <a:xfrm>
            <a:off x="1373188" y="544513"/>
            <a:ext cx="4606925" cy="3455987"/>
          </a:xfrm>
          <a:ln/>
        </p:spPr>
      </p:sp>
      <p:sp>
        <p:nvSpPr>
          <p:cNvPr id="1203204" name="Rectangle 5"/>
          <p:cNvSpPr>
            <a:spLocks noGrp="1" noChangeArrowheads="1"/>
          </p:cNvSpPr>
          <p:nvPr>
            <p:ph type="body" idx="1"/>
          </p:nvPr>
        </p:nvSpPr>
        <p:spPr>
          <a:noFill/>
          <a:ln/>
        </p:spPr>
        <p:txBody>
          <a:bodyPr/>
          <a:lstStyle/>
          <a:p>
            <a:pPr lvl="1"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Slide Image Placeholder 1"/>
          <p:cNvSpPr>
            <a:spLocks noGrp="1" noRot="1" noChangeAspect="1" noTextEdit="1"/>
          </p:cNvSpPr>
          <p:nvPr>
            <p:ph type="sldImg"/>
          </p:nvPr>
        </p:nvSpPr>
        <p:spPr>
          <a:xfrm>
            <a:off x="820738" y="466725"/>
            <a:ext cx="5673725" cy="4254500"/>
          </a:xfrm>
          <a:ln/>
        </p:spPr>
      </p:sp>
      <p:sp>
        <p:nvSpPr>
          <p:cNvPr id="3" name="Notes Placeholder 2"/>
          <p:cNvSpPr>
            <a:spLocks noGrp="1"/>
          </p:cNvSpPr>
          <p:nvPr>
            <p:ph type="body" idx="1"/>
          </p:nvPr>
        </p:nvSpPr>
        <p:spPr/>
        <p:txBody>
          <a:bodyPr>
            <a:normAutofit lnSpcReduction="10000"/>
          </a:bodyPr>
          <a:lstStyle/>
          <a:p>
            <a:pPr defTabSz="850777" eaLnBrk="1" hangingPunct="1">
              <a:tabLst>
                <a:tab pos="425389" algn="l"/>
              </a:tabLst>
              <a:defRPr/>
            </a:pPr>
            <a:r>
              <a:rPr lang="en-US" dirty="0" smtClean="0"/>
              <a:t>You can use most VIs and functions available when you target an FPGA target in a single-cycle Timed Loop. However, you cannot use the following VIs, functions, and structures in a single-cycle Timed Loop. LabVIEW reports a code generation or compile-time error for the single-cycle Timed Loop when you try to compile an FPGA VI with any of the following VIs, functions, or structures in a single-cycle Timed Loop.</a:t>
            </a:r>
          </a:p>
          <a:p>
            <a:pPr defTabSz="850777" eaLnBrk="1" hangingPunct="1">
              <a:tabLst>
                <a:tab pos="425389" algn="l"/>
              </a:tabLst>
              <a:defRPr/>
            </a:pPr>
            <a:r>
              <a:rPr lang="en-US" dirty="0" smtClean="0"/>
              <a:t>FIFO Clear function </a:t>
            </a:r>
          </a:p>
          <a:p>
            <a:pPr defTabSz="850777" eaLnBrk="1" hangingPunct="1">
              <a:buFont typeface="Arial" pitchFamily="34" charset="0"/>
              <a:buChar char="•"/>
              <a:tabLst>
                <a:tab pos="425389" algn="l"/>
              </a:tabLst>
              <a:defRPr/>
            </a:pPr>
            <a:r>
              <a:rPr lang="en-US" dirty="0" smtClean="0"/>
              <a:t>For Loop </a:t>
            </a:r>
          </a:p>
          <a:p>
            <a:pPr defTabSz="850777" eaLnBrk="1" hangingPunct="1">
              <a:buFont typeface="Arial" pitchFamily="34" charset="0"/>
              <a:buChar char="•"/>
              <a:tabLst>
                <a:tab pos="425389" algn="l"/>
              </a:tabLst>
              <a:defRPr/>
            </a:pPr>
            <a:r>
              <a:rPr lang="en-US" dirty="0" smtClean="0"/>
              <a:t>FPGA Math &amp; Analysis VIs except the </a:t>
            </a:r>
            <a:r>
              <a:rPr lang="en-US" dirty="0" smtClean="0">
                <a:hlinkClick r:id="rId3"/>
              </a:rPr>
              <a:t>Linear Interpolation</a:t>
            </a:r>
            <a:r>
              <a:rPr lang="en-US" dirty="0" smtClean="0"/>
              <a:t>, </a:t>
            </a:r>
            <a:r>
              <a:rPr lang="en-US" dirty="0" smtClean="0">
                <a:hlinkClick r:id="rId4"/>
              </a:rPr>
              <a:t>Look-Up Table 1D</a:t>
            </a:r>
            <a:r>
              <a:rPr lang="en-US" dirty="0" smtClean="0"/>
              <a:t>, and </a:t>
            </a:r>
            <a:r>
              <a:rPr lang="en-US" dirty="0" smtClean="0">
                <a:hlinkClick r:id="rId5"/>
              </a:rPr>
              <a:t>Saturation Arithmetic</a:t>
            </a:r>
            <a:r>
              <a:rPr lang="en-US" dirty="0" smtClean="0"/>
              <a:t> VIs </a:t>
            </a:r>
          </a:p>
          <a:p>
            <a:pPr defTabSz="850777" eaLnBrk="1" hangingPunct="1">
              <a:buFont typeface="Arial" pitchFamily="34" charset="0"/>
              <a:buChar char="•"/>
              <a:tabLst>
                <a:tab pos="425389" algn="l"/>
              </a:tabLst>
              <a:defRPr/>
            </a:pPr>
            <a:r>
              <a:rPr lang="en-US" dirty="0" smtClean="0"/>
              <a:t>FPGA I/O Method Node except with some FPGA targets </a:t>
            </a:r>
          </a:p>
          <a:p>
            <a:pPr defTabSz="850777" eaLnBrk="1" hangingPunct="1">
              <a:buFont typeface="Arial" pitchFamily="34" charset="0"/>
              <a:buChar char="•"/>
              <a:tabLst>
                <a:tab pos="425389" algn="l"/>
              </a:tabLst>
              <a:defRPr/>
            </a:pPr>
            <a:r>
              <a:rPr lang="en-US" dirty="0" smtClean="0"/>
              <a:t>FPGA I/O Property Node except with some FPGA targets </a:t>
            </a:r>
          </a:p>
          <a:p>
            <a:pPr defTabSz="850777" eaLnBrk="1" hangingPunct="1">
              <a:buFont typeface="Arial" pitchFamily="34" charset="0"/>
              <a:buChar char="•"/>
              <a:tabLst>
                <a:tab pos="425389" algn="l"/>
              </a:tabLst>
              <a:defRPr/>
            </a:pPr>
            <a:r>
              <a:rPr lang="en-US" dirty="0" smtClean="0"/>
              <a:t>Interrupt VI </a:t>
            </a:r>
          </a:p>
          <a:p>
            <a:pPr defTabSz="850777" eaLnBrk="1" hangingPunct="1">
              <a:buFont typeface="Arial" pitchFamily="34" charset="0"/>
              <a:buChar char="•"/>
              <a:tabLst>
                <a:tab pos="425389" algn="l"/>
              </a:tabLst>
              <a:defRPr/>
            </a:pPr>
            <a:r>
              <a:rPr lang="en-US" dirty="0" smtClean="0"/>
              <a:t>Loop Timer VI </a:t>
            </a:r>
          </a:p>
          <a:p>
            <a:pPr defTabSz="850777" eaLnBrk="1" hangingPunct="1">
              <a:buFont typeface="Arial" pitchFamily="34" charset="0"/>
              <a:buChar char="•"/>
              <a:tabLst>
                <a:tab pos="425389" algn="l"/>
              </a:tabLst>
              <a:defRPr/>
            </a:pPr>
            <a:r>
              <a:rPr lang="en-US" dirty="0" smtClean="0"/>
              <a:t>Multiple FPGA I/O Nodes configured for the same I/O resource if at least one node is inside the loop and at least one node is outside the loop </a:t>
            </a:r>
          </a:p>
          <a:p>
            <a:pPr defTabSz="850777" eaLnBrk="1" hangingPunct="1">
              <a:buFont typeface="Arial" pitchFamily="34" charset="0"/>
              <a:buChar char="•"/>
              <a:tabLst>
                <a:tab pos="425389" algn="l"/>
              </a:tabLst>
              <a:defRPr/>
            </a:pPr>
            <a:r>
              <a:rPr lang="en-US" dirty="0" smtClean="0"/>
              <a:t>Non-reentrant subVIs if you use multiple instances </a:t>
            </a:r>
          </a:p>
          <a:p>
            <a:pPr defTabSz="850777" eaLnBrk="1" hangingPunct="1">
              <a:buFont typeface="Arial" pitchFamily="34" charset="0"/>
              <a:buChar char="•"/>
              <a:tabLst>
                <a:tab pos="425389" algn="l"/>
              </a:tabLst>
              <a:defRPr/>
            </a:pPr>
            <a:r>
              <a:rPr lang="en-US" dirty="0" smtClean="0"/>
              <a:t>Quotient &amp; Remainder function </a:t>
            </a:r>
          </a:p>
          <a:p>
            <a:pPr defTabSz="850777" eaLnBrk="1" hangingPunct="1">
              <a:buFont typeface="Arial" pitchFamily="34" charset="0"/>
              <a:buChar char="•"/>
              <a:tabLst>
                <a:tab pos="425389" algn="l"/>
              </a:tabLst>
              <a:defRPr/>
            </a:pPr>
            <a:r>
              <a:rPr lang="en-US" dirty="0" smtClean="0"/>
              <a:t>Rotate 1D Array function </a:t>
            </a:r>
          </a:p>
          <a:p>
            <a:pPr defTabSz="850777" eaLnBrk="1" hangingPunct="1">
              <a:buFont typeface="Arial" pitchFamily="34" charset="0"/>
              <a:buChar char="•"/>
              <a:tabLst>
                <a:tab pos="425389" algn="l"/>
              </a:tabLst>
              <a:defRPr/>
            </a:pPr>
            <a:r>
              <a:rPr lang="en-US" dirty="0" smtClean="0"/>
              <a:t>Timed Loop </a:t>
            </a:r>
          </a:p>
          <a:p>
            <a:pPr defTabSz="850777" eaLnBrk="1" hangingPunct="1">
              <a:buFont typeface="Arial" pitchFamily="34" charset="0"/>
              <a:buChar char="•"/>
              <a:tabLst>
                <a:tab pos="425389" algn="l"/>
              </a:tabLst>
              <a:defRPr/>
            </a:pPr>
            <a:r>
              <a:rPr lang="en-US" dirty="0" smtClean="0"/>
              <a:t>Wait Express VI </a:t>
            </a:r>
          </a:p>
          <a:p>
            <a:pPr defTabSz="850777" eaLnBrk="1" hangingPunct="1">
              <a:buFont typeface="Arial" pitchFamily="34" charset="0"/>
              <a:buChar char="•"/>
              <a:tabLst>
                <a:tab pos="425389" algn="l"/>
              </a:tabLst>
              <a:defRPr/>
            </a:pPr>
            <a:r>
              <a:rPr lang="en-US" dirty="0" smtClean="0"/>
              <a:t>Wait on Occurrence function </a:t>
            </a:r>
          </a:p>
          <a:p>
            <a:pPr defTabSz="850777" eaLnBrk="1" hangingPunct="1">
              <a:buFont typeface="Arial" pitchFamily="34" charset="0"/>
              <a:buChar char="•"/>
              <a:tabLst>
                <a:tab pos="425389" algn="l"/>
              </a:tabLst>
              <a:defRPr/>
            </a:pPr>
            <a:r>
              <a:rPr lang="en-US" dirty="0" smtClean="0"/>
              <a:t>While Loop</a:t>
            </a:r>
          </a:p>
          <a:p>
            <a:pPr defTabSz="850777" eaLnBrk="1" hangingPunct="1">
              <a:tabLst>
                <a:tab pos="425389" algn="l"/>
              </a:tabLst>
              <a:defRPr/>
            </a:pPr>
            <a:endParaRPr lang="en-US" dirty="0"/>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Slide Image Placeholder 1"/>
          <p:cNvSpPr>
            <a:spLocks noGrp="1" noRot="1" noChangeAspect="1" noTextEdit="1"/>
          </p:cNvSpPr>
          <p:nvPr>
            <p:ph type="sldImg"/>
          </p:nvPr>
        </p:nvSpPr>
        <p:spPr>
          <a:xfrm>
            <a:off x="820738" y="466725"/>
            <a:ext cx="5673725" cy="4254500"/>
          </a:xfrm>
          <a:ln/>
        </p:spPr>
      </p:sp>
      <p:sp>
        <p:nvSpPr>
          <p:cNvPr id="3" name="Notes Placeholder 2"/>
          <p:cNvSpPr>
            <a:spLocks noGrp="1"/>
          </p:cNvSpPr>
          <p:nvPr>
            <p:ph type="body" idx="1"/>
          </p:nvPr>
        </p:nvSpPr>
        <p:spPr/>
        <p:txBody>
          <a:bodyPr>
            <a:normAutofit fontScale="85000" lnSpcReduction="20000"/>
          </a:bodyPr>
          <a:lstStyle/>
          <a:p>
            <a:pPr defTabSz="850777" eaLnBrk="1" hangingPunct="1">
              <a:tabLst>
                <a:tab pos="425389" algn="l"/>
              </a:tabLst>
              <a:defRPr/>
            </a:pPr>
            <a:endParaRPr lang="en-US" dirty="0"/>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Slide Image Placeholder 1"/>
          <p:cNvSpPr>
            <a:spLocks noGrp="1" noRot="1" noChangeAspect="1" noTextEdit="1"/>
          </p:cNvSpPr>
          <p:nvPr>
            <p:ph type="sldImg"/>
          </p:nvPr>
        </p:nvSpPr>
        <p:spPr>
          <a:xfrm>
            <a:off x="820738" y="466725"/>
            <a:ext cx="5673725" cy="4254500"/>
          </a:xfrm>
          <a:ln/>
        </p:spPr>
      </p:sp>
      <p:sp>
        <p:nvSpPr>
          <p:cNvPr id="3" name="Notes Placeholder 2"/>
          <p:cNvSpPr>
            <a:spLocks noGrp="1"/>
          </p:cNvSpPr>
          <p:nvPr>
            <p:ph type="body" idx="1"/>
          </p:nvPr>
        </p:nvSpPr>
        <p:spPr/>
        <p:txBody>
          <a:bodyPr>
            <a:normAutofit lnSpcReduction="10000"/>
          </a:bodyPr>
          <a:lstStyle/>
          <a:p>
            <a:pPr defTabSz="850777" eaLnBrk="1" hangingPunct="1">
              <a:tabLst>
                <a:tab pos="425389" algn="l"/>
              </a:tabLst>
              <a:defRPr/>
            </a:pPr>
            <a:r>
              <a:rPr lang="en-US" dirty="0" smtClean="0"/>
              <a:t>A combinatorial path is the path through logic between the output of a </a:t>
            </a:r>
            <a:r>
              <a:rPr lang="en-US" dirty="0" smtClean="0">
                <a:hlinkClick r:id="rId3" action="ppaction://hlinkfile"/>
              </a:rPr>
              <a:t>register</a:t>
            </a:r>
            <a:r>
              <a:rPr lang="en-US" dirty="0" smtClean="0"/>
              <a:t> and the input of another register on an FPGA. A register stores data on an FPGA and updates the data on the rising edge of a clock. Long combinatorial paths take more time to execute and limit the maximum clock rate of the clock domain.</a:t>
            </a:r>
          </a:p>
          <a:p>
            <a:pPr defTabSz="850777" eaLnBrk="1" hangingPunct="1">
              <a:tabLst>
                <a:tab pos="425389" algn="l"/>
              </a:tabLst>
              <a:defRPr/>
            </a:pPr>
            <a:endParaRPr lang="en-US" dirty="0" smtClean="0"/>
          </a:p>
          <a:p>
            <a:pPr defTabSz="850777" eaLnBrk="1" hangingPunct="1">
              <a:tabLst>
                <a:tab pos="425389" algn="l"/>
              </a:tabLst>
              <a:defRPr/>
            </a:pPr>
            <a:r>
              <a:rPr lang="en-US" dirty="0" smtClean="0"/>
              <a:t>Long combinatorial paths are typically a problem in single-cycle Timed Loops because the logic between the input register and the output register must execute within one period of the clock rate you specify. In the single-cycle Timed Loop, registers within and between components are removed, increasing the length of the combinatorial path between registers. If the code in a combinatorial path does not execute within a clock cycle, LabVIEW returns a timing violation in the </a:t>
            </a:r>
            <a:r>
              <a:rPr lang="en-US" dirty="0" smtClean="0">
                <a:hlinkClick r:id="rId4"/>
              </a:rPr>
              <a:t>Compilation Failure</a:t>
            </a:r>
            <a:r>
              <a:rPr lang="en-US" dirty="0" smtClean="0"/>
              <a:t> dialog box.</a:t>
            </a:r>
          </a:p>
          <a:p>
            <a:pPr defTabSz="850777" eaLnBrk="1" hangingPunct="1">
              <a:tabLst>
                <a:tab pos="425389" algn="l"/>
              </a:tabLst>
              <a:defRPr/>
            </a:pPr>
            <a:endParaRPr lang="en-US" b="1" dirty="0" smtClean="0"/>
          </a:p>
          <a:p>
            <a:pPr defTabSz="850777" eaLnBrk="1" hangingPunct="1">
              <a:tabLst>
                <a:tab pos="425389" algn="l"/>
              </a:tabLst>
              <a:defRPr/>
            </a:pPr>
            <a:r>
              <a:rPr lang="en-US" b="1" dirty="0" smtClean="0"/>
              <a:t>Note</a:t>
            </a:r>
            <a:r>
              <a:rPr lang="en-US" dirty="0" smtClean="0"/>
              <a:t>  Deeply nested Case structures also can cause LabVIEW to return a timing violation in the Compilation Failure dialog box. </a:t>
            </a:r>
          </a:p>
          <a:p>
            <a:pPr defTabSz="850777" eaLnBrk="1" hangingPunct="1">
              <a:tabLst>
                <a:tab pos="425389" algn="l"/>
              </a:tabLst>
              <a:defRPr/>
            </a:pPr>
            <a:endParaRPr lang="en-US" dirty="0" smtClean="0"/>
          </a:p>
          <a:p>
            <a:pPr defTabSz="850777" eaLnBrk="1" hangingPunct="1">
              <a:tabLst>
                <a:tab pos="425389" algn="l"/>
              </a:tabLst>
              <a:defRPr/>
            </a:pPr>
            <a:r>
              <a:rPr lang="en-US" dirty="0" smtClean="0"/>
              <a:t>To reduce the length of a combinatorial path, first simplify the logic as much as possible. Once you have reduced the logic to its simplest form, you can further reduce the length of a combinatorial path by dividing the logic into discrete steps and </a:t>
            </a:r>
            <a:r>
              <a:rPr lang="en-US" dirty="0" smtClean="0">
                <a:hlinkClick r:id="rId5" action="ppaction://hlinkfile"/>
              </a:rPr>
              <a:t>pipelining</a:t>
            </a:r>
            <a:r>
              <a:rPr lang="en-US" dirty="0" smtClean="0"/>
              <a:t> your design.</a:t>
            </a:r>
            <a:endParaRPr lang="en-US" dirty="0"/>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Slide Image Placeholder 1"/>
          <p:cNvSpPr>
            <a:spLocks noGrp="1" noRot="1" noChangeAspect="1" noTextEdit="1"/>
          </p:cNvSpPr>
          <p:nvPr>
            <p:ph type="sldImg"/>
          </p:nvPr>
        </p:nvSpPr>
        <p:spPr>
          <a:xfrm>
            <a:off x="820738" y="466725"/>
            <a:ext cx="5673725" cy="4254500"/>
          </a:xfrm>
          <a:ln/>
        </p:spPr>
      </p:sp>
      <p:sp>
        <p:nvSpPr>
          <p:cNvPr id="3" name="Notes Placeholder 2"/>
          <p:cNvSpPr>
            <a:spLocks noGrp="1"/>
          </p:cNvSpPr>
          <p:nvPr>
            <p:ph type="body" idx="1"/>
          </p:nvPr>
        </p:nvSpPr>
        <p:spPr/>
        <p:txBody>
          <a:bodyPr>
            <a:normAutofit lnSpcReduction="10000"/>
          </a:bodyPr>
          <a:lstStyle/>
          <a:p>
            <a:pPr defTabSz="850777" eaLnBrk="1" hangingPunct="1">
              <a:tabLst>
                <a:tab pos="425389" algn="l"/>
              </a:tabLst>
              <a:defRPr/>
            </a:pPr>
            <a:r>
              <a:rPr lang="en-US" dirty="0" smtClean="0"/>
              <a:t>A combinatorial path is the path through logic between the output of a </a:t>
            </a:r>
            <a:r>
              <a:rPr lang="en-US" dirty="0" smtClean="0">
                <a:hlinkClick r:id="rId3" action="ppaction://hlinkfile"/>
              </a:rPr>
              <a:t>register</a:t>
            </a:r>
            <a:r>
              <a:rPr lang="en-US" dirty="0" smtClean="0"/>
              <a:t> and the input of another register on an FPGA. A register stores data on an FPGA and updates the data on the rising edge of a clock. Long combinatorial paths take more time to execute and limit the maximum clock rate of the clock domain.</a:t>
            </a:r>
          </a:p>
          <a:p>
            <a:pPr defTabSz="850777" eaLnBrk="1" hangingPunct="1">
              <a:tabLst>
                <a:tab pos="425389" algn="l"/>
              </a:tabLst>
              <a:defRPr/>
            </a:pPr>
            <a:endParaRPr lang="en-US" dirty="0" smtClean="0"/>
          </a:p>
          <a:p>
            <a:pPr defTabSz="850777" eaLnBrk="1" hangingPunct="1">
              <a:tabLst>
                <a:tab pos="425389" algn="l"/>
              </a:tabLst>
              <a:defRPr/>
            </a:pPr>
            <a:r>
              <a:rPr lang="en-US" dirty="0" smtClean="0"/>
              <a:t>Long combinatorial paths are typically a problem in single-cycle Timed Loops because the logic between the input register and the output register must execute within one period of the clock rate you specify. In the single-cycle Timed Loop, registers within and between components are removed, increasing the length of the combinatorial path between registers. If the code in a combinatorial path does not execute within a clock cycle, LabVIEW returns a timing violation in the </a:t>
            </a:r>
            <a:r>
              <a:rPr lang="en-US" dirty="0" smtClean="0">
                <a:hlinkClick r:id="rId4"/>
              </a:rPr>
              <a:t>Compilation Failure</a:t>
            </a:r>
            <a:r>
              <a:rPr lang="en-US" dirty="0" smtClean="0"/>
              <a:t> dialog box.</a:t>
            </a:r>
          </a:p>
          <a:p>
            <a:pPr defTabSz="850777" eaLnBrk="1" hangingPunct="1">
              <a:tabLst>
                <a:tab pos="425389" algn="l"/>
              </a:tabLst>
              <a:defRPr/>
            </a:pPr>
            <a:endParaRPr lang="en-US" b="1" dirty="0" smtClean="0"/>
          </a:p>
          <a:p>
            <a:pPr defTabSz="850777" eaLnBrk="1" hangingPunct="1">
              <a:tabLst>
                <a:tab pos="425389" algn="l"/>
              </a:tabLst>
              <a:defRPr/>
            </a:pPr>
            <a:r>
              <a:rPr lang="en-US" b="1" dirty="0" smtClean="0"/>
              <a:t>Note</a:t>
            </a:r>
            <a:r>
              <a:rPr lang="en-US" dirty="0" smtClean="0"/>
              <a:t>  Deeply nested Case structures also can cause LabVIEW to return a timing violation in the Compilation Failure dialog box. </a:t>
            </a:r>
          </a:p>
          <a:p>
            <a:pPr defTabSz="850777" eaLnBrk="1" hangingPunct="1">
              <a:tabLst>
                <a:tab pos="425389" algn="l"/>
              </a:tabLst>
              <a:defRPr/>
            </a:pPr>
            <a:endParaRPr lang="en-US" dirty="0" smtClean="0"/>
          </a:p>
          <a:p>
            <a:pPr defTabSz="850777" eaLnBrk="1" hangingPunct="1">
              <a:tabLst>
                <a:tab pos="425389" algn="l"/>
              </a:tabLst>
              <a:defRPr/>
            </a:pPr>
            <a:r>
              <a:rPr lang="en-US" dirty="0" smtClean="0"/>
              <a:t>To reduce the length of a combinatorial path, first simplify the logic as much as possible. Once you have reduced the logic to its simplest form, you can further reduce the length of a combinatorial path by dividing the logic into discrete steps and </a:t>
            </a:r>
            <a:r>
              <a:rPr lang="en-US" dirty="0" smtClean="0">
                <a:hlinkClick r:id="rId5" action="ppaction://hlinkfile"/>
              </a:rPr>
              <a:t>pipelining</a:t>
            </a:r>
            <a:r>
              <a:rPr lang="en-US" dirty="0" smtClean="0"/>
              <a:t> your design.</a:t>
            </a:r>
            <a:endParaRPr lang="en-US" dirty="0"/>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Slide Image Placeholder 1"/>
          <p:cNvSpPr>
            <a:spLocks noGrp="1" noRot="1" noChangeAspect="1" noTextEdit="1"/>
          </p:cNvSpPr>
          <p:nvPr>
            <p:ph type="sldImg"/>
          </p:nvPr>
        </p:nvSpPr>
        <p:spPr>
          <a:xfrm>
            <a:off x="820738" y="466725"/>
            <a:ext cx="5673725" cy="4254500"/>
          </a:xfrm>
          <a:ln/>
        </p:spPr>
      </p:sp>
      <p:sp>
        <p:nvSpPr>
          <p:cNvPr id="3" name="Notes Placeholder 2"/>
          <p:cNvSpPr>
            <a:spLocks noGrp="1"/>
          </p:cNvSpPr>
          <p:nvPr>
            <p:ph type="body" idx="1"/>
          </p:nvPr>
        </p:nvSpPr>
        <p:spPr/>
        <p:txBody>
          <a:bodyPr>
            <a:normAutofit lnSpcReduction="10000"/>
          </a:bodyPr>
          <a:lstStyle/>
          <a:p>
            <a:pPr defTabSz="850777" eaLnBrk="1" hangingPunct="1">
              <a:tabLst>
                <a:tab pos="425389" algn="l"/>
              </a:tabLst>
              <a:defRPr/>
            </a:pPr>
            <a:r>
              <a:rPr lang="en-US" dirty="0" smtClean="0"/>
              <a:t>A combinatorial path is the path through logic between the output of a </a:t>
            </a:r>
            <a:r>
              <a:rPr lang="en-US" dirty="0" smtClean="0">
                <a:hlinkClick r:id="rId3" action="ppaction://hlinkfile"/>
              </a:rPr>
              <a:t>register</a:t>
            </a:r>
            <a:r>
              <a:rPr lang="en-US" dirty="0" smtClean="0"/>
              <a:t> and the input of another register on an FPGA. A register stores data on an FPGA and updates the data on the rising edge of a clock. Long combinatorial paths take more time to execute and limit the maximum clock rate of the clock domain.</a:t>
            </a:r>
          </a:p>
          <a:p>
            <a:pPr defTabSz="850777" eaLnBrk="1" hangingPunct="1">
              <a:tabLst>
                <a:tab pos="425389" algn="l"/>
              </a:tabLst>
              <a:defRPr/>
            </a:pPr>
            <a:endParaRPr lang="en-US" dirty="0" smtClean="0"/>
          </a:p>
          <a:p>
            <a:pPr defTabSz="850777" eaLnBrk="1" hangingPunct="1">
              <a:tabLst>
                <a:tab pos="425389" algn="l"/>
              </a:tabLst>
              <a:defRPr/>
            </a:pPr>
            <a:r>
              <a:rPr lang="en-US" dirty="0" smtClean="0"/>
              <a:t>Long combinatorial paths are typically a problem in single-cycle Timed Loops because the logic between the input register and the output register must execute within one period of the clock rate you specify. In the single-cycle Timed Loop, registers within and between components are removed, increasing the length of the combinatorial path between registers. If the code in a combinatorial path does not execute within a clock cycle, LabVIEW returns a timing violation in the </a:t>
            </a:r>
            <a:r>
              <a:rPr lang="en-US" dirty="0" smtClean="0">
                <a:hlinkClick r:id="rId4"/>
              </a:rPr>
              <a:t>Compilation Failure</a:t>
            </a:r>
            <a:r>
              <a:rPr lang="en-US" dirty="0" smtClean="0"/>
              <a:t> dialog box.</a:t>
            </a:r>
          </a:p>
          <a:p>
            <a:pPr defTabSz="850777" eaLnBrk="1" hangingPunct="1">
              <a:tabLst>
                <a:tab pos="425389" algn="l"/>
              </a:tabLst>
              <a:defRPr/>
            </a:pPr>
            <a:endParaRPr lang="en-US" b="1" dirty="0" smtClean="0"/>
          </a:p>
          <a:p>
            <a:pPr defTabSz="850777" eaLnBrk="1" hangingPunct="1">
              <a:tabLst>
                <a:tab pos="425389" algn="l"/>
              </a:tabLst>
              <a:defRPr/>
            </a:pPr>
            <a:r>
              <a:rPr lang="en-US" b="1" dirty="0" smtClean="0"/>
              <a:t>Note</a:t>
            </a:r>
            <a:r>
              <a:rPr lang="en-US" dirty="0" smtClean="0"/>
              <a:t>  Deeply nested Case structures also can cause LabVIEW to return a timing violation in the Compilation Failure dialog box. </a:t>
            </a:r>
          </a:p>
          <a:p>
            <a:pPr defTabSz="850777" eaLnBrk="1" hangingPunct="1">
              <a:tabLst>
                <a:tab pos="425389" algn="l"/>
              </a:tabLst>
              <a:defRPr/>
            </a:pPr>
            <a:endParaRPr lang="en-US" dirty="0" smtClean="0"/>
          </a:p>
          <a:p>
            <a:pPr defTabSz="850777" eaLnBrk="1" hangingPunct="1">
              <a:tabLst>
                <a:tab pos="425389" algn="l"/>
              </a:tabLst>
              <a:defRPr/>
            </a:pPr>
            <a:r>
              <a:rPr lang="en-US" dirty="0" smtClean="0"/>
              <a:t>To reduce the length of a combinatorial path, first simplify the logic as much as possible. Once you have reduced the logic to its simplest form, you can further reduce the length of a combinatorial path by dividing the logic into discrete steps and </a:t>
            </a:r>
            <a:r>
              <a:rPr lang="en-US" dirty="0" smtClean="0">
                <a:hlinkClick r:id="rId5" action="ppaction://hlinkfile"/>
              </a:rPr>
              <a:t>pipelining</a:t>
            </a:r>
            <a:r>
              <a:rPr lang="en-US" dirty="0" smtClean="0"/>
              <a:t> your design.</a:t>
            </a:r>
            <a:endParaRPr lang="en-US" dirty="0"/>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06" tIns="47503" rIns="95006" bIns="47503"/>
          <a:lstStyle/>
          <a:p>
            <a:pPr algn="ctr" eaLnBrk="0" hangingPunct="0"/>
            <a:endParaRPr lang="en-US" sz="2400">
              <a:solidFill>
                <a:srgbClr val="FFFFFF"/>
              </a:solidFill>
            </a:endParaRPr>
          </a:p>
          <a:p>
            <a:pPr algn="ctr" eaLnBrk="0" hangingPunct="0"/>
            <a:r>
              <a:rPr lang="en-US" sz="2400">
                <a:solidFill>
                  <a:srgbClr val="FFFFFF"/>
                </a:solidFill>
              </a:rPr>
              <a:t>	</a:t>
            </a:r>
            <a:r>
              <a:rPr lang="en-US" sz="800">
                <a:solidFill>
                  <a:srgbClr val="FFFFFF"/>
                </a:solidFill>
              </a:rPr>
              <a:t>Lesson # Lesson Title</a:t>
            </a:r>
            <a:endParaRPr lang="en-US" sz="1200">
              <a:solidFill>
                <a:srgbClr val="FFFFFF"/>
              </a:solidFill>
              <a:latin typeface="Arial" pitchFamily="34" charset="0"/>
            </a:endParaRPr>
          </a:p>
        </p:txBody>
      </p:sp>
      <p:sp>
        <p:nvSpPr>
          <p:cNvPr id="1209347" name="Rectangle 4"/>
          <p:cNvSpPr>
            <a:spLocks noGrp="1" noRot="1" noChangeAspect="1" noChangeArrowheads="1" noTextEdit="1"/>
          </p:cNvSpPr>
          <p:nvPr>
            <p:ph type="sldImg"/>
          </p:nvPr>
        </p:nvSpPr>
        <p:spPr>
          <a:xfrm>
            <a:off x="1373188" y="544513"/>
            <a:ext cx="4606925" cy="3455987"/>
          </a:xfrm>
          <a:ln/>
        </p:spPr>
      </p:sp>
      <p:sp>
        <p:nvSpPr>
          <p:cNvPr id="1209348" name="Rectangle 5"/>
          <p:cNvSpPr>
            <a:spLocks noGrp="1" noChangeArrowheads="1"/>
          </p:cNvSpPr>
          <p:nvPr>
            <p:ph type="body" idx="1"/>
          </p:nvPr>
        </p:nvSpPr>
        <p:spPr>
          <a:noFill/>
          <a:ln/>
        </p:spPr>
        <p:txBody>
          <a:bodyPr/>
          <a:lstStyle/>
          <a:p>
            <a:pPr lvl="1" defTabSz="849313" eaLnBrk="1" hangingPunct="1">
              <a:tabLst>
                <a:tab pos="423863" algn="l"/>
              </a:tabLst>
            </a:pPr>
            <a:r>
              <a:rPr lang="en-US" smtClean="0">
                <a:latin typeface="Arial" pitchFamily="34" charset="0"/>
              </a:rPr>
              <a:t>Screenshot is from </a:t>
            </a:r>
            <a:r>
              <a:rPr lang="en-US" b="1" smtClean="0">
                <a:latin typeface="Arial" pitchFamily="34" charset="0"/>
              </a:rPr>
              <a:t>LV Help»Creating FPGA VIs»Optimizing FPGA VIs for Speed and Size»Using Single-Cycle Timed Loops to Optimize FPGA VIs</a:t>
            </a:r>
            <a:r>
              <a:rPr lang="en-US" smtClean="0">
                <a:latin typeface="Arial" pitchFamily="34" charset="0"/>
              </a:rPr>
              <a:t>.</a:t>
            </a:r>
          </a:p>
          <a:p>
            <a:pPr lvl="1" defTabSz="849313" eaLnBrk="1" hangingPunct="1">
              <a:tabLst>
                <a:tab pos="423863" algn="l"/>
              </a:tabLst>
            </a:pPr>
            <a:endParaRPr lang="en-US" smtClean="0">
              <a:latin typeface="Arial" pitchFamily="34" charset="0"/>
            </a:endParaRPr>
          </a:p>
          <a:p>
            <a:pPr lvl="1" defTabSz="849313" eaLnBrk="1" hangingPunct="1">
              <a:tabLst>
                <a:tab pos="423863" algn="l"/>
              </a:tabLst>
            </a:pPr>
            <a:r>
              <a:rPr lang="en-US" smtClean="0">
                <a:latin typeface="Arial" pitchFamily="34" charset="0"/>
              </a:rPr>
              <a:t>You also can include logic in a single-cycle Timed Loop to optimize code in an FPGA VI, as shown in the following block diagram. If you use a single-cycle Timed Loop within a While Loop, as shown, wire a True constant to the condition terminal so that the code within the Timed Loop executes only once.</a:t>
            </a:r>
          </a:p>
          <a:p>
            <a:pPr defTabSz="849313" eaLnBrk="1" hangingPunct="1">
              <a:tabLst>
                <a:tab pos="423863" algn="l"/>
              </a:tabLst>
            </a:pPr>
            <a:r>
              <a:rPr lang="en-US" smtClean="0">
                <a:latin typeface="Arial" pitchFamily="34" charset="0"/>
              </a:rPr>
              <a:t>If you want to use the single-cycle Timed Loop, all operations inside the loop must fit within one cycle of the FPGA clock. You can use most VIs and functions in a single-cycle Timed Loop. However, LabVIEW reports a code generation or compile-time error for the single-cycle Timed Loop when you compile an FPGA VI with certain VIs, functions, or structures in a single-cycle Timed Loop. Refer to </a:t>
            </a:r>
            <a:r>
              <a:rPr lang="en-US" smtClean="0">
                <a:latin typeface="Arial" pitchFamily="34" charset="0"/>
                <a:hlinkClick r:id="rId3"/>
              </a:rPr>
              <a:t>Timed Loop</a:t>
            </a:r>
            <a:r>
              <a:rPr lang="en-US" smtClean="0">
                <a:latin typeface="Arial" pitchFamily="34" charset="0"/>
              </a:rPr>
              <a:t> for more information about objects you cannot use in a single-cycle Timed Loop.</a:t>
            </a:r>
          </a:p>
          <a:p>
            <a:pPr lvl="1" defTabSz="849313" eaLnBrk="1" hangingPunct="1">
              <a:tabLst>
                <a:tab pos="423863" algn="l"/>
              </a:tabLst>
            </a:pPr>
            <a:endParaRPr lang="en-US" smtClean="0">
              <a:latin typeface="Arial" pitchFamily="34" charset="0"/>
            </a:endParaRPr>
          </a:p>
          <a:p>
            <a:pPr lvl="1"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Slide Image Placeholder 1"/>
          <p:cNvSpPr>
            <a:spLocks noGrp="1" noRot="1" noChangeAspect="1" noTextEdit="1"/>
          </p:cNvSpPr>
          <p:nvPr>
            <p:ph type="sldImg"/>
          </p:nvPr>
        </p:nvSpPr>
        <p:spPr>
          <a:xfrm>
            <a:off x="820738" y="466725"/>
            <a:ext cx="5673725" cy="4254500"/>
          </a:xfrm>
          <a:ln/>
        </p:spPr>
      </p:sp>
      <p:sp>
        <p:nvSpPr>
          <p:cNvPr id="1210371" name="Notes Placeholder 2"/>
          <p:cNvSpPr>
            <a:spLocks noGrp="1"/>
          </p:cNvSpPr>
          <p:nvPr>
            <p:ph type="body" idx="1"/>
          </p:nvPr>
        </p:nvSpPr>
        <p:spPr>
          <a:noFill/>
          <a:ln/>
        </p:spPr>
        <p:txBody>
          <a:bodyPr/>
          <a:lstStyle/>
          <a:p>
            <a:pPr marL="0" lvl="2" indent="0" eaLnBrk="1" hangingPunct="1">
              <a:buFont typeface="Arial" pitchFamily="34" charset="0"/>
              <a:buNone/>
            </a:pPr>
            <a:r>
              <a:rPr lang="en-US" b="1" dirty="0" smtClean="0">
                <a:latin typeface="Arial" pitchFamily="34" charset="0"/>
              </a:rPr>
              <a:t>Prep discussion:</a:t>
            </a:r>
          </a:p>
          <a:p>
            <a:pPr marL="0" lvl="2" indent="0" eaLnBrk="1" hangingPunct="1">
              <a:buFont typeface="Arial" pitchFamily="34" charset="0"/>
              <a:buNone/>
            </a:pPr>
            <a:r>
              <a:rPr lang="en-US" dirty="0" smtClean="0">
                <a:latin typeface="Arial" pitchFamily="34" charset="0"/>
              </a:rPr>
              <a:t>In this exercise, the student inherits an FPGA VI that contains code in a single-cycle Timed Loop. When the student tries to compile the VI in this exercise, the student run into errors caused by unsupported objects and clock rates. The student will use the Code Generation, Compilation Status, and Timing Violation Analysis windows to examine and fix the errors.</a:t>
            </a:r>
          </a:p>
          <a:p>
            <a:pPr eaLnBrk="1" hangingPunct="1"/>
            <a:endParaRPr lang="en-US" dirty="0" smtClean="0">
              <a:latin typeface="Arial" pitchFamily="34" charset="0"/>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Slide Image Placeholder 1"/>
          <p:cNvSpPr>
            <a:spLocks noGrp="1" noRot="1" noChangeAspect="1" noTextEdit="1"/>
          </p:cNvSpPr>
          <p:nvPr>
            <p:ph type="sldImg"/>
          </p:nvPr>
        </p:nvSpPr>
        <p:spPr>
          <a:xfrm>
            <a:off x="820738" y="466725"/>
            <a:ext cx="5673725" cy="4254500"/>
          </a:xfrm>
          <a:ln/>
        </p:spPr>
      </p:sp>
      <p:sp>
        <p:nvSpPr>
          <p:cNvPr id="1211395" name="Notes Placeholder 2"/>
          <p:cNvSpPr>
            <a:spLocks noGrp="1"/>
          </p:cNvSpPr>
          <p:nvPr>
            <p:ph type="body" idx="1"/>
          </p:nvPr>
        </p:nvSpPr>
        <p:spPr>
          <a:noFill/>
          <a:ln/>
        </p:spPr>
        <p:txBody>
          <a:bodyPr/>
          <a:lstStyle/>
          <a:p>
            <a:pPr defTabSz="849313" eaLnBrk="1" hangingPunct="1">
              <a:buFontTx/>
              <a:buChar char="•"/>
              <a:tabLst>
                <a:tab pos="423863" algn="l"/>
              </a:tabLst>
            </a:pPr>
            <a:r>
              <a:rPr lang="en-US" dirty="0" smtClean="0">
                <a:latin typeface="Arial" pitchFamily="34" charset="0"/>
              </a:rPr>
              <a:t>Code in a SCTL must finish executing within one clock cycle, and analog input typically takes longer than one clock cycle to execute.</a:t>
            </a:r>
          </a:p>
          <a:p>
            <a:pPr defTabSz="849313" eaLnBrk="1" hangingPunct="1">
              <a:buFontTx/>
              <a:buChar char="•"/>
              <a:tabLst>
                <a:tab pos="423863" algn="l"/>
              </a:tabLst>
            </a:pPr>
            <a:r>
              <a:rPr lang="en-US" dirty="0" smtClean="0">
                <a:latin typeface="Arial" pitchFamily="34" charset="0"/>
              </a:rPr>
              <a:t>Recall that the Timing Violation Analysis window shows the total time required by each path. The inverse of the total time will give you an estimate of the fastest clock rate that will still allow enough time for the code in the path to finish executing.</a:t>
            </a:r>
          </a:p>
          <a:p>
            <a:pPr defTabSz="849313" eaLnBrk="1" hangingPunct="1">
              <a:tabLst>
                <a:tab pos="423863" algn="l"/>
              </a:tabLst>
            </a:pPr>
            <a:r>
              <a:rPr lang="en-US" dirty="0" smtClean="0">
                <a:latin typeface="Arial" pitchFamily="34" charset="0"/>
              </a:rPr>
              <a:t>Instructor can go to the whiteboard and demonstrate this calculation. In this exercise, the path required approximately 8.29ns.  The inverse (1/x) of 8.29ns is approximately 120 </a:t>
            </a:r>
            <a:r>
              <a:rPr lang="en-US" dirty="0" err="1" smtClean="0">
                <a:latin typeface="Arial" pitchFamily="34" charset="0"/>
              </a:rPr>
              <a:t>MHz.</a:t>
            </a:r>
            <a:r>
              <a:rPr lang="en-US" dirty="0" smtClean="0">
                <a:latin typeface="Arial" pitchFamily="34" charset="0"/>
              </a:rPr>
              <a:t>  The fastest, successful derived clock rate for this SCTL should be around 120 </a:t>
            </a:r>
            <a:r>
              <a:rPr lang="en-US" dirty="0" err="1" smtClean="0">
                <a:latin typeface="Arial" pitchFamily="34" charset="0"/>
              </a:rPr>
              <a:t>MHz.</a:t>
            </a:r>
            <a:endParaRPr lang="en-US" dirty="0" smtClean="0">
              <a:latin typeface="Arial" pitchFamily="34" charset="0"/>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Rectangle 6"/>
          <p:cNvSpPr>
            <a:spLocks noGrp="1" noRot="1" noChangeAspect="1" noChangeArrowheads="1" noTextEdit="1"/>
          </p:cNvSpPr>
          <p:nvPr>
            <p:ph type="sldImg"/>
          </p:nvPr>
        </p:nvSpPr>
        <p:spPr>
          <a:xfrm>
            <a:off x="820738" y="466725"/>
            <a:ext cx="5673725" cy="4254500"/>
          </a:xfrm>
          <a:ln w="6350"/>
        </p:spPr>
      </p:sp>
      <p:sp>
        <p:nvSpPr>
          <p:cNvPr id="1212419" name="Rectangle 7"/>
          <p:cNvSpPr>
            <a:spLocks noGrp="1" noChangeArrowheads="1"/>
          </p:cNvSpPr>
          <p:nvPr>
            <p:ph type="body" idx="1"/>
          </p:nvPr>
        </p:nvSpPr>
        <p:spPr>
          <a:noFill/>
          <a:ln/>
        </p:spPr>
        <p:txBody>
          <a:bodyPr/>
          <a:lstStyle/>
          <a:p>
            <a:pPr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With FPGA you can turn a digital line into a counter.  You are not limited to counters available in hardware.</a:t>
            </a:r>
          </a:p>
          <a:p>
            <a:pPr defTabSz="849313" eaLnBrk="1" hangingPunct="1">
              <a:tabLst>
                <a:tab pos="423863" algn="l"/>
              </a:tabLst>
            </a:pPr>
            <a:r>
              <a:rPr lang="en-US" smtClean="0">
                <a:latin typeface="Arial" pitchFamily="34" charset="0"/>
              </a:rPr>
              <a:t>With FPGA you can implement custom triggers that are not available through DAQmx or supported on the device.</a:t>
            </a:r>
          </a:p>
          <a:p>
            <a:pPr defTabSz="849313" eaLnBrk="1" hangingPunct="1">
              <a:tabLst>
                <a:tab pos="423863" algn="l"/>
              </a:tabLst>
            </a:pPr>
            <a:r>
              <a:rPr lang="en-US" smtClean="0">
                <a:latin typeface="Arial" pitchFamily="34" charset="0"/>
              </a:rPr>
              <a:t>You cannot increase the number of analog or digital channels by just going to an FPGA device.   I/O are fixed for most RIO devices.  With FlexRIO you do have some flexibility, but typically increasing number of analog input channels isn’t a reason to convert your application to using FPGA technology.</a:t>
            </a:r>
          </a:p>
          <a:p>
            <a:pPr defTabSz="849313" eaLnBrk="1" hangingPunct="1">
              <a:tabLst>
                <a:tab pos="423863" algn="l"/>
              </a:tabLst>
            </a:pPr>
            <a:r>
              <a:rPr lang="en-US" smtClean="0">
                <a:latin typeface="Arial" pitchFamily="34" charset="0"/>
              </a:rPr>
              <a:t>You can implement an application where each channel is acquiring data a different specified rates.</a:t>
            </a:r>
          </a:p>
          <a:p>
            <a:pPr defTabSz="849313" eaLnBrk="1" hangingPunct="1">
              <a:tabLst>
                <a:tab pos="423863" algn="l"/>
              </a:tabLst>
            </a:pPr>
            <a:r>
              <a:rPr lang="en-US" smtClean="0">
                <a:latin typeface="Arial" pitchFamily="34" charset="0"/>
              </a:rPr>
              <a:t>DAQmx provides a high-level API and will typically be easier to program than FPGA.</a:t>
            </a:r>
          </a:p>
          <a:p>
            <a:pPr defTabSz="849313" eaLnBrk="1" hangingPunct="1">
              <a:tabLst>
                <a:tab pos="423863" algn="l"/>
              </a:tabLst>
            </a:pPr>
            <a:endParaRPr lang="en-US" smtClean="0">
              <a:latin typeface="Arial" pitchFamily="34" charset="0"/>
            </a:endParaRPr>
          </a:p>
        </p:txBody>
      </p:sp>
      <p:sp>
        <p:nvSpPr>
          <p:cNvPr id="928771" name="Slide Image Placeholder 4"/>
          <p:cNvSpPr>
            <a:spLocks noGrp="1" noRot="1" noChangeAspect="1" noTextEdit="1"/>
          </p:cNvSpPr>
          <p:nvPr>
            <p:ph type="sldImg"/>
          </p:nvPr>
        </p:nvSpPr>
        <p:spPr>
          <a:ln/>
        </p:spPr>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Rectangle 6"/>
          <p:cNvSpPr>
            <a:spLocks noGrp="1" noRot="1" noChangeAspect="1" noChangeArrowheads="1" noTextEdit="1"/>
          </p:cNvSpPr>
          <p:nvPr>
            <p:ph type="sldImg"/>
          </p:nvPr>
        </p:nvSpPr>
        <p:spPr>
          <a:xfrm>
            <a:off x="820738" y="466725"/>
            <a:ext cx="5673725" cy="4254500"/>
          </a:xfrm>
          <a:ln w="6350"/>
        </p:spPr>
      </p:sp>
      <p:sp>
        <p:nvSpPr>
          <p:cNvPr id="1213443" name="Rectangle 7"/>
          <p:cNvSpPr>
            <a:spLocks noGrp="1" noChangeArrowheads="1"/>
          </p:cNvSpPr>
          <p:nvPr>
            <p:ph type="body" idx="1"/>
          </p:nvPr>
        </p:nvSpPr>
        <p:spPr>
          <a:noFill/>
          <a:ln/>
        </p:spPr>
        <p:txBody>
          <a:bodyPr/>
          <a:lstStyle/>
          <a:p>
            <a:pPr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Rectangle 2"/>
          <p:cNvSpPr>
            <a:spLocks noGrp="1" noRot="1" noChangeAspect="1" noChangeArrowheads="1" noTextEdit="1"/>
          </p:cNvSpPr>
          <p:nvPr>
            <p:ph type="sldImg"/>
          </p:nvPr>
        </p:nvSpPr>
        <p:spPr>
          <a:xfrm>
            <a:off x="820738" y="466725"/>
            <a:ext cx="5673725" cy="4254500"/>
          </a:xfrm>
          <a:ln w="6350"/>
        </p:spPr>
      </p:sp>
      <p:sp>
        <p:nvSpPr>
          <p:cNvPr id="1214467" name="Rectangle 3"/>
          <p:cNvSpPr>
            <a:spLocks noGrp="1" noChangeArrowheads="1"/>
          </p:cNvSpPr>
          <p:nvPr>
            <p:ph type="body" idx="1"/>
          </p:nvPr>
        </p:nvSpPr>
        <p:spPr>
          <a:noFill/>
          <a:ln/>
        </p:spPr>
        <p:txBody>
          <a:bodyPr/>
          <a:lstStyle/>
          <a:p>
            <a:pPr defTabSz="912813" eaLnBrk="1" hangingPunct="1">
              <a:tabLst>
                <a:tab pos="455613" algn="l"/>
              </a:tabLst>
            </a:pPr>
            <a:r>
              <a:rPr lang="en-US" smtClean="0">
                <a:latin typeface="Arial" pitchFamily="34" charset="0"/>
              </a:rPr>
              <a:t>Answer is a.</a:t>
            </a: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Rectangle 2"/>
          <p:cNvSpPr>
            <a:spLocks noGrp="1" noRot="1" noChangeAspect="1" noChangeArrowheads="1" noTextEdit="1"/>
          </p:cNvSpPr>
          <p:nvPr>
            <p:ph type="sldImg"/>
          </p:nvPr>
        </p:nvSpPr>
        <p:spPr>
          <a:xfrm>
            <a:off x="820738" y="466725"/>
            <a:ext cx="5673725" cy="4254500"/>
          </a:xfrm>
          <a:ln w="6350"/>
        </p:spPr>
      </p:sp>
      <p:sp>
        <p:nvSpPr>
          <p:cNvPr id="1215491" name="Rectangle 3"/>
          <p:cNvSpPr>
            <a:spLocks noGrp="1" noChangeArrowheads="1"/>
          </p:cNvSpPr>
          <p:nvPr>
            <p:ph type="body" idx="1"/>
          </p:nvPr>
        </p:nvSpPr>
        <p:spPr>
          <a:noFill/>
          <a:ln/>
        </p:spPr>
        <p:txBody>
          <a:bodyPr/>
          <a:lstStyle/>
          <a:p>
            <a:pPr defTabSz="912813" eaLnBrk="1" hangingPunct="1">
              <a:tabLst>
                <a:tab pos="455613" algn="l"/>
              </a:tabLst>
            </a:pPr>
            <a:r>
              <a:rPr lang="en-US" smtClean="0">
                <a:latin typeface="Arial" pitchFamily="34" charset="0"/>
              </a:rPr>
              <a:t>Answer is b.</a:t>
            </a: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Rectangle 2"/>
          <p:cNvSpPr>
            <a:spLocks noGrp="1" noRot="1" noChangeAspect="1" noChangeArrowheads="1" noTextEdit="1"/>
          </p:cNvSpPr>
          <p:nvPr>
            <p:ph type="sldImg"/>
          </p:nvPr>
        </p:nvSpPr>
        <p:spPr>
          <a:xfrm>
            <a:off x="820738" y="466725"/>
            <a:ext cx="5673725" cy="4254500"/>
          </a:xfrm>
          <a:ln w="6350"/>
        </p:spPr>
      </p:sp>
      <p:sp>
        <p:nvSpPr>
          <p:cNvPr id="1216515" name="Rectangle 3"/>
          <p:cNvSpPr>
            <a:spLocks noGrp="1" noChangeArrowheads="1"/>
          </p:cNvSpPr>
          <p:nvPr>
            <p:ph type="body" idx="1"/>
          </p:nvPr>
        </p:nvSpPr>
        <p:spPr>
          <a:noFill/>
          <a:ln/>
        </p:spPr>
        <p:txBody>
          <a:bodyPr/>
          <a:lstStyle/>
          <a:p>
            <a:pPr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Rectangle 2"/>
          <p:cNvSpPr>
            <a:spLocks noGrp="1" noRot="1" noChangeAspect="1" noChangeArrowheads="1" noTextEdit="1"/>
          </p:cNvSpPr>
          <p:nvPr>
            <p:ph type="sldImg"/>
          </p:nvPr>
        </p:nvSpPr>
        <p:spPr>
          <a:xfrm>
            <a:off x="820738" y="466725"/>
            <a:ext cx="5673725" cy="4254500"/>
          </a:xfrm>
          <a:ln w="6350"/>
        </p:spPr>
      </p:sp>
      <p:sp>
        <p:nvSpPr>
          <p:cNvPr id="1217539" name="Rectangle 3"/>
          <p:cNvSpPr>
            <a:spLocks noGrp="1" noChangeArrowheads="1"/>
          </p:cNvSpPr>
          <p:nvPr>
            <p:ph type="body" idx="1"/>
          </p:nvPr>
        </p:nvSpPr>
        <p:spPr>
          <a:noFill/>
          <a:ln/>
        </p:spPr>
        <p:txBody>
          <a:bodyPr/>
          <a:lstStyle/>
          <a:p>
            <a:pPr defTabSz="912813" eaLnBrk="1" hangingPunct="1">
              <a:tabLst>
                <a:tab pos="455613" algn="l"/>
              </a:tabLst>
            </a:pPr>
            <a:r>
              <a:rPr lang="en-US" smtClean="0">
                <a:latin typeface="Arial" pitchFamily="34" charset="0"/>
              </a:rPr>
              <a:t>Answer is b, c, d.</a:t>
            </a: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Rectangle 2"/>
          <p:cNvSpPr>
            <a:spLocks noGrp="1" noRot="1" noChangeAspect="1" noChangeArrowheads="1" noTextEdit="1"/>
          </p:cNvSpPr>
          <p:nvPr>
            <p:ph type="sldImg"/>
          </p:nvPr>
        </p:nvSpPr>
        <p:spPr>
          <a:xfrm>
            <a:off x="820738" y="466725"/>
            <a:ext cx="5673725" cy="4254500"/>
          </a:xfrm>
          <a:ln w="6350"/>
        </p:spPr>
      </p:sp>
      <p:sp>
        <p:nvSpPr>
          <p:cNvPr id="1218563" name="Rectangle 3"/>
          <p:cNvSpPr>
            <a:spLocks noGrp="1" noChangeArrowheads="1"/>
          </p:cNvSpPr>
          <p:nvPr>
            <p:ph type="body" idx="1"/>
          </p:nvPr>
        </p:nvSpPr>
        <p:spPr>
          <a:noFill/>
          <a:ln/>
        </p:spPr>
        <p:txBody>
          <a:bodyPr/>
          <a:lstStyle/>
          <a:p>
            <a:pPr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Rectangle 2"/>
          <p:cNvSpPr>
            <a:spLocks noGrp="1" noRot="1" noChangeAspect="1" noChangeArrowheads="1" noTextEdit="1"/>
          </p:cNvSpPr>
          <p:nvPr>
            <p:ph type="sldImg"/>
          </p:nvPr>
        </p:nvSpPr>
        <p:spPr>
          <a:xfrm>
            <a:off x="820738" y="466725"/>
            <a:ext cx="5673725" cy="4254500"/>
          </a:xfrm>
          <a:ln w="6350"/>
        </p:spPr>
      </p:sp>
      <p:sp>
        <p:nvSpPr>
          <p:cNvPr id="1219587" name="Rectangle 3"/>
          <p:cNvSpPr>
            <a:spLocks noGrp="1" noChangeArrowheads="1"/>
          </p:cNvSpPr>
          <p:nvPr>
            <p:ph type="body" idx="1"/>
          </p:nvPr>
        </p:nvSpPr>
        <p:spPr>
          <a:noFill/>
          <a:ln/>
        </p:spPr>
        <p:txBody>
          <a:bodyPr/>
          <a:lstStyle/>
          <a:p>
            <a:pPr defTabSz="912813" eaLnBrk="1" hangingPunct="1">
              <a:tabLst>
                <a:tab pos="455613" algn="l"/>
              </a:tabLst>
            </a:pPr>
            <a:r>
              <a:rPr lang="en-US" smtClean="0">
                <a:latin typeface="Arial" pitchFamily="34" charset="0"/>
              </a:rPr>
              <a:t>Answer is a, b, d.</a:t>
            </a: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D908D54D-6330-4570-A741-41E7D732F058}" type="slidenum">
              <a:rPr lang="en-US">
                <a:solidFill>
                  <a:srgbClr val="000000"/>
                </a:solidFill>
              </a:rPr>
              <a:pPr/>
              <a:t>317</a:t>
            </a:fld>
            <a:endParaRPr lang="en-US">
              <a:solidFill>
                <a:srgbClr val="000000"/>
              </a:solidFill>
            </a:endParaRPr>
          </a:p>
        </p:txBody>
      </p:sp>
      <p:sp>
        <p:nvSpPr>
          <p:cNvPr id="1220611" name="Rectangle 2"/>
          <p:cNvSpPr>
            <a:spLocks noGrp="1" noRot="1" noChangeAspect="1" noChangeArrowheads="1" noTextEdit="1"/>
          </p:cNvSpPr>
          <p:nvPr>
            <p:ph type="sldImg"/>
          </p:nvPr>
        </p:nvSpPr>
        <p:spPr>
          <a:ln/>
        </p:spPr>
      </p:sp>
      <p:sp>
        <p:nvSpPr>
          <p:cNvPr id="1220612" name="Rectangle 3"/>
          <p:cNvSpPr>
            <a:spLocks noGrp="1" noChangeArrowheads="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Slide Image Placeholder 6"/>
          <p:cNvSpPr>
            <a:spLocks noGrp="1" noRot="1" noChangeAspect="1" noTextEdit="1"/>
          </p:cNvSpPr>
          <p:nvPr>
            <p:ph type="sldImg"/>
          </p:nvPr>
        </p:nvSpPr>
        <p:spPr>
          <a:xfrm>
            <a:off x="938213" y="720725"/>
            <a:ext cx="5438775" cy="4079875"/>
          </a:xfrm>
          <a:ln/>
        </p:spPr>
      </p:sp>
      <p:sp>
        <p:nvSpPr>
          <p:cNvPr id="1221635" name="Notes Placeholder 7"/>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2F2ECD08-5C43-477D-BEC5-CAD9D1274AC4}" type="slidenum">
              <a:rPr lang="en-US">
                <a:solidFill>
                  <a:srgbClr val="000000"/>
                </a:solidFill>
              </a:rPr>
              <a:pPr/>
              <a:t>319</a:t>
            </a:fld>
            <a:endParaRPr lang="en-US">
              <a:solidFill>
                <a:srgbClr val="000000"/>
              </a:solidFill>
            </a:endParaRPr>
          </a:p>
        </p:txBody>
      </p:sp>
      <p:sp>
        <p:nvSpPr>
          <p:cNvPr id="1222659" name="Rectangle 2"/>
          <p:cNvSpPr>
            <a:spLocks noGrp="1" noRot="1" noChangeAspect="1" noChangeArrowheads="1" noTextEdit="1"/>
          </p:cNvSpPr>
          <p:nvPr>
            <p:ph type="sldImg"/>
          </p:nvPr>
        </p:nvSpPr>
        <p:spPr>
          <a:xfrm>
            <a:off x="906463" y="471488"/>
            <a:ext cx="5349875" cy="4013200"/>
          </a:xfrm>
          <a:ln/>
        </p:spPr>
      </p:sp>
      <p:sp>
        <p:nvSpPr>
          <p:cNvPr id="1222660" name="Rectangle 3"/>
          <p:cNvSpPr>
            <a:spLocks noGrp="1" noChangeArrowheads="1"/>
          </p:cNvSpPr>
          <p:nvPr>
            <p:ph type="body" idx="1"/>
          </p:nvPr>
        </p:nvSpPr>
        <p:spPr>
          <a:xfrm>
            <a:off x="731838" y="4730750"/>
            <a:ext cx="5851525" cy="4319588"/>
          </a:xfrm>
          <a:noFill/>
          <a:ln/>
        </p:spPr>
        <p:txBody>
          <a:bodyPr/>
          <a:lstStyle/>
          <a:p>
            <a:pPr lvl="1" defTabSz="849313" eaLnBrk="1" hangingPunct="1">
              <a:tabLst>
                <a:tab pos="423863" algn="l"/>
              </a:tabLst>
            </a:pPr>
            <a:r>
              <a:rPr lang="en-US" sz="1500" b="1" smtClean="0">
                <a:latin typeface="Arial Narrow" pitchFamily="34" charset="0"/>
                <a:cs typeface="Times New Roman" pitchFamily="18" charset="0"/>
              </a:rPr>
              <a:t>A. Introduction</a:t>
            </a:r>
          </a:p>
          <a:p>
            <a:pPr lvl="1" defTabSz="849313" eaLnBrk="1" hangingPunct="1">
              <a:tabLst>
                <a:tab pos="423863" algn="l"/>
              </a:tabLst>
            </a:pPr>
            <a:r>
              <a:rPr lang="en-US" smtClean="0">
                <a:latin typeface="Times New Roman" pitchFamily="18" charset="0"/>
                <a:cs typeface="Times New Roman" pitchFamily="18" charset="0"/>
              </a:rPr>
              <a:t>The external host program might provide a remote graphical user interface, log data, and post process data. The host program can run in Windows on a PC or PXI controller; or it can run on a real-time operating system (RTOS) on a PC, PXI controller, Compact Vision System, or CompactRIO controller. The RT host controller communicates with the CompactRIO RT processor over the network using shared variables or low-level protocols such as TCP/IP. </a:t>
            </a:r>
          </a:p>
          <a:p>
            <a:pPr marL="211138" lvl="2" indent="-211138" defTabSz="849313" eaLnBrk="1" hangingPunct="1">
              <a:buFont typeface="Arial" pitchFamily="34" charset="0"/>
              <a:buNone/>
              <a:tabLst>
                <a:tab pos="423863" algn="l"/>
              </a:tabLst>
            </a:pPr>
            <a:r>
              <a:rPr lang="en-US" smtClean="0">
                <a:latin typeface="Times New Roman" pitchFamily="18" charset="0"/>
                <a:cs typeface="Times New Roman" pitchFamily="18" charset="0"/>
              </a:rPr>
              <a:t>The Host VI can perform the following tasks in this architecture:</a:t>
            </a:r>
          </a:p>
          <a:p>
            <a:pPr marL="211138" lvl="2" indent="-211138" defTabSz="849313" eaLnBrk="1" hangingPunct="1">
              <a:tabLst>
                <a:tab pos="423863" algn="l"/>
              </a:tabLst>
            </a:pPr>
            <a:r>
              <a:rPr lang="en-US" smtClean="0">
                <a:latin typeface="Times New Roman" pitchFamily="18" charset="0"/>
                <a:cs typeface="Times New Roman" pitchFamily="18" charset="0"/>
              </a:rPr>
              <a:t>Perform more data processing than you can fit on the FPGA</a:t>
            </a:r>
          </a:p>
          <a:p>
            <a:pPr marL="211138" lvl="2" indent="-211138" defTabSz="849313" eaLnBrk="1" hangingPunct="1">
              <a:tabLst>
                <a:tab pos="423863" algn="l"/>
              </a:tabLst>
            </a:pPr>
            <a:r>
              <a:rPr lang="en-US" smtClean="0">
                <a:latin typeface="Times New Roman" pitchFamily="18" charset="0"/>
                <a:cs typeface="Times New Roman" pitchFamily="18" charset="0"/>
              </a:rPr>
              <a:t>Perform operations not available on the FPGA target, such as floating-point arithmetic</a:t>
            </a:r>
          </a:p>
          <a:p>
            <a:pPr marL="211138" lvl="2" indent="-211138" defTabSz="849313" eaLnBrk="1" hangingPunct="1">
              <a:tabLst>
                <a:tab pos="423863" algn="l"/>
              </a:tabLst>
            </a:pPr>
            <a:r>
              <a:rPr lang="en-US" smtClean="0">
                <a:latin typeface="Times New Roman" pitchFamily="18" charset="0"/>
                <a:cs typeface="Times New Roman" pitchFamily="18" charset="0"/>
              </a:rPr>
              <a:t>Provide a multi-tiered application with the FPGA target as a component of a larger system</a:t>
            </a:r>
          </a:p>
          <a:p>
            <a:pPr marL="211138" lvl="2" indent="-211138" defTabSz="849313" eaLnBrk="1" hangingPunct="1">
              <a:tabLst>
                <a:tab pos="423863" algn="l"/>
              </a:tabLst>
            </a:pPr>
            <a:r>
              <a:rPr lang="en-US" smtClean="0">
                <a:latin typeface="Times New Roman" pitchFamily="18" charset="0"/>
                <a:cs typeface="Times New Roman" pitchFamily="18" charset="0"/>
              </a:rPr>
              <a:t>Log data</a:t>
            </a:r>
          </a:p>
          <a:p>
            <a:pPr marL="211138" lvl="2" indent="-211138" defTabSz="849313" eaLnBrk="1" hangingPunct="1">
              <a:tabLst>
                <a:tab pos="423863" algn="l"/>
              </a:tabLst>
            </a:pPr>
            <a:r>
              <a:rPr lang="en-US" smtClean="0">
                <a:latin typeface="Times New Roman" pitchFamily="18" charset="0"/>
                <a:cs typeface="Times New Roman" pitchFamily="18" charset="0"/>
              </a:rPr>
              <a:t>Sequence multiple FPGA VIs</a:t>
            </a:r>
          </a:p>
          <a:p>
            <a:pPr marL="211138" lvl="2" indent="-211138" defTabSz="849313" eaLnBrk="1" hangingPunct="1">
              <a:tabLst>
                <a:tab pos="423863" algn="l"/>
              </a:tabLst>
            </a:pPr>
            <a:r>
              <a:rPr lang="en-US" smtClean="0">
                <a:latin typeface="Times New Roman" pitchFamily="18" charset="0"/>
                <a:cs typeface="Times New Roman" pitchFamily="18" charset="0"/>
              </a:rPr>
              <a:t>Control the timing and sequencing of data transfer</a:t>
            </a:r>
          </a:p>
          <a:p>
            <a:pPr marL="211138" lvl="2" indent="-211138" defTabSz="849313" eaLnBrk="1" hangingPunct="1">
              <a:tabLst>
                <a:tab pos="423863" algn="l"/>
              </a:tabLst>
            </a:pPr>
            <a:r>
              <a:rPr lang="en-US" smtClean="0">
                <a:latin typeface="Times New Roman" pitchFamily="18" charset="0"/>
                <a:cs typeface="Times New Roman" pitchFamily="18" charset="0"/>
              </a:rPr>
              <a:t>Control which components are visible on the front panel window because some controls and indicators might be more important for communication than others</a:t>
            </a:r>
          </a:p>
          <a:p>
            <a:pPr defTabSz="849313" eaLnBrk="1" hangingPunct="1">
              <a:tabLst>
                <a:tab pos="423863" algn="l"/>
              </a:tabLst>
            </a:pPr>
            <a:endParaRPr lang="en-US" b="1" smtClean="0">
              <a:latin typeface="Arial" pitchFamily="34" charset="0"/>
            </a:endParaRPr>
          </a:p>
          <a:p>
            <a:pPr defTabSz="849313" eaLnBrk="1" hangingPunct="1">
              <a:tabLst>
                <a:tab pos="423863" algn="l"/>
              </a:tabLst>
            </a:pPr>
            <a:r>
              <a:rPr lang="en-US" b="1" smtClean="0">
                <a:latin typeface="Arial" pitchFamily="34" charset="0"/>
              </a:rPr>
              <a:t>Programmatic FPGA Interface Communication (FPGA Module)</a:t>
            </a:r>
          </a:p>
          <a:p>
            <a:pPr defTabSz="849313" eaLnBrk="1" hangingPunct="1">
              <a:tabLst>
                <a:tab pos="423863" algn="l"/>
              </a:tabLst>
            </a:pPr>
            <a:r>
              <a:rPr lang="en-US" smtClean="0">
                <a:latin typeface="Arial" pitchFamily="34" charset="0"/>
              </a:rPr>
              <a:t>With Programmatic FPGA Interface Communication, you programmatically monitor and control an FPGA VI with a separate host VI running on the host computer. You might write a host VI to send information between the host computer and the FPGA target for the following reasons:</a:t>
            </a:r>
          </a:p>
          <a:p>
            <a:pPr defTabSz="849313" eaLnBrk="1" hangingPunct="1">
              <a:tabLst>
                <a:tab pos="423863" algn="l"/>
              </a:tabLst>
            </a:pPr>
            <a:r>
              <a:rPr lang="en-US" smtClean="0">
                <a:latin typeface="Arial" pitchFamily="34" charset="0"/>
              </a:rPr>
              <a:t>You want to do more data processing than you can fit on the FPGA. </a:t>
            </a:r>
          </a:p>
          <a:p>
            <a:pPr defTabSz="849313" eaLnBrk="1" hangingPunct="1">
              <a:tabLst>
                <a:tab pos="423863" algn="l"/>
              </a:tabLst>
            </a:pPr>
            <a:r>
              <a:rPr lang="en-US" smtClean="0">
                <a:latin typeface="Arial" pitchFamily="34" charset="0"/>
              </a:rPr>
              <a:t>You need to perform operations not available on the FPGA target, such as floating-point arithmetic. </a:t>
            </a:r>
          </a:p>
          <a:p>
            <a:pPr defTabSz="849313" eaLnBrk="1" hangingPunct="1">
              <a:tabLst>
                <a:tab pos="423863" algn="l"/>
              </a:tabLst>
            </a:pPr>
            <a:r>
              <a:rPr lang="en-US" smtClean="0">
                <a:latin typeface="Arial" pitchFamily="34" charset="0"/>
              </a:rPr>
              <a:t>You want to create a multi-tiered application with the FPGA target as a component of a larger system. </a:t>
            </a:r>
          </a:p>
          <a:p>
            <a:pPr defTabSz="849313" eaLnBrk="1" hangingPunct="1">
              <a:tabLst>
                <a:tab pos="423863" algn="l"/>
              </a:tabLst>
            </a:pPr>
            <a:r>
              <a:rPr lang="en-US" smtClean="0">
                <a:latin typeface="Arial" pitchFamily="34" charset="0"/>
              </a:rPr>
              <a:t>You want to log data. </a:t>
            </a:r>
          </a:p>
          <a:p>
            <a:pPr defTabSz="849313" eaLnBrk="1" hangingPunct="1">
              <a:tabLst>
                <a:tab pos="423863" algn="l"/>
              </a:tabLst>
            </a:pPr>
            <a:r>
              <a:rPr lang="en-US" smtClean="0">
                <a:latin typeface="Arial" pitchFamily="34" charset="0"/>
              </a:rPr>
              <a:t>You want to control the timing and sequencing of data transfer. </a:t>
            </a:r>
          </a:p>
          <a:p>
            <a:pPr defTabSz="849313" eaLnBrk="1" hangingPunct="1">
              <a:tabLst>
                <a:tab pos="423863" algn="l"/>
              </a:tabLst>
            </a:pPr>
            <a:r>
              <a:rPr lang="en-US" smtClean="0">
                <a:latin typeface="Arial" pitchFamily="34" charset="0"/>
              </a:rPr>
              <a:t>When you use Programmatic FPGA Interface Communication, the FPGA VI runs on the FPGA target, and the host VI runs on the host computer, as shown in the following illustration. Use the </a:t>
            </a:r>
            <a:r>
              <a:rPr lang="en-US" smtClean="0">
                <a:latin typeface="Arial" pitchFamily="34" charset="0"/>
                <a:hlinkClick r:id="rId3"/>
              </a:rPr>
              <a:t>FPGA Interface Functions</a:t>
            </a:r>
            <a:r>
              <a:rPr lang="en-US" smtClean="0">
                <a:latin typeface="Arial" pitchFamily="34" charset="0"/>
              </a:rPr>
              <a:t> available for a Windows VI or a Real-Time target VI to create a host VI that communicates with the FPGA VI and performs other required functions.</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Rot="1" noChangeAspect="1" noChangeArrowheads="1" noTextEdit="1"/>
          </p:cNvSpPr>
          <p:nvPr>
            <p:ph type="sldImg"/>
          </p:nvPr>
        </p:nvSpPr>
        <p:spPr>
          <a:xfrm>
            <a:off x="938213" y="720725"/>
            <a:ext cx="5438775" cy="4079875"/>
          </a:xfrm>
          <a:ln/>
        </p:spPr>
      </p:sp>
      <p:sp>
        <p:nvSpPr>
          <p:cNvPr id="929795" name="Notes Placeholder 3"/>
          <p:cNvSpPr>
            <a:spLocks noGrp="1"/>
          </p:cNvSpPr>
          <p:nvPr>
            <p:ph type="body" idx="1"/>
          </p:nvPr>
        </p:nvSpPr>
        <p:spPr>
          <a:xfrm>
            <a:off x="650875" y="5037138"/>
            <a:ext cx="6096000" cy="3844925"/>
          </a:xfrm>
          <a:noFill/>
          <a:ln/>
        </p:spPr>
        <p:txBody>
          <a:bodyPr/>
          <a:lstStyle/>
          <a:p>
            <a:pPr defTabSz="849313" eaLnBrk="1" hangingPunct="1">
              <a:tabLst>
                <a:tab pos="423863" algn="l"/>
              </a:tabLst>
            </a:pPr>
            <a:r>
              <a:rPr lang="en-US" b="1" smtClean="0">
                <a:latin typeface="Arial" pitchFamily="34" charset="0"/>
              </a:rPr>
              <a:t>Lesson objectives:</a:t>
            </a:r>
          </a:p>
          <a:p>
            <a:pPr defTabSz="849313" eaLnBrk="1" hangingPunct="1">
              <a:tabLst>
                <a:tab pos="423863" algn="l"/>
              </a:tabLst>
            </a:pPr>
            <a:endParaRPr lang="en-US" smtClean="0">
              <a:latin typeface="Arial" pitchFamily="34" charset="0"/>
            </a:endParaRPr>
          </a:p>
          <a:p>
            <a:pPr lvl="1" defTabSz="849313" eaLnBrk="1" hangingPunct="1">
              <a:buFontTx/>
              <a:buChar char="•"/>
              <a:tabLst>
                <a:tab pos="423863" algn="l"/>
              </a:tabLst>
            </a:pPr>
            <a:r>
              <a:rPr lang="en-US" smtClean="0">
                <a:latin typeface="Arial" pitchFamily="34" charset="0"/>
              </a:rPr>
              <a:t>Identify steps in LV FPGA development process.   And note that some steps are iterative</a:t>
            </a:r>
            <a:endParaRPr lang="en-US" sz="1500" smtClean="0">
              <a:latin typeface="Arial" pitchFamily="34" charset="0"/>
            </a:endParaRPr>
          </a:p>
          <a:p>
            <a:pPr lvl="1" defTabSz="849313" eaLnBrk="1" hangingPunct="1">
              <a:buFontTx/>
              <a:buChar char="•"/>
              <a:tabLst>
                <a:tab pos="423863" algn="l"/>
              </a:tabLst>
            </a:pPr>
            <a:r>
              <a:rPr lang="en-US" smtClean="0">
                <a:latin typeface="Arial" pitchFamily="34" charset="0"/>
              </a:rPr>
              <a:t>Identify the two main FPGA architectures:  PC/PXI with Windows and Real-Time</a:t>
            </a:r>
            <a:endParaRPr lang="en-US" sz="1500" smtClean="0">
              <a:latin typeface="Arial" pitchFamily="34" charset="0"/>
            </a:endParaRPr>
          </a:p>
          <a:p>
            <a:pPr marL="423863" lvl="3" indent="-211138" defTabSz="849313" eaLnBrk="1" hangingPunct="1">
              <a:tabLst>
                <a:tab pos="423863" algn="l"/>
              </a:tabLst>
            </a:pPr>
            <a:r>
              <a:rPr lang="en-US" smtClean="0">
                <a:latin typeface="Arial" pitchFamily="34" charset="0"/>
              </a:rPr>
              <a:t>Know PC/PXI system includes card connected directly to host</a:t>
            </a:r>
            <a:endParaRPr lang="en-US" sz="1500" smtClean="0">
              <a:latin typeface="Arial" pitchFamily="34" charset="0"/>
            </a:endParaRPr>
          </a:p>
          <a:p>
            <a:pPr marL="423863" lvl="3" indent="-211138" defTabSz="849313" eaLnBrk="1" hangingPunct="1">
              <a:tabLst>
                <a:tab pos="423863" algn="l"/>
              </a:tabLst>
            </a:pPr>
            <a:r>
              <a:rPr lang="en-US" smtClean="0">
                <a:latin typeface="Arial" pitchFamily="34" charset="0"/>
              </a:rPr>
              <a:t>Know that Real-Time system is distributed and FPGA resides on target</a:t>
            </a:r>
            <a:endParaRPr lang="en-US" sz="1500" smtClean="0">
              <a:latin typeface="Arial" pitchFamily="34" charset="0"/>
            </a:endParaRPr>
          </a:p>
          <a:p>
            <a:pPr lvl="1" defTabSz="849313" eaLnBrk="1" hangingPunct="1">
              <a:buFontTx/>
              <a:buChar char="•"/>
              <a:tabLst>
                <a:tab pos="423863" algn="l"/>
              </a:tabLst>
            </a:pPr>
            <a:r>
              <a:rPr lang="en-US" smtClean="0">
                <a:latin typeface="Arial" pitchFamily="34" charset="0"/>
              </a:rPr>
              <a:t>Use MAX to configure a cRIO system</a:t>
            </a:r>
            <a:endParaRPr lang="en-US" sz="1500" smtClean="0">
              <a:latin typeface="Arial" pitchFamily="34" charset="0"/>
            </a:endParaRPr>
          </a:p>
          <a:p>
            <a:pPr lvl="1" defTabSz="849313" eaLnBrk="1" hangingPunct="1">
              <a:buFontTx/>
              <a:buChar char="•"/>
              <a:tabLst>
                <a:tab pos="423863" algn="l"/>
              </a:tabLst>
            </a:pPr>
            <a:r>
              <a:rPr lang="en-US" smtClean="0">
                <a:latin typeface="Arial" pitchFamily="34" charset="0"/>
              </a:rPr>
              <a:t>Know that a LV FPGA system includes LV, LV FPGA, and NI-RIO software installed in that order on host machine</a:t>
            </a:r>
            <a:endParaRPr lang="en-US" sz="1500" smtClean="0">
              <a:latin typeface="Arial" pitchFamily="34" charset="0"/>
            </a:endParaRPr>
          </a:p>
          <a:p>
            <a:pPr lvl="1" defTabSz="849313" eaLnBrk="1" hangingPunct="1">
              <a:buFontTx/>
              <a:buChar char="•"/>
              <a:tabLst>
                <a:tab pos="423863" algn="l"/>
              </a:tabLst>
            </a:pPr>
            <a:r>
              <a:rPr lang="en-US" smtClean="0">
                <a:latin typeface="Arial" pitchFamily="34" charset="0"/>
              </a:rPr>
              <a:t>Use the LabVIEW project to create an FPGA project for both Windows and cRIO system</a:t>
            </a:r>
            <a:endParaRPr lang="en-US" sz="1500" smtClean="0">
              <a:latin typeface="Arial" pitchFamily="34" charset="0"/>
            </a:endParaRPr>
          </a:p>
          <a:p>
            <a:pPr lvl="1" defTabSz="849313" eaLnBrk="1" hangingPunct="1">
              <a:buFontTx/>
              <a:buChar char="•"/>
              <a:tabLst>
                <a:tab pos="423863" algn="l"/>
              </a:tabLst>
            </a:pPr>
            <a:r>
              <a:rPr lang="en-US" smtClean="0">
                <a:latin typeface="Arial" pitchFamily="34" charset="0"/>
              </a:rPr>
              <a:t>Understand project hierarchy and identify different "targets" &amp; "devices" in Project</a:t>
            </a:r>
            <a:endParaRPr lang="en-US" sz="1500" smtClean="0">
              <a:latin typeface="Arial" pitchFamily="34" charset="0"/>
            </a:endParaRPr>
          </a:p>
          <a:p>
            <a:pPr lvl="1" defTabSz="849313" eaLnBrk="1" hangingPunct="1">
              <a:buFontTx/>
              <a:buChar char="•"/>
              <a:tabLst>
                <a:tab pos="423863" algn="l"/>
              </a:tabLst>
            </a:pPr>
            <a:r>
              <a:rPr lang="en-US" smtClean="0">
                <a:latin typeface="Arial" pitchFamily="34" charset="0"/>
              </a:rPr>
              <a:t>Understand that FPGA device differ by slices/gate count </a:t>
            </a:r>
            <a:endParaRPr lang="en-US" sz="1500" smtClean="0">
              <a:latin typeface="Arial" pitchFamily="34" charset="0"/>
            </a:endParaRPr>
          </a:p>
          <a:p>
            <a:pPr marL="423863" lvl="3" indent="-211138" defTabSz="849313" eaLnBrk="1" hangingPunct="1">
              <a:tabLst>
                <a:tab pos="423863" algn="l"/>
              </a:tabLst>
            </a:pPr>
            <a:r>
              <a:rPr lang="en-US" smtClean="0">
                <a:latin typeface="Arial" pitchFamily="34" charset="0"/>
              </a:rPr>
              <a:t>Impacts amount of logic that can be implemented in HW</a:t>
            </a:r>
            <a:endParaRPr lang="en-US" sz="1500" smtClean="0">
              <a:latin typeface="Arial" pitchFamily="34" charset="0"/>
            </a:endParaRP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AE24C059-3907-48E9-A3CB-AB9F81D97501}" type="slidenum">
              <a:rPr lang="en-US">
                <a:solidFill>
                  <a:srgbClr val="000000"/>
                </a:solidFill>
              </a:rPr>
              <a:pPr/>
              <a:t>320</a:t>
            </a:fld>
            <a:endParaRPr lang="en-US">
              <a:solidFill>
                <a:srgbClr val="000000"/>
              </a:solidFill>
            </a:endParaRPr>
          </a:p>
        </p:txBody>
      </p:sp>
      <p:sp>
        <p:nvSpPr>
          <p:cNvPr id="1223683" name="Rectangle 2"/>
          <p:cNvSpPr>
            <a:spLocks noGrp="1" noRot="1" noChangeAspect="1" noChangeArrowheads="1" noTextEdit="1"/>
          </p:cNvSpPr>
          <p:nvPr>
            <p:ph type="sldImg"/>
          </p:nvPr>
        </p:nvSpPr>
        <p:spPr>
          <a:xfrm>
            <a:off x="906463" y="471488"/>
            <a:ext cx="5349875" cy="4013200"/>
          </a:xfrm>
          <a:ln/>
        </p:spPr>
      </p:sp>
      <p:sp>
        <p:nvSpPr>
          <p:cNvPr id="122368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Slide Image Placeholder 4"/>
          <p:cNvSpPr>
            <a:spLocks noGrp="1" noRot="1" noChangeAspect="1" noTextEdit="1"/>
          </p:cNvSpPr>
          <p:nvPr>
            <p:ph type="sldImg"/>
          </p:nvPr>
        </p:nvSpPr>
        <p:spPr>
          <a:xfrm>
            <a:off x="944563" y="731838"/>
            <a:ext cx="5426075" cy="4068762"/>
          </a:xfrm>
          <a:ln/>
        </p:spPr>
      </p:sp>
      <p:sp>
        <p:nvSpPr>
          <p:cNvPr id="1224707" name="Notes Placeholder 5"/>
          <p:cNvSpPr>
            <a:spLocks noGrp="1"/>
          </p:cNvSpPr>
          <p:nvPr>
            <p:ph type="body" idx="1"/>
          </p:nvPr>
        </p:nvSpPr>
        <p:spPr>
          <a:noFill/>
          <a:ln/>
        </p:spPr>
        <p:txBody>
          <a:bodyPr/>
          <a:lstStyle/>
          <a:p>
            <a:pPr lvl="1" defTabSz="849313" eaLnBrk="1" hangingPunct="1">
              <a:tabLst>
                <a:tab pos="423863" algn="l"/>
              </a:tabLst>
            </a:pPr>
            <a:r>
              <a:rPr lang="en-US" sz="1500" b="1" smtClean="0">
                <a:latin typeface="Arial Narrow" pitchFamily="34" charset="0"/>
                <a:cs typeface="Times New Roman" pitchFamily="18" charset="0"/>
              </a:rPr>
              <a:t>Instructor: </a:t>
            </a:r>
            <a:r>
              <a:rPr lang="en-US" sz="1500" smtClean="0">
                <a:latin typeface="Arial Narrow" pitchFamily="34" charset="0"/>
                <a:cs typeface="Times New Roman" pitchFamily="18" charset="0"/>
              </a:rPr>
              <a:t>Walk through this palette for a quick discussion of other items available.</a:t>
            </a:r>
          </a:p>
          <a:p>
            <a:pPr lvl="1" defTabSz="849313" eaLnBrk="1" hangingPunct="1">
              <a:tabLst>
                <a:tab pos="423863" algn="l"/>
              </a:tabLst>
            </a:pPr>
            <a:endParaRPr lang="en-US" sz="1500" b="1" smtClean="0">
              <a:latin typeface="Arial Narrow" pitchFamily="34" charset="0"/>
              <a:cs typeface="Times New Roman" pitchFamily="18" charset="0"/>
            </a:endParaRPr>
          </a:p>
          <a:p>
            <a:pPr lvl="1" defTabSz="849313" eaLnBrk="1" hangingPunct="1">
              <a:tabLst>
                <a:tab pos="423863" algn="l"/>
              </a:tabLst>
            </a:pPr>
            <a:r>
              <a:rPr lang="en-US" sz="1500" b="1" smtClean="0">
                <a:latin typeface="Arial Narrow" pitchFamily="34" charset="0"/>
                <a:cs typeface="Times New Roman" pitchFamily="18" charset="0"/>
              </a:rPr>
              <a:t>FPGA Interface Functions</a:t>
            </a:r>
          </a:p>
          <a:p>
            <a:pPr lvl="1" defTabSz="849313" eaLnBrk="1" hangingPunct="1">
              <a:tabLst>
                <a:tab pos="423863" algn="l"/>
              </a:tabLst>
            </a:pPr>
            <a:r>
              <a:rPr lang="en-US" smtClean="0">
                <a:latin typeface="Times New Roman" pitchFamily="18" charset="0"/>
                <a:cs typeface="Times New Roman" pitchFamily="18" charset="0"/>
              </a:rPr>
              <a:t>When you install the LabVIEW FPGA modules in LabVIEW, if you open a VI under the host in the project hierarchy, the FPGA Interface Functions palette is available, as shown above. </a:t>
            </a:r>
          </a:p>
          <a:p>
            <a:pPr lvl="1" defTabSz="849313" eaLnBrk="1" hangingPunct="1">
              <a:tabLst>
                <a:tab pos="423863" algn="l"/>
              </a:tabLst>
            </a:pPr>
            <a:r>
              <a:rPr lang="en-US" smtClean="0">
                <a:latin typeface="Times New Roman" pitchFamily="18" charset="0"/>
                <a:cs typeface="Times New Roman" pitchFamily="18" charset="0"/>
              </a:rPr>
              <a:t>Use the FPGA Interface functions to communicate with an FPGA VI from the host VI using the following operations:</a:t>
            </a:r>
          </a:p>
          <a:p>
            <a:pPr marL="211138" lvl="2" indent="-211138" defTabSz="849313" eaLnBrk="1" hangingPunct="1">
              <a:tabLst>
                <a:tab pos="423863" algn="l"/>
              </a:tabLst>
            </a:pPr>
            <a:r>
              <a:rPr lang="en-US" smtClean="0">
                <a:latin typeface="Times New Roman" pitchFamily="18" charset="0"/>
                <a:cs typeface="Times New Roman" pitchFamily="18" charset="0"/>
              </a:rPr>
              <a:t>Establish and terminate communication with the FPGA VI</a:t>
            </a:r>
          </a:p>
          <a:p>
            <a:pPr marL="211138" lvl="2" indent="-211138" defTabSz="849313" eaLnBrk="1" hangingPunct="1">
              <a:tabLst>
                <a:tab pos="423863" algn="l"/>
              </a:tabLst>
            </a:pPr>
            <a:r>
              <a:rPr lang="en-US" smtClean="0">
                <a:latin typeface="Times New Roman" pitchFamily="18" charset="0"/>
                <a:cs typeface="Times New Roman" pitchFamily="18" charset="0"/>
              </a:rPr>
              <a:t>Control the execution of the FPGA VI on the FPGA target </a:t>
            </a:r>
          </a:p>
          <a:p>
            <a:pPr marL="211138" lvl="2" indent="-211138" defTabSz="849313" eaLnBrk="1" hangingPunct="1">
              <a:tabLst>
                <a:tab pos="423863" algn="l"/>
              </a:tabLst>
            </a:pPr>
            <a:r>
              <a:rPr lang="en-US" smtClean="0">
                <a:latin typeface="Times New Roman" pitchFamily="18" charset="0"/>
                <a:cs typeface="Times New Roman" pitchFamily="18" charset="0"/>
              </a:rPr>
              <a:t>Read and write data to the FPGA VI</a:t>
            </a:r>
          </a:p>
          <a:p>
            <a:pPr lvl="1" defTabSz="849313" eaLnBrk="1" hangingPunct="1">
              <a:tabLst>
                <a:tab pos="423863" algn="l"/>
              </a:tabLst>
            </a:pPr>
            <a:r>
              <a:rPr lang="en-US" smtClean="0">
                <a:latin typeface="Times New Roman" pitchFamily="18" charset="0"/>
                <a:cs typeface="Times New Roman" pitchFamily="18" charset="0"/>
              </a:rPr>
              <a:t>The FPGA Interface functions can return general LabVIEW error codes, specific FPGA interface error codes, or error codes specific to the FPGA target. Refer to the specific FPGA target documentation for a list of target-specific error codes.</a:t>
            </a: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Slide Image Placeholder 4"/>
          <p:cNvSpPr>
            <a:spLocks noGrp="1" noRot="1" noChangeAspect="1" noTextEdit="1"/>
          </p:cNvSpPr>
          <p:nvPr>
            <p:ph type="sldImg"/>
          </p:nvPr>
        </p:nvSpPr>
        <p:spPr>
          <a:xfrm>
            <a:off x="944563" y="731838"/>
            <a:ext cx="5426075" cy="4068762"/>
          </a:xfrm>
          <a:ln/>
        </p:spPr>
      </p:sp>
      <p:sp>
        <p:nvSpPr>
          <p:cNvPr id="1225731" name="Notes Placeholder 5"/>
          <p:cNvSpPr>
            <a:spLocks noGrp="1"/>
          </p:cNvSpPr>
          <p:nvPr>
            <p:ph type="body" idx="1"/>
          </p:nvPr>
        </p:nvSpPr>
        <p:spPr>
          <a:noFill/>
          <a:ln/>
        </p:spPr>
        <p:txBody>
          <a:bodyPr/>
          <a:lstStyle/>
          <a:p>
            <a:pPr lvl="1" defTabSz="849313" eaLnBrk="1" hangingPunct="1">
              <a:tabLst>
                <a:tab pos="423863" algn="l"/>
              </a:tabLst>
            </a:pPr>
            <a:r>
              <a:rPr lang="en-US" sz="1500" b="1" smtClean="0">
                <a:latin typeface="Arial Narrow" pitchFamily="34" charset="0"/>
                <a:cs typeface="Times New Roman" pitchFamily="18" charset="0"/>
              </a:rPr>
              <a:t>Open FPGA VI Reference Function </a:t>
            </a:r>
          </a:p>
          <a:p>
            <a:pPr lvl="1" defTabSz="849313" eaLnBrk="1" hangingPunct="1">
              <a:tabLst>
                <a:tab pos="423863" algn="l"/>
              </a:tabLst>
            </a:pPr>
            <a:r>
              <a:rPr lang="en-US" sz="1500" smtClean="0">
                <a:latin typeface="Arial Narrow" pitchFamily="34" charset="0"/>
                <a:cs typeface="Times New Roman" pitchFamily="18" charset="0"/>
              </a:rPr>
              <a:t>Opens a reference to the FPGA VI or bitfile and FPGA target you specify. Right-click the Open FPGA VI Reference function and select Configure Open FPGA VI Reference from the shortcut menu to display the Configure Open FPGA VI Reference dialog box.</a:t>
            </a:r>
          </a:p>
          <a:p>
            <a:pPr lvl="1" defTabSz="849313" eaLnBrk="1" hangingPunct="1">
              <a:tabLst>
                <a:tab pos="423863" algn="l"/>
              </a:tabLst>
            </a:pPr>
            <a:endParaRPr lang="en-US" sz="1500" smtClean="0">
              <a:latin typeface="Arial Narrow" pitchFamily="34" charset="0"/>
              <a:cs typeface="Times New Roman" pitchFamily="18" charset="0"/>
            </a:endParaRPr>
          </a:p>
          <a:p>
            <a:pPr lvl="1" defTabSz="849313" eaLnBrk="1" hangingPunct="1">
              <a:tabLst>
                <a:tab pos="423863" algn="l"/>
              </a:tabLst>
            </a:pPr>
            <a:r>
              <a:rPr lang="en-US" sz="1500" smtClean="0">
                <a:latin typeface="Arial Narrow" pitchFamily="34" charset="0"/>
                <a:cs typeface="Times New Roman" pitchFamily="18" charset="0"/>
              </a:rPr>
              <a:t>You must open a reference to the FPGA target before you can communicate between the host VI and the FPGA VI. You can download and run only one FPGA VI at a time on a single FPGA target. If you attempt to download a second VI to the FPGA target while the first FPGA VI is still in use, LabVIEW reports an error and the download fails.</a:t>
            </a:r>
          </a:p>
          <a:p>
            <a:pPr lvl="1" defTabSz="849313" eaLnBrk="1" hangingPunct="1">
              <a:tabLst>
                <a:tab pos="423863" algn="l"/>
              </a:tabLst>
            </a:pPr>
            <a:endParaRPr lang="en-US" sz="1500" smtClean="0">
              <a:latin typeface="Arial Narrow" pitchFamily="34" charset="0"/>
              <a:cs typeface="Times New Roman" pitchFamily="18" charset="0"/>
            </a:endParaRPr>
          </a:p>
          <a:p>
            <a:pPr lvl="1" defTabSz="849313" eaLnBrk="1" hangingPunct="1">
              <a:tabLst>
                <a:tab pos="423863" algn="l"/>
              </a:tabLst>
            </a:pPr>
            <a:r>
              <a:rPr lang="en-US" sz="1500" smtClean="0">
                <a:latin typeface="Arial Narrow" pitchFamily="34" charset="0"/>
                <a:cs typeface="Times New Roman" pitchFamily="18" charset="0"/>
              </a:rPr>
              <a:t>Note: You can use the Open FPGA VI Reference function to interface with an FPGA bitfile even if you do not have the FPGA Module installed. </a:t>
            </a:r>
          </a:p>
          <a:p>
            <a:pPr lvl="1" defTabSz="849313" eaLnBrk="1" hangingPunct="1">
              <a:tabLst>
                <a:tab pos="423863" algn="l"/>
              </a:tabLst>
            </a:pPr>
            <a:endParaRPr lang="en-US" sz="1500" smtClean="0">
              <a:latin typeface="Arial Narrow" pitchFamily="34" charset="0"/>
              <a:cs typeface="Times New Roman" pitchFamily="18" charset="0"/>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Slide Image Placeholder 4"/>
          <p:cNvSpPr>
            <a:spLocks noGrp="1" noRot="1" noChangeAspect="1" noTextEdit="1"/>
          </p:cNvSpPr>
          <p:nvPr>
            <p:ph type="sldImg"/>
          </p:nvPr>
        </p:nvSpPr>
        <p:spPr>
          <a:xfrm>
            <a:off x="944563" y="731838"/>
            <a:ext cx="5426075" cy="4068762"/>
          </a:xfrm>
          <a:ln/>
        </p:spPr>
      </p:sp>
      <p:sp>
        <p:nvSpPr>
          <p:cNvPr id="1226755" name="Notes Placeholder 5"/>
          <p:cNvSpPr>
            <a:spLocks noGrp="1"/>
          </p:cNvSpPr>
          <p:nvPr>
            <p:ph type="body" idx="1"/>
          </p:nvPr>
        </p:nvSpPr>
        <p:spPr>
          <a:noFill/>
          <a:ln/>
        </p:spPr>
        <p:txBody>
          <a:bodyPr/>
          <a:lstStyle/>
          <a:p>
            <a:pPr lvl="1" defTabSz="849313" eaLnBrk="1" hangingPunct="1">
              <a:tabLst>
                <a:tab pos="423863" algn="l"/>
              </a:tabLst>
            </a:pPr>
            <a:r>
              <a:rPr lang="en-US" sz="1500" b="1" smtClean="0">
                <a:latin typeface="Arial Narrow" pitchFamily="34" charset="0"/>
                <a:cs typeface="Times New Roman" pitchFamily="18" charset="0"/>
              </a:rPr>
              <a:t>Open FPGA VI Reference</a:t>
            </a:r>
          </a:p>
          <a:p>
            <a:pPr lvl="1" defTabSz="849313" eaLnBrk="1" hangingPunct="1">
              <a:tabLst>
                <a:tab pos="423863" algn="l"/>
              </a:tabLst>
            </a:pPr>
            <a:r>
              <a:rPr lang="en-US" smtClean="0">
                <a:latin typeface="Times New Roman" pitchFamily="18" charset="0"/>
                <a:cs typeface="Times New Roman" pitchFamily="18" charset="0"/>
              </a:rPr>
              <a:t>Opens a reference to the FPGA VI or bitfile and FPGA target you select in the shortcut menu or that you specify with the resource name input. You must open a reference to the FPGA target before you can communicate between the host VI and the FPGA VI.</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Slide Image Placeholder 4"/>
          <p:cNvSpPr>
            <a:spLocks noGrp="1" noRot="1" noChangeAspect="1" noTextEdit="1"/>
          </p:cNvSpPr>
          <p:nvPr>
            <p:ph type="sldImg"/>
          </p:nvPr>
        </p:nvSpPr>
        <p:spPr>
          <a:xfrm>
            <a:off x="944563" y="731838"/>
            <a:ext cx="5426075" cy="4068762"/>
          </a:xfrm>
          <a:ln/>
        </p:spPr>
      </p:sp>
      <p:sp>
        <p:nvSpPr>
          <p:cNvPr id="1227779" name="Notes Placeholder 5"/>
          <p:cNvSpPr>
            <a:spLocks noGrp="1"/>
          </p:cNvSpPr>
          <p:nvPr>
            <p:ph type="body" idx="1"/>
          </p:nvPr>
        </p:nvSpPr>
        <p:spPr>
          <a:noFill/>
          <a:ln/>
        </p:spPr>
        <p:txBody>
          <a:bodyPr/>
          <a:lstStyle/>
          <a:p>
            <a:pPr lvl="1" defTabSz="849313" eaLnBrk="1" hangingPunct="1">
              <a:tabLst>
                <a:tab pos="423863" algn="l"/>
              </a:tabLst>
            </a:pPr>
            <a:r>
              <a:rPr lang="en-US" sz="1900" b="1" smtClean="0">
                <a:latin typeface="Arial Narrow" pitchFamily="34" charset="0"/>
                <a:cs typeface="Times New Roman" pitchFamily="18" charset="0"/>
              </a:rPr>
              <a:t>Read/Write Control</a:t>
            </a:r>
          </a:p>
          <a:p>
            <a:pPr lvl="1" defTabSz="849313" eaLnBrk="1" hangingPunct="1">
              <a:tabLst>
                <a:tab pos="423863" algn="l"/>
              </a:tabLst>
            </a:pPr>
            <a:r>
              <a:rPr lang="en-US" sz="1500" smtClean="0">
                <a:latin typeface="Times New Roman" pitchFamily="18" charset="0"/>
                <a:cs typeface="Times New Roman" pitchFamily="18" charset="0"/>
              </a:rPr>
              <a:t>Reads a value from or writes a value to a control or indicator in the FPGA VI on the FPGA target.</a:t>
            </a: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Slide Image Placeholder 4"/>
          <p:cNvSpPr>
            <a:spLocks noGrp="1" noRot="1" noChangeAspect="1" noTextEdit="1"/>
          </p:cNvSpPr>
          <p:nvPr>
            <p:ph type="sldImg"/>
          </p:nvPr>
        </p:nvSpPr>
        <p:spPr>
          <a:xfrm>
            <a:off x="944563" y="731838"/>
            <a:ext cx="5426075" cy="4068762"/>
          </a:xfrm>
          <a:ln/>
        </p:spPr>
      </p:sp>
      <p:sp>
        <p:nvSpPr>
          <p:cNvPr id="1228803" name="Notes Placeholder 5"/>
          <p:cNvSpPr>
            <a:spLocks noGrp="1"/>
          </p:cNvSpPr>
          <p:nvPr>
            <p:ph type="body" idx="1"/>
          </p:nvPr>
        </p:nvSpPr>
        <p:spPr>
          <a:noFill/>
          <a:ln/>
        </p:spPr>
        <p:txBody>
          <a:bodyPr/>
          <a:lstStyle/>
          <a:p>
            <a:pPr defTabSz="849313" eaLnBrk="1" hangingPunct="1">
              <a:tabLst>
                <a:tab pos="423863" algn="l"/>
              </a:tabLst>
            </a:pPr>
            <a:r>
              <a:rPr lang="en-US" sz="1500" b="1" smtClean="0">
                <a:latin typeface="Arial Narrow" pitchFamily="34" charset="0"/>
                <a:cs typeface="Times New Roman" pitchFamily="18" charset="0"/>
              </a:rPr>
              <a:t>Invoke Method</a:t>
            </a:r>
          </a:p>
          <a:p>
            <a:pPr defTabSz="849313" eaLnBrk="1" hangingPunct="1">
              <a:tabLst>
                <a:tab pos="423863" algn="l"/>
              </a:tabLst>
            </a:pPr>
            <a:r>
              <a:rPr lang="en-US" smtClean="0">
                <a:latin typeface="Times New Roman" pitchFamily="18" charset="0"/>
                <a:cs typeface="Times New Roman" pitchFamily="18" charset="0"/>
              </a:rPr>
              <a:t>Invokes an FPGA Interface method or action from a host VI on an FPGA VI. Use methods to download, abort, reset, and run the FPGA VI on the FPGA target, wait for and acknowledge FPGA VI interrupts, read DMA FIFOs, and write to DMA FIFOs. The methods you can choose from depend on the target hardware and the FPGA VI. You must wire the FPGA VI Reference In input to view the available methods in the shortcut menu. </a:t>
            </a: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Slide Image Placeholder 4"/>
          <p:cNvSpPr>
            <a:spLocks noGrp="1" noRot="1" noChangeAspect="1" noTextEdit="1"/>
          </p:cNvSpPr>
          <p:nvPr>
            <p:ph type="sldImg"/>
          </p:nvPr>
        </p:nvSpPr>
        <p:spPr>
          <a:xfrm>
            <a:off x="944563" y="731838"/>
            <a:ext cx="5426075" cy="4068762"/>
          </a:xfrm>
          <a:ln/>
        </p:spPr>
      </p:sp>
      <p:sp>
        <p:nvSpPr>
          <p:cNvPr id="1229827" name="Notes Placeholder 5"/>
          <p:cNvSpPr>
            <a:spLocks noGrp="1"/>
          </p:cNvSpPr>
          <p:nvPr>
            <p:ph type="body" idx="1"/>
          </p:nvPr>
        </p:nvSpPr>
        <p:spPr>
          <a:noFill/>
          <a:ln/>
        </p:spPr>
        <p:txBody>
          <a:bodyPr/>
          <a:lstStyle/>
          <a:p>
            <a:pPr defTabSz="849313" eaLnBrk="1" hangingPunct="1">
              <a:tabLst>
                <a:tab pos="423863" algn="l"/>
              </a:tabLst>
            </a:pPr>
            <a:r>
              <a:rPr lang="en-US" sz="1900" b="1" smtClean="0">
                <a:latin typeface="Arial Narrow" pitchFamily="34" charset="0"/>
                <a:cs typeface="Times New Roman" pitchFamily="18" charset="0"/>
              </a:rPr>
              <a:t>Close FPGA VI Reference</a:t>
            </a:r>
          </a:p>
          <a:p>
            <a:pPr defTabSz="849313" eaLnBrk="1" hangingPunct="1">
              <a:tabLst>
                <a:tab pos="423863" algn="l"/>
              </a:tabLst>
            </a:pPr>
            <a:r>
              <a:rPr lang="en-US" sz="1500" smtClean="0">
                <a:latin typeface="Times New Roman" pitchFamily="18" charset="0"/>
                <a:cs typeface="Times New Roman" pitchFamily="18" charset="0"/>
              </a:rPr>
              <a:t>Stops and resets the FPGA VI running on the FPGA target and closes the reference to the VI. Right-click the Close FPGA VI Reference function on the block diagram and select </a:t>
            </a:r>
            <a:r>
              <a:rPr lang="en-US" sz="1500" b="1" smtClean="0">
                <a:latin typeface="Times New Roman" pitchFamily="18" charset="0"/>
                <a:cs typeface="Times New Roman" pitchFamily="18" charset="0"/>
              </a:rPr>
              <a:t>Close</a:t>
            </a:r>
            <a:r>
              <a:rPr lang="en-US" sz="1500" smtClean="0">
                <a:latin typeface="Times New Roman" pitchFamily="18" charset="0"/>
                <a:cs typeface="Times New Roman" pitchFamily="18" charset="0"/>
              </a:rPr>
              <a:t> to close the reference without resetting the FPGA VI running on the FPGA target. The default is </a:t>
            </a:r>
            <a:r>
              <a:rPr lang="en-US" sz="1500" b="1" smtClean="0">
                <a:latin typeface="Times New Roman" pitchFamily="18" charset="0"/>
                <a:cs typeface="Times New Roman" pitchFamily="18" charset="0"/>
              </a:rPr>
              <a:t>Close and Reset if Last Reference</a:t>
            </a:r>
            <a:r>
              <a:rPr lang="en-US" sz="1500" smtClean="0">
                <a:latin typeface="Times New Roman" pitchFamily="18" charset="0"/>
                <a:cs typeface="Times New Roman" pitchFamily="18" charset="0"/>
              </a:rPr>
              <a:t>, which closes the reference, stops the FPGA VI, and resets the FPGA VI running on the FPGA target. </a:t>
            </a:r>
          </a:p>
          <a:p>
            <a:pPr defTabSz="849313" eaLnBrk="1" hangingPunct="1">
              <a:tabLst>
                <a:tab pos="423863" algn="l"/>
              </a:tabLst>
            </a:pPr>
            <a:endParaRPr lang="en-US" sz="1500" smtClean="0">
              <a:latin typeface="Times New Roman" pitchFamily="18" charset="0"/>
              <a:cs typeface="Times New Roman" pitchFamily="18" charset="0"/>
            </a:endParaRPr>
          </a:p>
          <a:p>
            <a:pPr defTabSz="849313" eaLnBrk="1" hangingPunct="1">
              <a:tabLst>
                <a:tab pos="423863" algn="l"/>
              </a:tabLst>
            </a:pPr>
            <a:endParaRPr lang="en-US" sz="1500" smtClean="0">
              <a:latin typeface="Times New Roman" pitchFamily="18" charset="0"/>
              <a:cs typeface="Times New Roman" pitchFamily="18" charset="0"/>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Rectangle 2"/>
          <p:cNvSpPr>
            <a:spLocks noGrp="1" noRot="1" noChangeAspect="1" noChangeArrowheads="1" noTextEdit="1"/>
          </p:cNvSpPr>
          <p:nvPr>
            <p:ph type="sldImg"/>
          </p:nvPr>
        </p:nvSpPr>
        <p:spPr>
          <a:xfrm>
            <a:off x="944563" y="731838"/>
            <a:ext cx="5426075" cy="4068762"/>
          </a:xfrm>
          <a:ln/>
        </p:spPr>
      </p:sp>
      <p:sp>
        <p:nvSpPr>
          <p:cNvPr id="1230851" name="Rectangle 3"/>
          <p:cNvSpPr>
            <a:spLocks noGrp="1" noChangeArrowheads="1"/>
          </p:cNvSpPr>
          <p:nvPr>
            <p:ph type="body" idx="1"/>
          </p:nvPr>
        </p:nvSpPr>
        <p:spPr>
          <a:noFill/>
          <a:ln/>
        </p:spPr>
        <p:txBody>
          <a:bodyPr/>
          <a:lstStyle/>
          <a:p>
            <a:pPr defTabSz="849313" eaLnBrk="1" hangingPunct="1">
              <a:tabLst>
                <a:tab pos="423863" algn="l"/>
              </a:tabLst>
            </a:pPr>
            <a:endParaRPr lang="en-US" smtClean="0">
              <a:latin typeface="Times New Roman" pitchFamily="18" charset="0"/>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Slide Image Placeholder 1"/>
          <p:cNvSpPr>
            <a:spLocks noGrp="1" noRot="1" noChangeAspect="1" noTextEdit="1"/>
          </p:cNvSpPr>
          <p:nvPr>
            <p:ph type="sldImg"/>
          </p:nvPr>
        </p:nvSpPr>
        <p:spPr>
          <a:ln/>
        </p:spPr>
      </p:sp>
      <p:sp>
        <p:nvSpPr>
          <p:cNvPr id="1231875" name="Notes Placeholder 2"/>
          <p:cNvSpPr>
            <a:spLocks noGrp="1"/>
          </p:cNvSpPr>
          <p:nvPr>
            <p:ph type="body" idx="1"/>
          </p:nvPr>
        </p:nvSpPr>
        <p:spPr>
          <a:noFill/>
          <a:ln/>
        </p:spPr>
        <p:txBody>
          <a:bodyPr/>
          <a:lstStyle/>
          <a:p>
            <a:pPr defTabSz="849313" eaLnBrk="1" hangingPunct="1">
              <a:tabLst>
                <a:tab pos="423863" algn="l"/>
              </a:tabLst>
            </a:pPr>
            <a:r>
              <a:rPr lang="en-US" b="1" dirty="0" smtClean="0">
                <a:latin typeface="Arial" pitchFamily="34" charset="0"/>
              </a:rPr>
              <a:t>Prep discussion:</a:t>
            </a:r>
          </a:p>
          <a:p>
            <a:pPr defTabSz="849313" eaLnBrk="1" hangingPunct="1">
              <a:tabLst>
                <a:tab pos="423863" algn="l"/>
              </a:tabLst>
            </a:pPr>
            <a:r>
              <a:rPr lang="en-US" dirty="0" smtClean="0">
                <a:latin typeface="Arial" pitchFamily="34" charset="0"/>
              </a:rPr>
              <a:t>In this exercise, the student has been assigned the task of creating an FPGA application that continuously acquires data from an analog input channel of the PCI-7831R FPGA board and outputs a high voltage on a digital output line if the analog input value is exceeds the threshold. You must design the application so that the user communicates with the FPGA through a VI running on a Windows system.</a:t>
            </a:r>
          </a:p>
          <a:p>
            <a:pPr defTabSz="849313" eaLnBrk="1" hangingPunct="1">
              <a:tabLst>
                <a:tab pos="423863" algn="l"/>
              </a:tabLst>
            </a:pPr>
            <a:r>
              <a:rPr lang="en-US" dirty="0" smtClean="0">
                <a:latin typeface="Arial" pitchFamily="34" charset="0"/>
              </a:rPr>
              <a:t>The user needs to set the threshold in units of voltage and see the analog input values in units of voltage using the front panel of the Windows host VI. Because the front panel will use voltage units and the analog input FPGA I/O node uses binary units, the Windows host VI will need to handle the conversions between voltage and binary units.</a:t>
            </a:r>
          </a:p>
          <a:p>
            <a:pPr defTabSz="849313" eaLnBrk="1" hangingPunct="1">
              <a:tabLst>
                <a:tab pos="423863" algn="l"/>
              </a:tabLst>
            </a:pPr>
            <a:r>
              <a:rPr lang="en-US" dirty="0" smtClean="0">
                <a:latin typeface="Arial" pitchFamily="34" charset="0"/>
              </a:rPr>
              <a:t>The student is given a pre-built FPGA VI and will develop the Windows host VI to communicate with the FPGA VI.</a:t>
            </a:r>
          </a:p>
        </p:txBody>
      </p:sp>
      <p:sp>
        <p:nvSpPr>
          <p:cNvPr id="1231876"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C9913E45-B306-4B9F-84CE-BB2C0CA73A75}" type="slidenum">
              <a:rPr lang="en-US">
                <a:solidFill>
                  <a:srgbClr val="000000"/>
                </a:solidFill>
              </a:rPr>
              <a:pPr/>
              <a:t>328</a:t>
            </a:fld>
            <a:endParaRPr lang="en-US">
              <a:solidFill>
                <a:srgbClr val="000000"/>
              </a:solidFill>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Slide Image Placeholder 1"/>
          <p:cNvSpPr>
            <a:spLocks noGrp="1" noRot="1" noChangeAspect="1" noTextEdit="1"/>
          </p:cNvSpPr>
          <p:nvPr>
            <p:ph type="sldImg"/>
          </p:nvPr>
        </p:nvSpPr>
        <p:spPr>
          <a:ln/>
        </p:spPr>
      </p:sp>
      <p:sp>
        <p:nvSpPr>
          <p:cNvPr id="1232899" name="Notes Placeholder 2"/>
          <p:cNvSpPr>
            <a:spLocks noGrp="1"/>
          </p:cNvSpPr>
          <p:nvPr>
            <p:ph type="body" idx="1"/>
          </p:nvPr>
        </p:nvSpPr>
        <p:spPr>
          <a:noFill/>
          <a:ln/>
        </p:spPr>
        <p:txBody>
          <a:bodyPr/>
          <a:lstStyle/>
          <a:p>
            <a:pPr defTabSz="849313" eaLnBrk="1" hangingPunct="1">
              <a:buFontTx/>
              <a:buChar char="•"/>
              <a:tabLst>
                <a:tab pos="423863" algn="l"/>
              </a:tabLst>
            </a:pPr>
            <a:r>
              <a:rPr lang="en-US" dirty="0" smtClean="0">
                <a:latin typeface="Arial" pitchFamily="34" charset="0"/>
              </a:rPr>
              <a:t>Double-precision calculations such as divide.</a:t>
            </a:r>
          </a:p>
          <a:p>
            <a:pPr defTabSz="849313" eaLnBrk="1" hangingPunct="1">
              <a:buFontTx/>
              <a:buChar char="•"/>
              <a:tabLst>
                <a:tab pos="423863" algn="l"/>
              </a:tabLst>
            </a:pPr>
            <a:r>
              <a:rPr lang="en-US" dirty="0" smtClean="0">
                <a:latin typeface="Arial" pitchFamily="34" charset="0"/>
              </a:rPr>
              <a:t>No.  The scaling calculations in this exercise work specifically for a 16-bit resolution and -10V to +10V voltage range.</a:t>
            </a:r>
          </a:p>
          <a:p>
            <a:pPr defTabSz="849313" eaLnBrk="1" hangingPunct="1">
              <a:tabLst>
                <a:tab pos="423863" algn="l"/>
              </a:tabLst>
            </a:pPr>
            <a:endParaRPr lang="en-US" dirty="0" smtClean="0">
              <a:latin typeface="Arial" pitchFamily="34" charset="0"/>
            </a:endParaRPr>
          </a:p>
          <a:p>
            <a:pPr defTabSz="849313" eaLnBrk="1" hangingPunct="1">
              <a:tabLst>
                <a:tab pos="423863" algn="l"/>
              </a:tabLst>
            </a:pPr>
            <a:endParaRPr lang="en-US" dirty="0" smtClean="0">
              <a:latin typeface="Arial" pitchFamily="34" charset="0"/>
            </a:endParaRPr>
          </a:p>
          <a:p>
            <a:pPr defTabSz="849313" eaLnBrk="1" hangingPunct="1">
              <a:buFontTx/>
              <a:buChar char="•"/>
              <a:tabLst>
                <a:tab pos="423863" algn="l"/>
              </a:tabLst>
            </a:pPr>
            <a:endParaRPr lang="en-US" dirty="0" smtClean="0">
              <a:latin typeface="Arial" pitchFamily="34" charset="0"/>
            </a:endParaRPr>
          </a:p>
        </p:txBody>
      </p:sp>
      <p:sp>
        <p:nvSpPr>
          <p:cNvPr id="1232900"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4E062E6A-035A-4B20-AECE-811284E372D7}" type="slidenum">
              <a:rPr lang="en-US">
                <a:solidFill>
                  <a:srgbClr val="000000"/>
                </a:solidFill>
              </a:rPr>
              <a:pPr/>
              <a:t>329</a:t>
            </a:fld>
            <a:endParaRPr lang="en-US">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lIns="95079" tIns="47540" rIns="95079" bIns="47540"/>
          <a:lstStyle/>
          <a:p>
            <a:pPr algn="ctr" eaLnBrk="0" hangingPunct="0"/>
            <a:fld id="{06C4387D-3886-4984-9243-F7B8D2966894}" type="slidenum">
              <a:rPr lang="en-US" sz="2400">
                <a:solidFill>
                  <a:srgbClr val="FFFFFF"/>
                </a:solidFill>
              </a:rPr>
              <a:pPr algn="ctr" eaLnBrk="0" hangingPunct="0"/>
              <a:t>33</a:t>
            </a:fld>
            <a:endParaRPr lang="en-US" sz="2400">
              <a:solidFill>
                <a:srgbClr val="FFFFFF"/>
              </a:solidFill>
            </a:endParaRPr>
          </a:p>
        </p:txBody>
      </p:sp>
      <p:sp>
        <p:nvSpPr>
          <p:cNvPr id="930819" name="Rectangle 2"/>
          <p:cNvSpPr>
            <a:spLocks noGrp="1" noRot="1" noChangeAspect="1" noChangeArrowheads="1" noTextEdit="1"/>
          </p:cNvSpPr>
          <p:nvPr>
            <p:ph type="sldImg"/>
          </p:nvPr>
        </p:nvSpPr>
        <p:spPr>
          <a:xfrm>
            <a:off x="1270000" y="728663"/>
            <a:ext cx="4775200" cy="3582987"/>
          </a:xfrm>
          <a:ln/>
        </p:spPr>
      </p:sp>
      <p:sp>
        <p:nvSpPr>
          <p:cNvPr id="163843" name="Rectangle 3"/>
          <p:cNvSpPr>
            <a:spLocks noGrp="1" noChangeArrowheads="1"/>
          </p:cNvSpPr>
          <p:nvPr>
            <p:ph type="body" idx="1"/>
          </p:nvPr>
        </p:nvSpPr>
        <p:spPr>
          <a:xfrm>
            <a:off x="976313" y="4559300"/>
            <a:ext cx="5362575" cy="4319588"/>
          </a:xfrm>
        </p:spPr>
        <p:txBody>
          <a:bodyPr/>
          <a:lstStyle/>
          <a:p>
            <a:pPr defTabSz="850777" eaLnBrk="1" hangingPunct="1">
              <a:tabLst>
                <a:tab pos="425389" algn="l"/>
              </a:tabLst>
              <a:defRPr/>
            </a:pPr>
            <a:r>
              <a:rPr lang="en-US" dirty="0" smtClean="0"/>
              <a:t>This slide shows the basic steps for developing your LabVIEW FPGA system.</a:t>
            </a:r>
          </a:p>
          <a:p>
            <a:pPr defTabSz="850777" eaLnBrk="1" hangingPunct="1">
              <a:tabLst>
                <a:tab pos="425389" algn="l"/>
              </a:tabLst>
              <a:defRPr/>
            </a:pPr>
            <a:endParaRPr lang="en-US" dirty="0" smtClean="0"/>
          </a:p>
          <a:p>
            <a:pPr defTabSz="950793" eaLnBrk="1" hangingPunct="1">
              <a:tabLst>
                <a:tab pos="475397" algn="l"/>
              </a:tabLst>
              <a:defRPr/>
            </a:pPr>
            <a:r>
              <a:rPr lang="en-US" sz="1700" b="1" dirty="0" smtClean="0"/>
              <a:t>Simulate System Requirements</a:t>
            </a:r>
          </a:p>
          <a:p>
            <a:pPr defTabSz="850777" eaLnBrk="1" hangingPunct="1">
              <a:tabLst>
                <a:tab pos="425389" algn="l"/>
              </a:tabLst>
              <a:defRPr/>
            </a:pPr>
            <a:r>
              <a:rPr lang="en-US" dirty="0" smtClean="0">
                <a:latin typeface="Times New Roman" pitchFamily="18" charset="0"/>
              </a:rPr>
              <a:t>The first step in any development project is to evaluate the requirements of the system. </a:t>
            </a:r>
          </a:p>
          <a:p>
            <a:pPr defTabSz="850777" eaLnBrk="1" hangingPunct="1">
              <a:tabLst>
                <a:tab pos="425389" algn="l"/>
              </a:tabLst>
              <a:defRPr/>
            </a:pPr>
            <a:endParaRPr lang="en-US" dirty="0" smtClean="0">
              <a:latin typeface="Times New Roman" pitchFamily="18" charset="0"/>
            </a:endParaRPr>
          </a:p>
          <a:p>
            <a:pPr defTabSz="850777" eaLnBrk="1" hangingPunct="1">
              <a:tabLst>
                <a:tab pos="425389" algn="l"/>
              </a:tabLst>
              <a:defRPr/>
            </a:pPr>
            <a:r>
              <a:rPr lang="en-US" b="1" dirty="0" smtClean="0"/>
              <a:t>Select Architecture</a:t>
            </a:r>
          </a:p>
          <a:p>
            <a:pPr defTabSz="850777" eaLnBrk="1" hangingPunct="1">
              <a:tabLst>
                <a:tab pos="425389" algn="l"/>
              </a:tabLst>
              <a:defRPr/>
            </a:pPr>
            <a:r>
              <a:rPr lang="en-US" dirty="0" smtClean="0">
                <a:latin typeface="Times New Roman" pitchFamily="18" charset="0"/>
                <a:cs typeface="Times New Roman" pitchFamily="18" charset="0"/>
              </a:rPr>
              <a:t>Once the system requirements are set, thought must be put into how the application should work as a whole.  You’ll need to select your FPGA architecture and associated hardware.</a:t>
            </a:r>
          </a:p>
          <a:p>
            <a:pPr defTabSz="850777" eaLnBrk="1" hangingPunct="1">
              <a:tabLst>
                <a:tab pos="425389" algn="l"/>
              </a:tabLst>
              <a:defRPr/>
            </a:pPr>
            <a:endParaRPr lang="en-US" dirty="0" smtClean="0">
              <a:latin typeface="Times New Roman" pitchFamily="18" charset="0"/>
              <a:cs typeface="Times New Roman" pitchFamily="18" charset="0"/>
            </a:endParaRPr>
          </a:p>
          <a:p>
            <a:pPr defTabSz="850777" eaLnBrk="1" hangingPunct="1">
              <a:tabLst>
                <a:tab pos="425389" algn="l"/>
              </a:tabLst>
              <a:defRPr/>
            </a:pPr>
            <a:r>
              <a:rPr lang="en-US" b="1" dirty="0" smtClean="0">
                <a:latin typeface="Times New Roman" pitchFamily="18" charset="0"/>
                <a:cs typeface="Times New Roman" pitchFamily="18" charset="0"/>
              </a:rPr>
              <a:t>Configure Hardware</a:t>
            </a:r>
          </a:p>
          <a:p>
            <a:pPr defTabSz="850777" eaLnBrk="1" hangingPunct="1">
              <a:tabLst>
                <a:tab pos="425389" algn="l"/>
              </a:tabLst>
              <a:defRPr/>
            </a:pPr>
            <a:r>
              <a:rPr lang="en-US" dirty="0" smtClean="0">
                <a:latin typeface="Times New Roman" pitchFamily="18" charset="0"/>
                <a:cs typeface="Times New Roman" pitchFamily="18" charset="0"/>
              </a:rPr>
              <a:t>Once you have all your system components, you’ll first configure your hardware in the Measurement and Automation Explorer.  If you are developing your application without the hardware available, then you’ll skip this step. </a:t>
            </a:r>
          </a:p>
          <a:p>
            <a:pPr defTabSz="850777" eaLnBrk="1" hangingPunct="1">
              <a:tabLst>
                <a:tab pos="425389" algn="l"/>
              </a:tabLst>
              <a:defRPr/>
            </a:pPr>
            <a:endParaRPr lang="en-US" dirty="0" smtClean="0">
              <a:latin typeface="Times New Roman" pitchFamily="18" charset="0"/>
              <a:cs typeface="Times New Roman" pitchFamily="18" charset="0"/>
            </a:endParaRPr>
          </a:p>
          <a:p>
            <a:pPr defTabSz="850777" eaLnBrk="1" hangingPunct="1">
              <a:tabLst>
                <a:tab pos="425389" algn="l"/>
              </a:tabLst>
              <a:defRPr/>
            </a:pPr>
            <a:r>
              <a:rPr lang="en-US" b="1" dirty="0" smtClean="0">
                <a:latin typeface="Times New Roman" pitchFamily="18" charset="0"/>
                <a:cs typeface="Times New Roman" pitchFamily="18" charset="0"/>
              </a:rPr>
              <a:t>Create a LabVIEW Project</a:t>
            </a:r>
          </a:p>
          <a:p>
            <a:pPr defTabSz="850777" eaLnBrk="1" hangingPunct="1">
              <a:tabLst>
                <a:tab pos="425389" algn="l"/>
              </a:tabLst>
              <a:defRPr/>
            </a:pPr>
            <a:r>
              <a:rPr lang="en-US" dirty="0" smtClean="0">
                <a:latin typeface="Times New Roman" pitchFamily="18" charset="0"/>
              </a:rPr>
              <a:t>You’ll then launch LabVIEW and create a LabVIEW Project for your system. Use the LabVIEW Project to manage and configure all resources for FPGA devices, such as CompactRIO Modules, I/O, clocks, FIFOs and VIs.  When using a LabVIEW Real-Time platform with a LabVIEW FPGA device, you must add the following resources in order:</a:t>
            </a:r>
          </a:p>
          <a:p>
            <a:pPr marL="237698" indent="-237698" defTabSz="850777" eaLnBrk="1" hangingPunct="1">
              <a:buFont typeface="+mj-lt"/>
              <a:buAutoNum type="arabicPeriod"/>
              <a:tabLst>
                <a:tab pos="425389" algn="l"/>
              </a:tabLst>
              <a:defRPr/>
            </a:pPr>
            <a:r>
              <a:rPr lang="en-US" dirty="0" smtClean="0">
                <a:latin typeface="Times New Roman" pitchFamily="18" charset="0"/>
              </a:rPr>
              <a:t>Real-Time target (if you are using CompactRIO or PXI controller, otherwise My Computer is the target)</a:t>
            </a:r>
          </a:p>
          <a:p>
            <a:pPr marL="237698" indent="-237698" defTabSz="850777" eaLnBrk="1" hangingPunct="1">
              <a:buFont typeface="+mj-lt"/>
              <a:buAutoNum type="arabicPeriod"/>
              <a:tabLst>
                <a:tab pos="425389" algn="l"/>
              </a:tabLst>
              <a:defRPr/>
            </a:pPr>
            <a:r>
              <a:rPr lang="en-US" dirty="0" smtClean="0">
                <a:latin typeface="Times New Roman" pitchFamily="18" charset="0"/>
              </a:rPr>
              <a:t>FPGA Target (that is, the CompactRIO backplane or R Series device)</a:t>
            </a:r>
          </a:p>
          <a:p>
            <a:pPr marL="237698" indent="-237698" defTabSz="850777" eaLnBrk="1" hangingPunct="1">
              <a:buFont typeface="+mj-lt"/>
              <a:buAutoNum type="arabicPeriod"/>
              <a:tabLst>
                <a:tab pos="425389" algn="l"/>
              </a:tabLst>
              <a:defRPr/>
            </a:pPr>
            <a:r>
              <a:rPr lang="en-US" dirty="0" smtClean="0">
                <a:latin typeface="Times New Roman" pitchFamily="18" charset="0"/>
              </a:rPr>
              <a:t>CompactRIO Expansion Chassis (R Series only)</a:t>
            </a:r>
          </a:p>
          <a:p>
            <a:pPr marL="237698" indent="-237698" defTabSz="850777" eaLnBrk="1" hangingPunct="1">
              <a:buFont typeface="+mj-lt"/>
              <a:buAutoNum type="arabicPeriod"/>
              <a:tabLst>
                <a:tab pos="425389" algn="l"/>
              </a:tabLst>
              <a:defRPr/>
            </a:pPr>
            <a:r>
              <a:rPr lang="en-US" dirty="0" smtClean="0">
                <a:latin typeface="Times New Roman" pitchFamily="18" charset="0"/>
              </a:rPr>
              <a:t>CompactRIO Modules (if applicable)</a:t>
            </a:r>
          </a:p>
          <a:p>
            <a:pPr marL="237698" indent="-237698" defTabSz="850777" eaLnBrk="1" hangingPunct="1">
              <a:buFont typeface="+mj-lt"/>
              <a:buAutoNum type="arabicPeriod"/>
              <a:tabLst>
                <a:tab pos="425389" algn="l"/>
              </a:tabLst>
              <a:defRPr/>
            </a:pPr>
            <a:endParaRPr lang="en-US" dirty="0" smtClean="0">
              <a:latin typeface="Times New Roman" pitchFamily="18" charset="0"/>
            </a:endParaRPr>
          </a:p>
          <a:p>
            <a:pPr marL="237698" indent="-237698" defTabSz="850777" eaLnBrk="1" hangingPunct="1">
              <a:tabLst>
                <a:tab pos="425389" algn="l"/>
              </a:tabLst>
              <a:defRPr/>
            </a:pPr>
            <a:r>
              <a:rPr lang="en-US" b="1" dirty="0" smtClean="0">
                <a:latin typeface="Times New Roman" pitchFamily="18" charset="0"/>
              </a:rPr>
              <a:t>Create FPGA VI</a:t>
            </a:r>
          </a:p>
          <a:p>
            <a:pPr marL="237698" indent="-237698" defTabSz="850777" eaLnBrk="1" hangingPunct="1">
              <a:tabLst>
                <a:tab pos="425389" algn="l"/>
              </a:tabLst>
              <a:defRPr/>
            </a:pPr>
            <a:r>
              <a:rPr lang="en-US" dirty="0" smtClean="0">
                <a:latin typeface="Times New Roman" pitchFamily="18" charset="0"/>
              </a:rPr>
              <a:t>You’ll then start your LabVIEW FPGA VI.</a:t>
            </a:r>
          </a:p>
          <a:p>
            <a:pPr marL="237698" indent="-237698" defTabSz="850777" eaLnBrk="1" hangingPunct="1">
              <a:tabLst>
                <a:tab pos="425389" algn="l"/>
              </a:tabLst>
              <a:defRPr/>
            </a:pPr>
            <a:endParaRPr lang="en-US" dirty="0" smtClean="0">
              <a:latin typeface="Times New Roman" pitchFamily="18" charset="0"/>
            </a:endParaRPr>
          </a:p>
          <a:p>
            <a:pPr marL="237698" indent="-237698" defTabSz="850777" eaLnBrk="1" hangingPunct="1">
              <a:tabLst>
                <a:tab pos="425389" algn="l"/>
              </a:tabLst>
              <a:defRPr/>
            </a:pPr>
            <a:r>
              <a:rPr lang="en-US" b="1" dirty="0" smtClean="0">
                <a:latin typeface="Times New Roman" pitchFamily="18" charset="0"/>
              </a:rPr>
              <a:t>Simulate on PC to test</a:t>
            </a:r>
          </a:p>
          <a:p>
            <a:pPr marL="237698" indent="-237698" defTabSz="950793" eaLnBrk="1" hangingPunct="1">
              <a:tabLst>
                <a:tab pos="475397" algn="l"/>
              </a:tabLst>
              <a:defRPr/>
            </a:pPr>
            <a:r>
              <a:rPr lang="en-US" dirty="0" smtClean="0">
                <a:latin typeface="Times New Roman" pitchFamily="18" charset="0"/>
              </a:rPr>
              <a:t>Because of the technology used in FPGA, compiling FPGA code can take anywhere from minutes to hours and LabVIEW FPGA is no exception. Therefore, before you compile, you’ll want to simulate execution on the PC to catch any problems prior to the compile step.</a:t>
            </a:r>
          </a:p>
          <a:p>
            <a:pPr marL="237698" indent="-237698" defTabSz="950793" eaLnBrk="1" hangingPunct="1">
              <a:tabLst>
                <a:tab pos="475397" algn="l"/>
              </a:tabLst>
              <a:defRPr/>
            </a:pPr>
            <a:endParaRPr lang="en-US" dirty="0" smtClean="0">
              <a:latin typeface="Times New Roman" pitchFamily="18" charset="0"/>
            </a:endParaRPr>
          </a:p>
          <a:p>
            <a:pPr marL="237698" indent="-237698" defTabSz="950793" eaLnBrk="1" hangingPunct="1">
              <a:tabLst>
                <a:tab pos="475397" algn="l"/>
              </a:tabLst>
              <a:defRPr/>
            </a:pPr>
            <a:r>
              <a:rPr lang="en-US" b="1" dirty="0" smtClean="0">
                <a:latin typeface="Times New Roman" pitchFamily="18" charset="0"/>
              </a:rPr>
              <a:t>Compile to FPGA</a:t>
            </a:r>
          </a:p>
          <a:p>
            <a:pPr marL="237698" indent="-237698" defTabSz="950793" eaLnBrk="1" hangingPunct="1">
              <a:tabLst>
                <a:tab pos="475397" algn="l"/>
              </a:tabLst>
              <a:defRPr/>
            </a:pPr>
            <a:r>
              <a:rPr lang="en-US" dirty="0" smtClean="0"/>
              <a:t>A Compile Server turns FPGA VI into a bitstream file that is targeted to your FPGA</a:t>
            </a:r>
            <a:endParaRPr lang="en-US" b="1" dirty="0" smtClean="0">
              <a:latin typeface="Times New Roman" pitchFamily="18" charset="0"/>
            </a:endParaRPr>
          </a:p>
          <a:p>
            <a:pPr marL="237698" indent="-237698" defTabSz="950793" eaLnBrk="1" hangingPunct="1">
              <a:tabLst>
                <a:tab pos="475397" algn="l"/>
              </a:tabLst>
              <a:defRPr/>
            </a:pPr>
            <a:endParaRPr lang="en-US" b="1" dirty="0" smtClean="0">
              <a:latin typeface="Times New Roman" pitchFamily="18" charset="0"/>
            </a:endParaRPr>
          </a:p>
          <a:p>
            <a:pPr marL="237698" indent="-237698" defTabSz="950793" eaLnBrk="1" hangingPunct="1">
              <a:tabLst>
                <a:tab pos="475397" algn="l"/>
              </a:tabLst>
              <a:defRPr/>
            </a:pPr>
            <a:r>
              <a:rPr lang="en-US" b="1" dirty="0" smtClean="0">
                <a:latin typeface="Times New Roman" pitchFamily="18" charset="0"/>
              </a:rPr>
              <a:t>Create FPGA Host VI</a:t>
            </a:r>
          </a:p>
          <a:p>
            <a:pPr marL="237698" indent="-237698" defTabSz="950793" eaLnBrk="1" hangingPunct="1">
              <a:tabLst>
                <a:tab pos="475397" algn="l"/>
              </a:tabLst>
              <a:defRPr/>
            </a:pPr>
            <a:r>
              <a:rPr lang="en-US" dirty="0" smtClean="0">
                <a:latin typeface="Times New Roman" pitchFamily="18" charset="0"/>
              </a:rPr>
              <a:t>Unless you are creating a standalone application, you’ll want your FPGA VI to interact with your host system. </a:t>
            </a:r>
            <a:r>
              <a:rPr lang="en-US" dirty="0" smtClean="0"/>
              <a:t>You can use either LabVIEW for Windows or LabVIEW Real-Time as a host.</a:t>
            </a:r>
            <a:endParaRPr lang="en-US" dirty="0" smtClean="0">
              <a:latin typeface="Times New Roman" pitchFamily="18" charset="0"/>
            </a:endParaRPr>
          </a:p>
          <a:p>
            <a:pPr marL="237698" indent="-237698" defTabSz="950793" eaLnBrk="1" hangingPunct="1">
              <a:tabLst>
                <a:tab pos="475397" algn="l"/>
              </a:tabLst>
              <a:defRPr/>
            </a:pPr>
            <a:endParaRPr lang="en-US" dirty="0" smtClean="0">
              <a:latin typeface="Times New Roman" pitchFamily="18" charset="0"/>
            </a:endParaRPr>
          </a:p>
          <a:p>
            <a:pPr marL="237698" indent="-237698" defTabSz="950793" eaLnBrk="1" hangingPunct="1">
              <a:tabLst>
                <a:tab pos="475397" algn="l"/>
              </a:tabLst>
              <a:defRPr/>
            </a:pPr>
            <a:r>
              <a:rPr lang="en-US" b="1" dirty="0" smtClean="0">
                <a:latin typeface="Times New Roman" pitchFamily="18" charset="0"/>
              </a:rPr>
              <a:t>Create Real-Time Host VI</a:t>
            </a:r>
          </a:p>
          <a:p>
            <a:pPr marL="237698" indent="-237698" defTabSz="950793" eaLnBrk="1" hangingPunct="1">
              <a:tabLst>
                <a:tab pos="475397" algn="l"/>
              </a:tabLst>
              <a:defRPr/>
            </a:pPr>
            <a:r>
              <a:rPr lang="en-US" dirty="0" smtClean="0">
                <a:latin typeface="Times New Roman" pitchFamily="18" charset="0"/>
              </a:rPr>
              <a:t>If you selected a Real-Time architecture, you might also need a Real-Time Host VI.  </a:t>
            </a:r>
            <a:r>
              <a:rPr lang="en-US" dirty="0" smtClean="0"/>
              <a:t>In this case your FPGA Host VI will be on your Real-Time controller and your will create a separate user interface or other host VI for your Windows system. </a:t>
            </a:r>
          </a:p>
          <a:p>
            <a:pPr marL="237698" indent="-237698" defTabSz="950793" eaLnBrk="1" hangingPunct="1">
              <a:tabLst>
                <a:tab pos="475397" algn="l"/>
              </a:tabLst>
              <a:defRPr/>
            </a:pPr>
            <a:endParaRPr lang="en-US" dirty="0" smtClean="0">
              <a:latin typeface="Times New Roman" pitchFamily="18" charset="0"/>
            </a:endParaRPr>
          </a:p>
          <a:p>
            <a:pPr marL="237698" indent="-237698" defTabSz="950793" eaLnBrk="1" hangingPunct="1">
              <a:tabLst>
                <a:tab pos="475397" algn="l"/>
              </a:tabLst>
              <a:defRPr/>
            </a:pPr>
            <a:r>
              <a:rPr lang="en-US" dirty="0" smtClean="0">
                <a:latin typeface="Times New Roman" pitchFamily="18" charset="0"/>
              </a:rPr>
              <a:t>In Lesson 2, you’ll learn about selecting the different FPGA architectures and related system components.   We’ll then configure the hardware for your cRIO system.   To understand the differences between the different architectures, we’ll create two different LabVIEW projects – one for a Windows FPGA system and one for a Real-Time cRIO system.   </a:t>
            </a:r>
          </a:p>
          <a:p>
            <a:pPr marL="237698" indent="-237698" defTabSz="950793" eaLnBrk="1" hangingPunct="1">
              <a:tabLst>
                <a:tab pos="475397" algn="l"/>
              </a:tabLst>
              <a:defRPr/>
            </a:pPr>
            <a:r>
              <a:rPr lang="en-US" dirty="0" smtClean="0"/>
              <a:t>In chapters not noted in the slide, other topics are addressed that built upon these basic steps in the development process. This is simply to show the development process in terms of initial coverage in lessons.</a:t>
            </a:r>
          </a:p>
          <a:p>
            <a:pPr marL="237698" indent="-237698" defTabSz="950793" eaLnBrk="1" hangingPunct="1">
              <a:tabLst>
                <a:tab pos="475397" algn="l"/>
              </a:tabLst>
              <a:defRPr/>
            </a:pPr>
            <a:endParaRPr lang="en-US" dirty="0" smtClean="0">
              <a:latin typeface="Times New Roman" pitchFamily="18" charset="0"/>
            </a:endParaRPr>
          </a:p>
          <a:p>
            <a:pPr marL="237698" indent="-237698" defTabSz="950793" eaLnBrk="1" hangingPunct="1">
              <a:tabLst>
                <a:tab pos="475397" algn="l"/>
              </a:tabLst>
              <a:defRPr/>
            </a:pPr>
            <a:endParaRPr lang="en-US" dirty="0" smtClean="0">
              <a:latin typeface="Times New Roman" pitchFamily="18" charset="0"/>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Slide Image Placeholder 6"/>
          <p:cNvSpPr>
            <a:spLocks noGrp="1" noRot="1" noChangeAspect="1" noTextEdit="1"/>
          </p:cNvSpPr>
          <p:nvPr>
            <p:ph type="sldImg"/>
          </p:nvPr>
        </p:nvSpPr>
        <p:spPr>
          <a:xfrm>
            <a:off x="938213" y="720725"/>
            <a:ext cx="5438775" cy="4079875"/>
          </a:xfrm>
          <a:ln/>
        </p:spPr>
      </p:sp>
      <p:sp>
        <p:nvSpPr>
          <p:cNvPr id="1233923" name="Notes Placeholder 7"/>
          <p:cNvSpPr>
            <a:spLocks noGrp="1"/>
          </p:cNvSpPr>
          <p:nvPr>
            <p:ph type="body" idx="1"/>
          </p:nvPr>
        </p:nvSpPr>
        <p:spPr>
          <a:noFill/>
          <a:ln/>
        </p:spPr>
        <p:txBody>
          <a:bodyPr/>
          <a:lstStyle/>
          <a:p>
            <a:pPr defTabSz="849313" eaLnBrk="1" hangingPunct="1">
              <a:tabLst>
                <a:tab pos="423863" algn="l"/>
              </a:tabLst>
            </a:pPr>
            <a:r>
              <a:rPr lang="en-US" smtClean="0">
                <a:latin typeface="Times New Roman" pitchFamily="18" charset="0"/>
              </a:rPr>
              <a:t>FPGA for Real-Time is the other major architecture.  It uses LabVIEW FPGA within a LabVIEW Real-Time System. This is the architecture for PXI and CompactRIO platforms that run LabVIEW Real-Time. This architecture has the following components:</a:t>
            </a:r>
          </a:p>
          <a:p>
            <a:pPr marL="211138" lvl="2" indent="-211138" defTabSz="849313" eaLnBrk="1" hangingPunct="1">
              <a:tabLst>
                <a:tab pos="423863" algn="l"/>
              </a:tabLst>
            </a:pPr>
            <a:r>
              <a:rPr lang="en-US" smtClean="0">
                <a:latin typeface="Times New Roman" pitchFamily="18" charset="0"/>
              </a:rPr>
              <a:t>LabVIEW FPGA VI—Implements custom I/O or ultra high-speed control. Because your LabVIEW code executes directly in hardware, you can achieve hardware-level (ns) determinism.</a:t>
            </a:r>
          </a:p>
          <a:p>
            <a:pPr marL="211138" lvl="2" indent="-211138" defTabSz="849313" eaLnBrk="1" hangingPunct="1">
              <a:tabLst>
                <a:tab pos="423863" algn="l"/>
              </a:tabLst>
            </a:pPr>
            <a:r>
              <a:rPr lang="en-US" smtClean="0">
                <a:latin typeface="Times New Roman" pitchFamily="18" charset="0"/>
              </a:rPr>
              <a:t>LabVIEW Real-Time Module—Adds deterministic floating-point processing and control algorithms on a dedicated processor. </a:t>
            </a:r>
          </a:p>
          <a:p>
            <a:pPr marL="211138" lvl="2" indent="-211138" defTabSz="849313" eaLnBrk="1" hangingPunct="1">
              <a:tabLst>
                <a:tab pos="423863" algn="l"/>
              </a:tabLst>
            </a:pPr>
            <a:r>
              <a:rPr lang="en-US" smtClean="0">
                <a:latin typeface="Times New Roman" pitchFamily="18" charset="0"/>
              </a:rPr>
              <a:t>LabVIEW for Windows Host VI—Contains the user interface for your real-time system.</a:t>
            </a:r>
          </a:p>
          <a:p>
            <a:pPr defTabSz="849313" eaLnBrk="1" hangingPunct="1">
              <a:tabLst>
                <a:tab pos="423863" algn="l"/>
              </a:tabLst>
            </a:pPr>
            <a:endParaRPr lang="en-US" smtClean="0">
              <a:latin typeface="Times New Roman" pitchFamily="18" charset="0"/>
            </a:endParaRPr>
          </a:p>
          <a:p>
            <a:pPr defTabSz="849313" eaLnBrk="1" hangingPunct="1">
              <a:tabLst>
                <a:tab pos="423863" algn="l"/>
              </a:tabLst>
            </a:pPr>
            <a:r>
              <a:rPr lang="en-US" smtClean="0">
                <a:latin typeface="Times New Roman" pitchFamily="18" charset="0"/>
              </a:rPr>
              <a:t>Refer to the </a:t>
            </a:r>
            <a:r>
              <a:rPr lang="en-US" i="1" smtClean="0">
                <a:latin typeface="Times New Roman" pitchFamily="18" charset="0"/>
              </a:rPr>
              <a:t>LabVIEW Real-Time 1 </a:t>
            </a:r>
            <a:r>
              <a:rPr lang="en-US" smtClean="0">
                <a:latin typeface="Times New Roman" pitchFamily="18" charset="0"/>
              </a:rPr>
              <a:t>customer education course or visit </a:t>
            </a:r>
            <a:r>
              <a:rPr lang="en-US" sz="1000" smtClean="0">
                <a:latin typeface="Courier New" pitchFamily="49" charset="0"/>
                <a:cs typeface="Courier New" pitchFamily="49" charset="0"/>
              </a:rPr>
              <a:t>ni.com/realtime</a:t>
            </a:r>
            <a:r>
              <a:rPr lang="en-US" smtClean="0">
                <a:latin typeface="Times New Roman" pitchFamily="18" charset="0"/>
                <a:cs typeface="Times New Roman" pitchFamily="18" charset="0"/>
              </a:rPr>
              <a:t> for </a:t>
            </a:r>
            <a:r>
              <a:rPr lang="en-US" smtClean="0">
                <a:latin typeface="Times New Roman" pitchFamily="18" charset="0"/>
              </a:rPr>
              <a:t>more information about developing well-architected LabVIEW Real-Time applications.</a:t>
            </a:r>
            <a:endParaRPr lang="en-US" smtClean="0">
              <a:latin typeface="Arial" pitchFamily="34" charset="0"/>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359E532C-2A80-44A7-9743-6461424F05B7}" type="slidenum">
              <a:rPr lang="en-US">
                <a:solidFill>
                  <a:srgbClr val="000000"/>
                </a:solidFill>
              </a:rPr>
              <a:pPr/>
              <a:t>331</a:t>
            </a:fld>
            <a:endParaRPr lang="en-US">
              <a:solidFill>
                <a:srgbClr val="000000"/>
              </a:solidFill>
            </a:endParaRPr>
          </a:p>
        </p:txBody>
      </p:sp>
      <p:sp>
        <p:nvSpPr>
          <p:cNvPr id="1234947" name="Rectangle 2"/>
          <p:cNvSpPr>
            <a:spLocks noGrp="1" noRot="1" noChangeAspect="1" noChangeArrowheads="1" noTextEdit="1"/>
          </p:cNvSpPr>
          <p:nvPr>
            <p:ph type="sldImg"/>
          </p:nvPr>
        </p:nvSpPr>
        <p:spPr>
          <a:xfrm>
            <a:off x="906463" y="471488"/>
            <a:ext cx="5349875" cy="4013200"/>
          </a:xfrm>
          <a:ln/>
        </p:spPr>
      </p:sp>
      <p:sp>
        <p:nvSpPr>
          <p:cNvPr id="123494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F435B749-426C-401F-BF4D-F3BE6C677DB4}" type="slidenum">
              <a:rPr lang="en-US">
                <a:solidFill>
                  <a:srgbClr val="000000"/>
                </a:solidFill>
              </a:rPr>
              <a:pPr/>
              <a:t>332</a:t>
            </a:fld>
            <a:endParaRPr lang="en-US">
              <a:solidFill>
                <a:srgbClr val="000000"/>
              </a:solidFill>
            </a:endParaRPr>
          </a:p>
        </p:txBody>
      </p:sp>
      <p:sp>
        <p:nvSpPr>
          <p:cNvPr id="1235971" name="Rectangle 2"/>
          <p:cNvSpPr>
            <a:spLocks noGrp="1" noRot="1" noChangeAspect="1" noChangeArrowheads="1" noTextEdit="1"/>
          </p:cNvSpPr>
          <p:nvPr>
            <p:ph type="sldImg"/>
          </p:nvPr>
        </p:nvSpPr>
        <p:spPr>
          <a:xfrm>
            <a:off x="906463" y="471488"/>
            <a:ext cx="5349875" cy="4013200"/>
          </a:xfrm>
          <a:ln/>
        </p:spPr>
      </p:sp>
      <p:sp>
        <p:nvSpPr>
          <p:cNvPr id="123597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F6EBC447-FA21-4ADF-9341-84D68C2F9F5B}" type="slidenum">
              <a:rPr lang="en-US">
                <a:solidFill>
                  <a:srgbClr val="000000"/>
                </a:solidFill>
              </a:rPr>
              <a:pPr/>
              <a:t>333</a:t>
            </a:fld>
            <a:endParaRPr lang="en-US">
              <a:solidFill>
                <a:srgbClr val="000000"/>
              </a:solidFill>
            </a:endParaRPr>
          </a:p>
        </p:txBody>
      </p:sp>
      <p:sp>
        <p:nvSpPr>
          <p:cNvPr id="1236995" name="Rectangle 2"/>
          <p:cNvSpPr>
            <a:spLocks noGrp="1" noRot="1" noChangeAspect="1" noChangeArrowheads="1" noTextEdit="1"/>
          </p:cNvSpPr>
          <p:nvPr>
            <p:ph type="sldImg"/>
          </p:nvPr>
        </p:nvSpPr>
        <p:spPr>
          <a:xfrm>
            <a:off x="906463" y="471488"/>
            <a:ext cx="5349875" cy="4013200"/>
          </a:xfrm>
          <a:ln/>
        </p:spPr>
      </p:sp>
      <p:sp>
        <p:nvSpPr>
          <p:cNvPr id="123699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A4E85484-7D66-4158-A4D9-458329248C40}" type="slidenum">
              <a:rPr lang="en-US">
                <a:solidFill>
                  <a:srgbClr val="000000"/>
                </a:solidFill>
              </a:rPr>
              <a:pPr/>
              <a:t>334</a:t>
            </a:fld>
            <a:endParaRPr lang="en-US">
              <a:solidFill>
                <a:srgbClr val="000000"/>
              </a:solidFill>
            </a:endParaRPr>
          </a:p>
        </p:txBody>
      </p:sp>
      <p:sp>
        <p:nvSpPr>
          <p:cNvPr id="1238019" name="Rectangle 2"/>
          <p:cNvSpPr>
            <a:spLocks noGrp="1" noRot="1" noChangeAspect="1" noChangeArrowheads="1" noTextEdit="1"/>
          </p:cNvSpPr>
          <p:nvPr>
            <p:ph type="sldImg"/>
          </p:nvPr>
        </p:nvSpPr>
        <p:spPr>
          <a:xfrm>
            <a:off x="906463" y="471488"/>
            <a:ext cx="5349875" cy="4013200"/>
          </a:xfrm>
          <a:ln/>
        </p:spPr>
      </p:sp>
      <p:sp>
        <p:nvSpPr>
          <p:cNvPr id="123802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0630F97D-FB8C-4D8F-BF63-05712134AD82}" type="slidenum">
              <a:rPr lang="en-US">
                <a:solidFill>
                  <a:srgbClr val="000000"/>
                </a:solidFill>
              </a:rPr>
              <a:pPr/>
              <a:t>335</a:t>
            </a:fld>
            <a:endParaRPr lang="en-US">
              <a:solidFill>
                <a:srgbClr val="000000"/>
              </a:solidFill>
            </a:endParaRPr>
          </a:p>
        </p:txBody>
      </p:sp>
      <p:sp>
        <p:nvSpPr>
          <p:cNvPr id="1239043" name="Rectangle 2"/>
          <p:cNvSpPr>
            <a:spLocks noGrp="1" noRot="1" noChangeAspect="1" noChangeArrowheads="1" noTextEdit="1"/>
          </p:cNvSpPr>
          <p:nvPr>
            <p:ph type="sldImg"/>
          </p:nvPr>
        </p:nvSpPr>
        <p:spPr>
          <a:xfrm>
            <a:off x="906463" y="471488"/>
            <a:ext cx="5349875" cy="4013200"/>
          </a:xfrm>
          <a:ln/>
        </p:spPr>
      </p:sp>
      <p:sp>
        <p:nvSpPr>
          <p:cNvPr id="123904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831D72DC-F7FC-483D-845C-649E31892504}" type="slidenum">
              <a:rPr lang="en-US">
                <a:solidFill>
                  <a:srgbClr val="000000"/>
                </a:solidFill>
              </a:rPr>
              <a:pPr/>
              <a:t>336</a:t>
            </a:fld>
            <a:endParaRPr lang="en-US">
              <a:solidFill>
                <a:srgbClr val="000000"/>
              </a:solidFill>
            </a:endParaRPr>
          </a:p>
        </p:txBody>
      </p:sp>
      <p:sp>
        <p:nvSpPr>
          <p:cNvPr id="1240067" name="Rectangle 2"/>
          <p:cNvSpPr>
            <a:spLocks noGrp="1" noRot="1" noChangeAspect="1" noChangeArrowheads="1" noTextEdit="1"/>
          </p:cNvSpPr>
          <p:nvPr>
            <p:ph type="sldImg"/>
          </p:nvPr>
        </p:nvSpPr>
        <p:spPr>
          <a:xfrm>
            <a:off x="906463" y="471488"/>
            <a:ext cx="5349875" cy="4013200"/>
          </a:xfrm>
          <a:ln/>
        </p:spPr>
      </p:sp>
      <p:sp>
        <p:nvSpPr>
          <p:cNvPr id="124006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51F13B26-F6AD-40E8-A6F8-3E59482E1D14}" type="slidenum">
              <a:rPr lang="en-US">
                <a:solidFill>
                  <a:srgbClr val="000000"/>
                </a:solidFill>
              </a:rPr>
              <a:pPr/>
              <a:t>337</a:t>
            </a:fld>
            <a:endParaRPr lang="en-US">
              <a:solidFill>
                <a:srgbClr val="000000"/>
              </a:solidFill>
            </a:endParaRPr>
          </a:p>
        </p:txBody>
      </p:sp>
      <p:sp>
        <p:nvSpPr>
          <p:cNvPr id="1241091" name="Rectangle 2"/>
          <p:cNvSpPr>
            <a:spLocks noGrp="1" noRot="1" noChangeAspect="1" noChangeArrowheads="1" noTextEdit="1"/>
          </p:cNvSpPr>
          <p:nvPr>
            <p:ph type="sldImg"/>
          </p:nvPr>
        </p:nvSpPr>
        <p:spPr>
          <a:xfrm>
            <a:off x="906463" y="471488"/>
            <a:ext cx="5349875" cy="4013200"/>
          </a:xfrm>
          <a:ln/>
        </p:spPr>
      </p:sp>
      <p:sp>
        <p:nvSpPr>
          <p:cNvPr id="124109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Rectangle 12"/>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r>
              <a:rPr lang="en-US">
                <a:solidFill>
                  <a:srgbClr val="000000"/>
                </a:solidFill>
              </a:rPr>
              <a:t>5-</a:t>
            </a:r>
            <a:fld id="{248EC9B9-36D9-4FA9-B107-762EFEC3DF03}" type="slidenum">
              <a:rPr lang="en-US">
                <a:solidFill>
                  <a:srgbClr val="000000"/>
                </a:solidFill>
              </a:rPr>
              <a:pPr/>
              <a:t>338</a:t>
            </a:fld>
            <a:endParaRPr lang="en-US">
              <a:solidFill>
                <a:srgbClr val="000000"/>
              </a:solidFill>
            </a:endParaRPr>
          </a:p>
        </p:txBody>
      </p:sp>
      <p:sp>
        <p:nvSpPr>
          <p:cNvPr id="1242115" name="Rectangle 2"/>
          <p:cNvSpPr>
            <a:spLocks noGrp="1" noRot="1" noChangeAspect="1" noChangeArrowheads="1" noTextEdit="1"/>
          </p:cNvSpPr>
          <p:nvPr>
            <p:ph type="sldImg"/>
          </p:nvPr>
        </p:nvSpPr>
        <p:spPr>
          <a:xfrm>
            <a:off x="771525" y="471488"/>
            <a:ext cx="5772150" cy="4329112"/>
          </a:xfrm>
          <a:ln w="6350"/>
        </p:spPr>
      </p:sp>
      <p:sp>
        <p:nvSpPr>
          <p:cNvPr id="1242116" name="Rectangle 3"/>
          <p:cNvSpPr>
            <a:spLocks noGrp="1" noChangeArrowheads="1"/>
          </p:cNvSpPr>
          <p:nvPr>
            <p:ph type="body" idx="1"/>
          </p:nvPr>
        </p:nvSpPr>
        <p:spPr>
          <a:xfrm>
            <a:off x="731838" y="5029200"/>
            <a:ext cx="5851525" cy="3581400"/>
          </a:xfrm>
          <a:noFill/>
          <a:ln/>
        </p:spPr>
        <p:txBody>
          <a:bodyPr/>
          <a:lstStyle/>
          <a:p>
            <a:pPr defTabSz="849313" eaLnBrk="1" hangingPunct="1">
              <a:tabLst>
                <a:tab pos="423863" algn="l"/>
              </a:tabLst>
            </a:pPr>
            <a:r>
              <a:rPr lang="en-US" sz="1500" b="1" smtClean="0">
                <a:latin typeface="Arial Narrow" pitchFamily="34" charset="0"/>
              </a:rPr>
              <a:t>Front Panel Communication</a:t>
            </a:r>
          </a:p>
          <a:p>
            <a:pPr defTabSz="849313" eaLnBrk="1" hangingPunct="1">
              <a:tabLst>
                <a:tab pos="423863" algn="l"/>
              </a:tabLst>
            </a:pPr>
            <a:r>
              <a:rPr lang="en-US" smtClean="0">
                <a:latin typeface="Arial" pitchFamily="34" charset="0"/>
              </a:rPr>
              <a:t>With front panel communication, the host computer and the RT target execute different parts of the same VI, as shown in the figure above. On the host computer, LabVIEW displays the front panel of the VI while the RT target executes the block diagram. A user interface thread handles the communication between LabVIEW and the RT Engine.</a:t>
            </a:r>
          </a:p>
          <a:p>
            <a:pPr defTabSz="849313" eaLnBrk="1" hangingPunct="1">
              <a:tabLst>
                <a:tab pos="423863" algn="l"/>
              </a:tabLst>
            </a:pPr>
            <a:r>
              <a:rPr lang="en-US" smtClean="0">
                <a:latin typeface="Arial" pitchFamily="34" charset="0"/>
              </a:rPr>
              <a:t>Use front panel communication between LabVIEW on the host computer and the RT Engine to control and test VIs running on an RT target. After downloading and running the VIs, keep LabVIEW on the host computer open to display and interact with the front panel of the VI.</a:t>
            </a: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12"/>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r>
              <a:rPr lang="en-US">
                <a:solidFill>
                  <a:srgbClr val="000000"/>
                </a:solidFill>
              </a:rPr>
              <a:t>5-</a:t>
            </a:r>
            <a:fld id="{7B996F13-92ED-4179-BC34-BA49EC6D46B0}" type="slidenum">
              <a:rPr lang="en-US">
                <a:solidFill>
                  <a:srgbClr val="000000"/>
                </a:solidFill>
              </a:rPr>
              <a:pPr/>
              <a:t>339</a:t>
            </a:fld>
            <a:endParaRPr lang="en-US">
              <a:solidFill>
                <a:srgbClr val="000000"/>
              </a:solidFill>
            </a:endParaRPr>
          </a:p>
        </p:txBody>
      </p:sp>
      <p:sp>
        <p:nvSpPr>
          <p:cNvPr id="1243139" name="Rectangle 2"/>
          <p:cNvSpPr>
            <a:spLocks noGrp="1" noRot="1" noChangeAspect="1" noChangeArrowheads="1" noTextEdit="1"/>
          </p:cNvSpPr>
          <p:nvPr>
            <p:ph type="sldImg"/>
          </p:nvPr>
        </p:nvSpPr>
        <p:spPr>
          <a:ln w="6350"/>
        </p:spPr>
      </p:sp>
      <p:sp>
        <p:nvSpPr>
          <p:cNvPr id="1243140" name="Rectangle 3"/>
          <p:cNvSpPr>
            <a:spLocks noGrp="1" noChangeArrowheads="1"/>
          </p:cNvSpPr>
          <p:nvPr>
            <p:ph type="body" idx="1"/>
          </p:nvPr>
        </p:nvSpPr>
        <p:spPr>
          <a:noFill/>
          <a:ln/>
        </p:spPr>
        <p:txBody>
          <a:bodyPr/>
          <a:lstStyle/>
          <a:p>
            <a:pPr defTabSz="849313" eaLnBrk="1" hangingPunct="1">
              <a:tabLst>
                <a:tab pos="423863" algn="l"/>
              </a:tabLst>
            </a:pPr>
            <a:r>
              <a:rPr lang="en-US" sz="1800" b="1" smtClean="0">
                <a:latin typeface="Arial Narrow" pitchFamily="34" charset="0"/>
              </a:rPr>
              <a:t>Front Panel Communication</a:t>
            </a:r>
          </a:p>
          <a:p>
            <a:pPr defTabSz="849313" eaLnBrk="1" hangingPunct="1">
              <a:tabLst>
                <a:tab pos="423863" algn="l"/>
              </a:tabLst>
            </a:pPr>
            <a:r>
              <a:rPr lang="en-US" sz="1200" smtClean="0">
                <a:latin typeface="Arial" pitchFamily="34" charset="0"/>
              </a:rPr>
              <a:t>You also can use front panel communication to debug VIs while they run on the RT target. You can use LabVIEW debugging tools such as probes, execution highlighting, breakpoints, and single stepping to locate errors on the block diagram. Front panel communication is a good communication method to use during development, because you can quickly monitor and interface with VIs running on an RT target.</a:t>
            </a:r>
          </a:p>
          <a:p>
            <a:pPr defTabSz="849313" eaLnBrk="1" hangingPunct="1">
              <a:tabLst>
                <a:tab pos="423863" algn="l"/>
              </a:tabLst>
            </a:pPr>
            <a:r>
              <a:rPr lang="en-US" sz="1200" smtClean="0">
                <a:latin typeface="Times New Roman" pitchFamily="18" charset="0"/>
              </a:rPr>
              <a:t>Front panel communication causes sections of code that contain front panel controls and indicators to be non-deterministic. This is because LabVIEW must switch to the user interface thread, which is non-deterministic, to complete the task. Therefore if you are using front panel communication, you should not place front panel controls and indicators in time-critical sections of code. If no front panel terminals are in the time-critical section of code, then the time-critical section of code will run deterministically.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Slide Image Placeholder 1"/>
          <p:cNvSpPr>
            <a:spLocks noGrp="1" noRot="1" noChangeAspect="1" noTextEdit="1"/>
          </p:cNvSpPr>
          <p:nvPr>
            <p:ph type="sldImg"/>
          </p:nvPr>
        </p:nvSpPr>
        <p:spPr>
          <a:ln/>
        </p:spPr>
      </p:sp>
      <p:sp>
        <p:nvSpPr>
          <p:cNvPr id="931843" name="Notes Placeholder 2"/>
          <p:cNvSpPr>
            <a:spLocks noGrp="1"/>
          </p:cNvSpPr>
          <p:nvPr>
            <p:ph type="body" idx="1"/>
          </p:nvPr>
        </p:nvSpPr>
        <p:spPr>
          <a:noFill/>
          <a:ln/>
        </p:spPr>
        <p:txBody>
          <a:bodyPr/>
          <a:lstStyle/>
          <a:p>
            <a:pPr defTabSz="849313" eaLnBrk="1" hangingPunct="1">
              <a:tabLst>
                <a:tab pos="423863" algn="l"/>
              </a:tabLst>
            </a:pPr>
            <a:r>
              <a:rPr lang="en-US" dirty="0" smtClean="0">
                <a:latin typeface="Arial" pitchFamily="34" charset="0"/>
              </a:rPr>
              <a:t>When adopting FPGA the first consideration is the system architecture.  Will the system be a Window-based system or a Real-Time system?   After that you need to select the packaging or form-factor for your system.   Will you use a desktop machine or a PXI system?  Do you need a plug-in board?  Do you need </a:t>
            </a:r>
            <a:r>
              <a:rPr lang="en-US" dirty="0" err="1" smtClean="0">
                <a:latin typeface="Arial" pitchFamily="34" charset="0"/>
              </a:rPr>
              <a:t>CompactRIO</a:t>
            </a:r>
            <a:r>
              <a:rPr lang="en-US" dirty="0" smtClean="0">
                <a:latin typeface="Arial" pitchFamily="34" charset="0"/>
              </a:rPr>
              <a:t>?   Once you’ve decided on the form factor, then there other considerations –  What type of I/O channels do you need and how many do you need?</a:t>
            </a:r>
          </a:p>
          <a:p>
            <a:pPr defTabSz="849313" eaLnBrk="1" hangingPunct="1">
              <a:tabLst>
                <a:tab pos="423863" algn="l"/>
              </a:tabLst>
            </a:pPr>
            <a:endParaRPr lang="en-US" dirty="0" smtClean="0">
              <a:latin typeface="Arial" pitchFamily="34" charset="0"/>
            </a:endParaRPr>
          </a:p>
          <a:p>
            <a:pPr defTabSz="849313" eaLnBrk="1" hangingPunct="1">
              <a:tabLst>
                <a:tab pos="423863" algn="l"/>
              </a:tabLst>
            </a:pPr>
            <a:r>
              <a:rPr lang="en-US" dirty="0" smtClean="0">
                <a:latin typeface="Arial" pitchFamily="34" charset="0"/>
              </a:rPr>
              <a:t>NI’s sales force and ni.com/</a:t>
            </a:r>
            <a:r>
              <a:rPr lang="en-US" dirty="0" err="1" smtClean="0">
                <a:latin typeface="Arial" pitchFamily="34" charset="0"/>
              </a:rPr>
              <a:t>fpga</a:t>
            </a:r>
            <a:r>
              <a:rPr lang="en-US" dirty="0" smtClean="0">
                <a:latin typeface="Arial" pitchFamily="34" charset="0"/>
              </a:rPr>
              <a:t> will help you with these decisions.</a:t>
            </a:r>
          </a:p>
          <a:p>
            <a:pPr defTabSz="849313" eaLnBrk="1" hangingPunct="1">
              <a:tabLst>
                <a:tab pos="423863" algn="l"/>
              </a:tabLst>
            </a:pPr>
            <a:endParaRPr lang="en-US" dirty="0" smtClean="0">
              <a:latin typeface="Arial" pitchFamily="34" charset="0"/>
            </a:endParaRPr>
          </a:p>
          <a:p>
            <a:pPr defTabSz="849313" eaLnBrk="1" hangingPunct="1">
              <a:tabLst>
                <a:tab pos="423863" algn="l"/>
              </a:tabLst>
            </a:pPr>
            <a:r>
              <a:rPr lang="en-US" dirty="0" smtClean="0">
                <a:latin typeface="Arial" pitchFamily="34" charset="0"/>
              </a:rPr>
              <a:t>Throughout this course the lessons will illustrate concepts for both architectures.  Specifically, course exercises will be based around two systems: a PCI R Series board and a </a:t>
            </a:r>
            <a:r>
              <a:rPr lang="en-US" dirty="0" err="1" smtClean="0">
                <a:latin typeface="Arial" pitchFamily="34" charset="0"/>
              </a:rPr>
              <a:t>CompactRIO</a:t>
            </a:r>
            <a:r>
              <a:rPr lang="en-US" dirty="0" smtClean="0">
                <a:latin typeface="Arial" pitchFamily="34" charset="0"/>
              </a:rPr>
              <a:t> system.  Most concepts apply to both architectures.  However, in areas where the systems differ – such as configuration -- the course material will cover both architectures. </a:t>
            </a:r>
          </a:p>
          <a:p>
            <a:pPr defTabSz="849313" eaLnBrk="1" hangingPunct="1">
              <a:tabLst>
                <a:tab pos="423863" algn="l"/>
              </a:tabLst>
            </a:pPr>
            <a:endParaRPr lang="en-US" dirty="0" smtClean="0">
              <a:latin typeface="Arial" pitchFamily="34" charset="0"/>
            </a:endParaRPr>
          </a:p>
          <a:p>
            <a:pPr defTabSz="849313" eaLnBrk="1" hangingPunct="1">
              <a:tabLst>
                <a:tab pos="423863" algn="l"/>
              </a:tabLst>
            </a:pPr>
            <a:r>
              <a:rPr lang="en-US" dirty="0" smtClean="0">
                <a:latin typeface="Arial" pitchFamily="34" charset="0"/>
              </a:rPr>
              <a:t>Let’s look at these two reconfigurable I/O architectures in more depth….</a:t>
            </a: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Slide Image Placeholder 6"/>
          <p:cNvSpPr>
            <a:spLocks noGrp="1" noRot="1" noChangeAspect="1" noTextEdit="1"/>
          </p:cNvSpPr>
          <p:nvPr>
            <p:ph type="sldImg"/>
          </p:nvPr>
        </p:nvSpPr>
        <p:spPr>
          <a:xfrm>
            <a:off x="938213" y="720725"/>
            <a:ext cx="5438775" cy="4079875"/>
          </a:xfrm>
          <a:ln/>
        </p:spPr>
      </p:sp>
      <p:sp>
        <p:nvSpPr>
          <p:cNvPr id="1244163" name="Notes Placeholder 7"/>
          <p:cNvSpPr>
            <a:spLocks noGrp="1"/>
          </p:cNvSpPr>
          <p:nvPr>
            <p:ph type="body" idx="1"/>
          </p:nvPr>
        </p:nvSpPr>
        <p:spPr>
          <a:noFill/>
          <a:ln/>
        </p:spPr>
        <p:txBody>
          <a:bodyPr/>
          <a:lstStyle/>
          <a:p>
            <a:pPr defTabSz="849313" eaLnBrk="1" hangingPunct="1">
              <a:tabLst>
                <a:tab pos="423863" algn="l"/>
              </a:tabLst>
            </a:pPr>
            <a:r>
              <a:rPr lang="en-US" smtClean="0">
                <a:latin typeface="Times New Roman" pitchFamily="18" charset="0"/>
              </a:rPr>
              <a:t>FPGA for Real-Time is the other major architecture.  It uses LabVIEW FPGA within a LabVIEW Real-Time System. This is the architecture for PXI and CompactRIO platforms that run LabVIEW Real-Time. This architecture has the following components:</a:t>
            </a:r>
          </a:p>
          <a:p>
            <a:pPr marL="211138" lvl="2" indent="-211138" defTabSz="849313" eaLnBrk="1" hangingPunct="1">
              <a:tabLst>
                <a:tab pos="423863" algn="l"/>
              </a:tabLst>
            </a:pPr>
            <a:r>
              <a:rPr lang="en-US" smtClean="0">
                <a:latin typeface="Times New Roman" pitchFamily="18" charset="0"/>
              </a:rPr>
              <a:t>LabVIEW FPGA VI—Implements custom I/O or ultra high-speed control. Because your LabVIEW code executes directly in hardware, you can achieve hardware-level (ns) determinism.</a:t>
            </a:r>
          </a:p>
          <a:p>
            <a:pPr marL="211138" lvl="2" indent="-211138" defTabSz="849313" eaLnBrk="1" hangingPunct="1">
              <a:tabLst>
                <a:tab pos="423863" algn="l"/>
              </a:tabLst>
            </a:pPr>
            <a:r>
              <a:rPr lang="en-US" smtClean="0">
                <a:latin typeface="Times New Roman" pitchFamily="18" charset="0"/>
              </a:rPr>
              <a:t>LabVIEW Real-Time Module—Adds deterministic floating-point processing and control algorithms on a dedicated processor. </a:t>
            </a:r>
          </a:p>
          <a:p>
            <a:pPr marL="211138" lvl="2" indent="-211138" defTabSz="849313" eaLnBrk="1" hangingPunct="1">
              <a:tabLst>
                <a:tab pos="423863" algn="l"/>
              </a:tabLst>
            </a:pPr>
            <a:r>
              <a:rPr lang="en-US" smtClean="0">
                <a:latin typeface="Times New Roman" pitchFamily="18" charset="0"/>
              </a:rPr>
              <a:t>LabVIEW for Windows Host VI—Contains the user interface for your real-time system.</a:t>
            </a:r>
          </a:p>
          <a:p>
            <a:pPr defTabSz="849313" eaLnBrk="1" hangingPunct="1">
              <a:tabLst>
                <a:tab pos="423863" algn="l"/>
              </a:tabLst>
            </a:pPr>
            <a:endParaRPr lang="en-US" smtClean="0">
              <a:latin typeface="Times New Roman" pitchFamily="18" charset="0"/>
            </a:endParaRPr>
          </a:p>
          <a:p>
            <a:pPr defTabSz="849313" eaLnBrk="1" hangingPunct="1">
              <a:tabLst>
                <a:tab pos="423863" algn="l"/>
              </a:tabLst>
            </a:pPr>
            <a:r>
              <a:rPr lang="en-US" smtClean="0">
                <a:latin typeface="Times New Roman" pitchFamily="18" charset="0"/>
              </a:rPr>
              <a:t>Refer to the </a:t>
            </a:r>
            <a:r>
              <a:rPr lang="en-US" i="1" smtClean="0">
                <a:latin typeface="Times New Roman" pitchFamily="18" charset="0"/>
              </a:rPr>
              <a:t>LabVIEW Real-Time 1 </a:t>
            </a:r>
            <a:r>
              <a:rPr lang="en-US" smtClean="0">
                <a:latin typeface="Times New Roman" pitchFamily="18" charset="0"/>
              </a:rPr>
              <a:t>customer education course or visit </a:t>
            </a:r>
            <a:r>
              <a:rPr lang="en-US" sz="1000" smtClean="0">
                <a:latin typeface="Courier New" pitchFamily="49" charset="0"/>
                <a:cs typeface="Courier New" pitchFamily="49" charset="0"/>
              </a:rPr>
              <a:t>ni.com/realtime</a:t>
            </a:r>
            <a:r>
              <a:rPr lang="en-US" smtClean="0">
                <a:latin typeface="Times New Roman" pitchFamily="18" charset="0"/>
                <a:cs typeface="Times New Roman" pitchFamily="18" charset="0"/>
              </a:rPr>
              <a:t> for </a:t>
            </a:r>
            <a:r>
              <a:rPr lang="en-US" smtClean="0">
                <a:latin typeface="Times New Roman" pitchFamily="18" charset="0"/>
              </a:rPr>
              <a:t>more information about developing well-architected LabVIEW Real-Time applications.</a:t>
            </a:r>
            <a:endParaRPr lang="en-US" smtClean="0">
              <a:latin typeface="Arial" pitchFamily="34" charset="0"/>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7F321592-8091-4878-9497-810A6266D57B}" type="slidenum">
              <a:rPr lang="en-US">
                <a:solidFill>
                  <a:srgbClr val="000000"/>
                </a:solidFill>
              </a:rPr>
              <a:pPr/>
              <a:t>341</a:t>
            </a:fld>
            <a:endParaRPr lang="en-US">
              <a:solidFill>
                <a:srgbClr val="000000"/>
              </a:solidFill>
            </a:endParaRPr>
          </a:p>
        </p:txBody>
      </p:sp>
      <p:sp>
        <p:nvSpPr>
          <p:cNvPr id="1245187" name="Rectangle 2"/>
          <p:cNvSpPr>
            <a:spLocks noGrp="1" noRot="1" noChangeAspect="1" noChangeArrowheads="1" noTextEdit="1"/>
          </p:cNvSpPr>
          <p:nvPr>
            <p:ph type="sldImg"/>
          </p:nvPr>
        </p:nvSpPr>
        <p:spPr>
          <a:xfrm>
            <a:off x="906463" y="471488"/>
            <a:ext cx="5349875" cy="4013200"/>
          </a:xfrm>
          <a:ln/>
        </p:spPr>
      </p:sp>
      <p:sp>
        <p:nvSpPr>
          <p:cNvPr id="124518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85A8E06D-9B09-4E79-B6A9-418C7CDFB862}" type="slidenum">
              <a:rPr lang="en-US">
                <a:solidFill>
                  <a:srgbClr val="000000"/>
                </a:solidFill>
              </a:rPr>
              <a:pPr/>
              <a:t>342</a:t>
            </a:fld>
            <a:endParaRPr lang="en-US">
              <a:solidFill>
                <a:srgbClr val="000000"/>
              </a:solidFill>
            </a:endParaRPr>
          </a:p>
        </p:txBody>
      </p:sp>
      <p:sp>
        <p:nvSpPr>
          <p:cNvPr id="1246211" name="Rectangle 2"/>
          <p:cNvSpPr>
            <a:spLocks noGrp="1" noRot="1" noChangeAspect="1" noChangeArrowheads="1" noTextEdit="1"/>
          </p:cNvSpPr>
          <p:nvPr>
            <p:ph type="sldImg"/>
          </p:nvPr>
        </p:nvSpPr>
        <p:spPr>
          <a:xfrm>
            <a:off x="906463" y="471488"/>
            <a:ext cx="5349875" cy="4013200"/>
          </a:xfrm>
          <a:ln/>
        </p:spPr>
      </p:sp>
      <p:sp>
        <p:nvSpPr>
          <p:cNvPr id="124621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A4EBF94C-D83C-448B-A6E3-20BDEDCC4E6A}" type="slidenum">
              <a:rPr lang="en-US">
                <a:solidFill>
                  <a:srgbClr val="000000"/>
                </a:solidFill>
              </a:rPr>
              <a:pPr/>
              <a:t>343</a:t>
            </a:fld>
            <a:endParaRPr lang="en-US">
              <a:solidFill>
                <a:srgbClr val="000000"/>
              </a:solidFill>
            </a:endParaRPr>
          </a:p>
        </p:txBody>
      </p:sp>
      <p:sp>
        <p:nvSpPr>
          <p:cNvPr id="1247235" name="Rectangle 2"/>
          <p:cNvSpPr>
            <a:spLocks noGrp="1" noRot="1" noChangeAspect="1" noChangeArrowheads="1" noTextEdit="1"/>
          </p:cNvSpPr>
          <p:nvPr>
            <p:ph type="sldImg"/>
          </p:nvPr>
        </p:nvSpPr>
        <p:spPr>
          <a:xfrm>
            <a:off x="906463" y="471488"/>
            <a:ext cx="5349875" cy="4013200"/>
          </a:xfrm>
          <a:ln/>
        </p:spPr>
      </p:sp>
      <p:sp>
        <p:nvSpPr>
          <p:cNvPr id="1247236" name="Rectangle 3"/>
          <p:cNvSpPr>
            <a:spLocks noGrp="1" noChangeArrowheads="1"/>
          </p:cNvSpPr>
          <p:nvPr>
            <p:ph type="body" idx="1"/>
          </p:nvPr>
        </p:nvSpPr>
        <p:spPr>
          <a:xfrm>
            <a:off x="731838" y="4730750"/>
            <a:ext cx="5851525" cy="4319588"/>
          </a:xfrm>
          <a:noFill/>
          <a:ln/>
        </p:spPr>
        <p:txBody>
          <a:bodyPr/>
          <a:lstStyle/>
          <a:p>
            <a:pPr lvl="1" defTabSz="950913" eaLnBrk="1" hangingPunct="1">
              <a:tabLst>
                <a:tab pos="423863" algn="l"/>
              </a:tabLst>
            </a:pPr>
            <a:endParaRPr lang="en-US" smtClean="0">
              <a:latin typeface="Arial" pitchFamily="34" charset="0"/>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6B4FBF10-244D-4132-803B-63E8F6EB9E6C}" type="slidenum">
              <a:rPr lang="en-US">
                <a:solidFill>
                  <a:srgbClr val="000000"/>
                </a:solidFill>
              </a:rPr>
              <a:pPr/>
              <a:t>344</a:t>
            </a:fld>
            <a:endParaRPr lang="en-US">
              <a:solidFill>
                <a:srgbClr val="000000"/>
              </a:solidFill>
            </a:endParaRPr>
          </a:p>
        </p:txBody>
      </p:sp>
      <p:sp>
        <p:nvSpPr>
          <p:cNvPr id="1248259" name="Rectangle 2"/>
          <p:cNvSpPr>
            <a:spLocks noGrp="1" noRot="1" noChangeAspect="1" noChangeArrowheads="1" noTextEdit="1"/>
          </p:cNvSpPr>
          <p:nvPr>
            <p:ph type="sldImg"/>
          </p:nvPr>
        </p:nvSpPr>
        <p:spPr>
          <a:xfrm>
            <a:off x="906463" y="471488"/>
            <a:ext cx="5349875" cy="4013200"/>
          </a:xfrm>
          <a:ln/>
        </p:spPr>
      </p:sp>
      <p:sp>
        <p:nvSpPr>
          <p:cNvPr id="124826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82"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0BD8166D-4F30-4D1A-80F6-5FA4DA84FAE4}" type="slidenum">
              <a:rPr lang="en-US">
                <a:solidFill>
                  <a:srgbClr val="000000"/>
                </a:solidFill>
              </a:rPr>
              <a:pPr/>
              <a:t>345</a:t>
            </a:fld>
            <a:endParaRPr lang="en-US">
              <a:solidFill>
                <a:srgbClr val="000000"/>
              </a:solidFill>
            </a:endParaRPr>
          </a:p>
        </p:txBody>
      </p:sp>
      <p:sp>
        <p:nvSpPr>
          <p:cNvPr id="1249283" name="Rectangle 2"/>
          <p:cNvSpPr>
            <a:spLocks noGrp="1" noRot="1" noChangeAspect="1" noChangeArrowheads="1" noTextEdit="1"/>
          </p:cNvSpPr>
          <p:nvPr>
            <p:ph type="sldImg"/>
          </p:nvPr>
        </p:nvSpPr>
        <p:spPr>
          <a:xfrm>
            <a:off x="906463" y="471488"/>
            <a:ext cx="5349875" cy="4013200"/>
          </a:xfrm>
          <a:ln/>
        </p:spPr>
      </p:sp>
      <p:sp>
        <p:nvSpPr>
          <p:cNvPr id="124928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4E6F4A48-68DD-4145-9C5B-4A36DF013FBA}" type="slidenum">
              <a:rPr lang="en-US">
                <a:solidFill>
                  <a:srgbClr val="000000"/>
                </a:solidFill>
              </a:rPr>
              <a:pPr/>
              <a:t>346</a:t>
            </a:fld>
            <a:endParaRPr lang="en-US">
              <a:solidFill>
                <a:srgbClr val="000000"/>
              </a:solidFill>
            </a:endParaRPr>
          </a:p>
        </p:txBody>
      </p:sp>
      <p:sp>
        <p:nvSpPr>
          <p:cNvPr id="1250307" name="Rectangle 2"/>
          <p:cNvSpPr>
            <a:spLocks noGrp="1" noRot="1" noChangeAspect="1" noChangeArrowheads="1" noTextEdit="1"/>
          </p:cNvSpPr>
          <p:nvPr>
            <p:ph type="sldImg"/>
          </p:nvPr>
        </p:nvSpPr>
        <p:spPr>
          <a:xfrm>
            <a:off x="906463" y="471488"/>
            <a:ext cx="5349875" cy="4013200"/>
          </a:xfrm>
          <a:ln/>
        </p:spPr>
      </p:sp>
      <p:sp>
        <p:nvSpPr>
          <p:cNvPr id="1250308" name="Rectangle 3"/>
          <p:cNvSpPr>
            <a:spLocks noGrp="1" noChangeArrowheads="1"/>
          </p:cNvSpPr>
          <p:nvPr>
            <p:ph type="body" idx="1"/>
          </p:nvPr>
        </p:nvSpPr>
        <p:spPr>
          <a:xfrm>
            <a:off x="731838" y="4730750"/>
            <a:ext cx="5851525" cy="4319588"/>
          </a:xfrm>
          <a:noFill/>
          <a:ln/>
        </p:spPr>
        <p:txBody>
          <a:bodyPr/>
          <a:lstStyle/>
          <a:p>
            <a:pPr lvl="1" defTabSz="950913" eaLnBrk="1" hangingPunct="1">
              <a:tabLst>
                <a:tab pos="423863" algn="l"/>
              </a:tabLst>
            </a:pPr>
            <a:r>
              <a:rPr lang="en-US" b="1" smtClean="0">
                <a:latin typeface="Arial" pitchFamily="34" charset="0"/>
              </a:rPr>
              <a:t>Network-Published Shared Variables</a:t>
            </a:r>
            <a:r>
              <a:rPr lang="en-US" smtClean="0">
                <a:latin typeface="Arial" pitchFamily="34" charset="0"/>
              </a:rPr>
              <a:t>—You can use network-published shared variables to share data between VIs running on different targets across a network. By enabling the real-time FIFO of a shared variable, you can share data across a network without affecting the determinism of the VIs. However, the transfer of the data across the network is not deterministic. Due to network latency, the most recently written data may not be available to a VI running on a machine across the network. In this case, the VI attempting to read from the network-published shared variable returns the previous value. For datalogging applications, you can use timestamps to programmatically ensure that each value is logged once and only once.</a:t>
            </a:r>
          </a:p>
          <a:p>
            <a:pPr defTabSz="950913" eaLnBrk="1" hangingPunct="1">
              <a:tabLst>
                <a:tab pos="423863" algn="l"/>
              </a:tabLst>
            </a:pPr>
            <a:endParaRPr lang="en-US" smtClean="0">
              <a:latin typeface="Arial" pitchFamily="34" charset="0"/>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E5D9DD47-21F3-45BF-A4BB-5B12F91279CB}" type="slidenum">
              <a:rPr lang="en-US">
                <a:solidFill>
                  <a:srgbClr val="000000"/>
                </a:solidFill>
              </a:rPr>
              <a:pPr/>
              <a:t>347</a:t>
            </a:fld>
            <a:endParaRPr lang="en-US">
              <a:solidFill>
                <a:srgbClr val="000000"/>
              </a:solidFill>
            </a:endParaRPr>
          </a:p>
        </p:txBody>
      </p:sp>
      <p:sp>
        <p:nvSpPr>
          <p:cNvPr id="1251331" name="Rectangle 2"/>
          <p:cNvSpPr>
            <a:spLocks noGrp="1" noRot="1" noChangeAspect="1" noChangeArrowheads="1" noTextEdit="1"/>
          </p:cNvSpPr>
          <p:nvPr>
            <p:ph type="sldImg"/>
          </p:nvPr>
        </p:nvSpPr>
        <p:spPr>
          <a:xfrm>
            <a:off x="906463" y="471488"/>
            <a:ext cx="5349875" cy="4013200"/>
          </a:xfrm>
          <a:ln/>
        </p:spPr>
      </p:sp>
      <p:sp>
        <p:nvSpPr>
          <p:cNvPr id="125133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4"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523286B6-2108-4373-9405-68FCC7097895}" type="slidenum">
              <a:rPr lang="en-US">
                <a:solidFill>
                  <a:srgbClr val="000000"/>
                </a:solidFill>
              </a:rPr>
              <a:pPr/>
              <a:t>348</a:t>
            </a:fld>
            <a:endParaRPr lang="en-US">
              <a:solidFill>
                <a:srgbClr val="000000"/>
              </a:solidFill>
            </a:endParaRPr>
          </a:p>
        </p:txBody>
      </p:sp>
      <p:sp>
        <p:nvSpPr>
          <p:cNvPr id="1252355" name="Rectangle 2"/>
          <p:cNvSpPr>
            <a:spLocks noGrp="1" noRot="1" noChangeAspect="1" noChangeArrowheads="1" noTextEdit="1"/>
          </p:cNvSpPr>
          <p:nvPr>
            <p:ph type="sldImg"/>
          </p:nvPr>
        </p:nvSpPr>
        <p:spPr>
          <a:xfrm>
            <a:off x="906463" y="471488"/>
            <a:ext cx="5349875" cy="4013200"/>
          </a:xfrm>
          <a:ln/>
        </p:spPr>
      </p:sp>
      <p:sp>
        <p:nvSpPr>
          <p:cNvPr id="125235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Slide Image Placeholder 1"/>
          <p:cNvSpPr>
            <a:spLocks noGrp="1" noRot="1" noChangeAspect="1" noTextEdit="1"/>
          </p:cNvSpPr>
          <p:nvPr>
            <p:ph type="sldImg"/>
          </p:nvPr>
        </p:nvSpPr>
        <p:spPr>
          <a:ln/>
        </p:spPr>
      </p:sp>
      <p:sp>
        <p:nvSpPr>
          <p:cNvPr id="1253379"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Prep discussion:</a:t>
            </a:r>
          </a:p>
          <a:p>
            <a:pPr defTabSz="849313" eaLnBrk="1" hangingPunct="1">
              <a:tabLst>
                <a:tab pos="423863" algn="l"/>
              </a:tabLst>
            </a:pPr>
            <a:r>
              <a:rPr lang="en-US" smtClean="0">
                <a:latin typeface="Arial" pitchFamily="34" charset="0"/>
              </a:rPr>
              <a:t>The student is assigned the task of developing a user interface for a PC for the Temperature Monitor application. The user interface displays the temperature versus time in a graph, stops the CompactRIO controller and FPGA applications, controls the sample rate, and logs the data to the PC hard drive. The CompactRIO starts and runs independently of the Windows host.</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The student is given a pre-built FPGA VI and RT Host VI.  The student will modify the RT Host VI to use network-published shared variables to communicate with the Windows VI that they will create.</a:t>
            </a:r>
          </a:p>
        </p:txBody>
      </p:sp>
      <p:sp>
        <p:nvSpPr>
          <p:cNvPr id="1253380"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6FF22D52-333E-4622-867C-642E89C96234}" type="slidenum">
              <a:rPr lang="en-US">
                <a:solidFill>
                  <a:srgbClr val="000000"/>
                </a:solidFill>
              </a:rPr>
              <a:pPr/>
              <a:t>349</a:t>
            </a:fld>
            <a:endParaRPr lang="en-US">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Slide Image Placeholder 1"/>
          <p:cNvSpPr>
            <a:spLocks noGrp="1" noRot="1" noChangeAspect="1" noTextEdit="1"/>
          </p:cNvSpPr>
          <p:nvPr>
            <p:ph type="sldImg"/>
          </p:nvPr>
        </p:nvSpPr>
        <p:spPr>
          <a:ln/>
        </p:spPr>
      </p:sp>
      <p:sp>
        <p:nvSpPr>
          <p:cNvPr id="93286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402" name="Slide Image Placeholder 1"/>
          <p:cNvSpPr>
            <a:spLocks noGrp="1" noRot="1" noChangeAspect="1" noTextEdit="1"/>
          </p:cNvSpPr>
          <p:nvPr>
            <p:ph type="sldImg"/>
          </p:nvPr>
        </p:nvSpPr>
        <p:spPr>
          <a:ln/>
        </p:spPr>
      </p:sp>
      <p:sp>
        <p:nvSpPr>
          <p:cNvPr id="1254403" name="Notes Placeholder 2"/>
          <p:cNvSpPr>
            <a:spLocks noGrp="1"/>
          </p:cNvSpPr>
          <p:nvPr>
            <p:ph type="body" idx="1"/>
          </p:nvPr>
        </p:nvSpPr>
        <p:spPr>
          <a:noFill/>
          <a:ln/>
        </p:spPr>
        <p:txBody>
          <a:bodyPr/>
          <a:lstStyle/>
          <a:p>
            <a:pPr defTabSz="849313" eaLnBrk="1" hangingPunct="1">
              <a:buFontTx/>
              <a:buChar char="•"/>
              <a:tabLst>
                <a:tab pos="423863" algn="l"/>
              </a:tabLst>
            </a:pPr>
            <a:r>
              <a:rPr lang="en-US" dirty="0" smtClean="0">
                <a:latin typeface="Arial" pitchFamily="34" charset="0"/>
              </a:rPr>
              <a:t>The temperature conversion calculation required using double-precision numbers which are not supported the FPGA target.</a:t>
            </a:r>
          </a:p>
          <a:p>
            <a:pPr defTabSz="849313" eaLnBrk="1" hangingPunct="1">
              <a:buFontTx/>
              <a:buChar char="•"/>
              <a:tabLst>
                <a:tab pos="423863" algn="l"/>
              </a:tabLst>
            </a:pPr>
            <a:r>
              <a:rPr lang="en-US" dirty="0" smtClean="0">
                <a:latin typeface="Arial" pitchFamily="34" charset="0"/>
              </a:rPr>
              <a:t>Windows PCs typically have larger hard drives.</a:t>
            </a:r>
          </a:p>
          <a:p>
            <a:pPr defTabSz="849313" eaLnBrk="1" hangingPunct="1">
              <a:tabLst>
                <a:tab pos="423863" algn="l"/>
              </a:tabLst>
            </a:pPr>
            <a:r>
              <a:rPr lang="en-US" dirty="0" smtClean="0">
                <a:latin typeface="Arial" pitchFamily="34" charset="0"/>
              </a:rPr>
              <a:t>Real-Time targets are more stable and reliable than Windows targets.</a:t>
            </a:r>
          </a:p>
        </p:txBody>
      </p:sp>
      <p:sp>
        <p:nvSpPr>
          <p:cNvPr id="1254404"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3A337240-9BD8-4F4B-A1C4-B9FF6FCF5610}" type="slidenum">
              <a:rPr lang="en-US">
                <a:solidFill>
                  <a:srgbClr val="000000"/>
                </a:solidFill>
              </a:rPr>
              <a:pPr/>
              <a:t>350</a:t>
            </a:fld>
            <a:endParaRPr lang="en-US">
              <a:solidFill>
                <a:srgbClr val="000000"/>
              </a:solidFill>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E00D9091-4C19-4AA9-ADF5-F8744D6AB2BE}" type="slidenum">
              <a:rPr lang="en-US">
                <a:solidFill>
                  <a:srgbClr val="000000"/>
                </a:solidFill>
              </a:rPr>
              <a:pPr/>
              <a:t>351</a:t>
            </a:fld>
            <a:endParaRPr lang="en-US">
              <a:solidFill>
                <a:srgbClr val="000000"/>
              </a:solidFill>
            </a:endParaRPr>
          </a:p>
        </p:txBody>
      </p:sp>
      <p:sp>
        <p:nvSpPr>
          <p:cNvPr id="1255427" name="Rectangle 2"/>
          <p:cNvSpPr>
            <a:spLocks noGrp="1" noRot="1" noChangeAspect="1" noChangeArrowheads="1" noTextEdit="1"/>
          </p:cNvSpPr>
          <p:nvPr>
            <p:ph type="sldImg"/>
          </p:nvPr>
        </p:nvSpPr>
        <p:spPr>
          <a:xfrm>
            <a:off x="906463" y="471488"/>
            <a:ext cx="5349875" cy="4013200"/>
          </a:xfrm>
          <a:ln/>
        </p:spPr>
      </p:sp>
      <p:sp>
        <p:nvSpPr>
          <p:cNvPr id="125542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11"/>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pPr defTabSz="912813"/>
            <a:r>
              <a:rPr lang="en-US">
                <a:solidFill>
                  <a:srgbClr val="000000"/>
                </a:solidFill>
              </a:rPr>
              <a:t>6-</a:t>
            </a:r>
            <a:fld id="{96725C32-AF89-4BA8-B350-11A4E229756C}" type="slidenum">
              <a:rPr lang="en-US">
                <a:solidFill>
                  <a:srgbClr val="000000"/>
                </a:solidFill>
              </a:rPr>
              <a:pPr defTabSz="912813"/>
              <a:t>352</a:t>
            </a:fld>
            <a:endParaRPr lang="en-US">
              <a:solidFill>
                <a:srgbClr val="000000"/>
              </a:solidFill>
            </a:endParaRPr>
          </a:p>
        </p:txBody>
      </p:sp>
      <p:sp>
        <p:nvSpPr>
          <p:cNvPr id="1256451" name="Slide Image Placeholder 9"/>
          <p:cNvSpPr>
            <a:spLocks noGrp="1" noRot="1" noChangeAspect="1" noTextEdit="1"/>
          </p:cNvSpPr>
          <p:nvPr>
            <p:ph type="sldImg"/>
          </p:nvPr>
        </p:nvSpPr>
        <p:spPr>
          <a:xfrm>
            <a:off x="817563" y="539750"/>
            <a:ext cx="5681662" cy="4260850"/>
          </a:xfrm>
          <a:ln w="6350"/>
        </p:spPr>
      </p:sp>
      <p:sp>
        <p:nvSpPr>
          <p:cNvPr id="1256452" name="Notes Placeholder 10"/>
          <p:cNvSpPr>
            <a:spLocks noGrp="1"/>
          </p:cNvSpPr>
          <p:nvPr>
            <p:ph type="body" idx="1"/>
          </p:nvPr>
        </p:nvSpPr>
        <p:spPr>
          <a:noFill/>
          <a:ln/>
        </p:spPr>
        <p:txBody>
          <a:bodyPr/>
          <a:lstStyle/>
          <a:p>
            <a:pPr defTabSz="912813" eaLnBrk="1" hangingPunct="1">
              <a:tabLst>
                <a:tab pos="455613" algn="l"/>
              </a:tabLst>
            </a:pPr>
            <a:r>
              <a:rPr lang="en-US" smtClean="0">
                <a:latin typeface="Arial" pitchFamily="34" charset="0"/>
              </a:rPr>
              <a:t>Answer is:</a:t>
            </a:r>
          </a:p>
          <a:p>
            <a:pPr defTabSz="912813" eaLnBrk="1" hangingPunct="1">
              <a:tabLst>
                <a:tab pos="455613" algn="l"/>
              </a:tabLst>
            </a:pPr>
            <a:r>
              <a:rPr lang="en-US" smtClean="0">
                <a:latin typeface="Arial" pitchFamily="34" charset="0"/>
              </a:rPr>
              <a:t>Logging data to file– B and C*</a:t>
            </a:r>
          </a:p>
          <a:p>
            <a:pPr defTabSz="912813" eaLnBrk="1" hangingPunct="1">
              <a:tabLst>
                <a:tab pos="455613" algn="l"/>
              </a:tabLst>
            </a:pPr>
            <a:r>
              <a:rPr lang="en-US" smtClean="0">
                <a:latin typeface="Arial" pitchFamily="34" charset="0"/>
              </a:rPr>
              <a:t>I/O operations – A</a:t>
            </a:r>
          </a:p>
          <a:p>
            <a:pPr defTabSz="912813" eaLnBrk="1" hangingPunct="1">
              <a:tabLst>
                <a:tab pos="455613" algn="l"/>
              </a:tabLst>
            </a:pPr>
            <a:r>
              <a:rPr lang="en-US" smtClean="0">
                <a:latin typeface="Arial" pitchFamily="34" charset="0"/>
              </a:rPr>
              <a:t>Floating-point math – B and C</a:t>
            </a:r>
          </a:p>
          <a:p>
            <a:pPr defTabSz="912813" eaLnBrk="1" hangingPunct="1">
              <a:tabLst>
                <a:tab pos="455613" algn="l"/>
              </a:tabLst>
            </a:pPr>
            <a:r>
              <a:rPr lang="en-US" smtClean="0">
                <a:latin typeface="Arial" pitchFamily="34" charset="0"/>
              </a:rPr>
              <a:t>User Interface – C</a:t>
            </a:r>
          </a:p>
          <a:p>
            <a:pPr defTabSz="912813" eaLnBrk="1" hangingPunct="1">
              <a:tabLst>
                <a:tab pos="455613" algn="l"/>
              </a:tabLst>
            </a:pPr>
            <a:r>
              <a:rPr lang="en-US" smtClean="0">
                <a:latin typeface="Arial" pitchFamily="34" charset="0"/>
              </a:rPr>
              <a:t>40 MHz logic – A</a:t>
            </a:r>
          </a:p>
          <a:p>
            <a:pPr defTabSz="912813" eaLnBrk="1" hangingPunct="1">
              <a:tabLst>
                <a:tab pos="455613" algn="l"/>
              </a:tabLst>
            </a:pPr>
            <a:r>
              <a:rPr lang="en-US" smtClean="0">
                <a:latin typeface="Arial" pitchFamily="34" charset="0"/>
              </a:rPr>
              <a:t>Inserting data into an enterprise database – C</a:t>
            </a:r>
          </a:p>
          <a:p>
            <a:pPr defTabSz="912813" eaLnBrk="1" hangingPunct="1">
              <a:tabLst>
                <a:tab pos="455613" algn="l"/>
              </a:tabLst>
            </a:pPr>
            <a:r>
              <a:rPr lang="en-US" smtClean="0">
                <a:latin typeface="Arial" pitchFamily="34" charset="0"/>
              </a:rPr>
              <a:t>Separating deterministic and non-deterministic tasks – B</a:t>
            </a:r>
          </a:p>
          <a:p>
            <a:pPr defTabSz="912813" eaLnBrk="1" hangingPunct="1">
              <a:tabLst>
                <a:tab pos="455613" algn="l"/>
              </a:tabLst>
            </a:pPr>
            <a:endParaRPr lang="en-US" smtClean="0">
              <a:latin typeface="Arial" pitchFamily="34" charset="0"/>
            </a:endParaRPr>
          </a:p>
          <a:p>
            <a:pPr defTabSz="912813" eaLnBrk="1" hangingPunct="1">
              <a:tabLst>
                <a:tab pos="455613" algn="l"/>
              </a:tabLst>
            </a:pPr>
            <a:r>
              <a:rPr lang="en-US" smtClean="0">
                <a:latin typeface="Arial" pitchFamily="34" charset="0"/>
              </a:rPr>
              <a:t>* There is a cRIO module you can use to log data to file using an FPGA VI (NI 9802)</a:t>
            </a: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Rectangle 11"/>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pPr defTabSz="912813"/>
            <a:r>
              <a:rPr lang="en-US">
                <a:solidFill>
                  <a:srgbClr val="000000"/>
                </a:solidFill>
              </a:rPr>
              <a:t>6-</a:t>
            </a:r>
            <a:fld id="{BAA35469-F550-4BC1-9960-A8EAEA22731F}" type="slidenum">
              <a:rPr lang="en-US">
                <a:solidFill>
                  <a:srgbClr val="000000"/>
                </a:solidFill>
              </a:rPr>
              <a:pPr defTabSz="912813"/>
              <a:t>353</a:t>
            </a:fld>
            <a:endParaRPr lang="en-US">
              <a:solidFill>
                <a:srgbClr val="000000"/>
              </a:solidFill>
            </a:endParaRPr>
          </a:p>
        </p:txBody>
      </p:sp>
      <p:sp>
        <p:nvSpPr>
          <p:cNvPr id="1257475" name="Slide Image Placeholder 9"/>
          <p:cNvSpPr>
            <a:spLocks noGrp="1" noRot="1" noChangeAspect="1" noTextEdit="1"/>
          </p:cNvSpPr>
          <p:nvPr>
            <p:ph type="sldImg"/>
          </p:nvPr>
        </p:nvSpPr>
        <p:spPr>
          <a:xfrm>
            <a:off x="817563" y="539750"/>
            <a:ext cx="5681662" cy="4260850"/>
          </a:xfrm>
          <a:ln w="6350"/>
        </p:spPr>
      </p:sp>
      <p:sp>
        <p:nvSpPr>
          <p:cNvPr id="1257476" name="Notes Placeholder 10"/>
          <p:cNvSpPr>
            <a:spLocks noGrp="1"/>
          </p:cNvSpPr>
          <p:nvPr>
            <p:ph type="body" idx="1"/>
          </p:nvPr>
        </p:nvSpPr>
        <p:spPr>
          <a:noFill/>
          <a:ln/>
        </p:spPr>
        <p:txBody>
          <a:bodyPr/>
          <a:lstStyle/>
          <a:p>
            <a:pPr defTabSz="912813" eaLnBrk="1" hangingPunct="1">
              <a:tabLst>
                <a:tab pos="455613" algn="l"/>
              </a:tabLst>
            </a:pPr>
            <a:r>
              <a:rPr lang="en-US" smtClean="0">
                <a:latin typeface="Arial" pitchFamily="34" charset="0"/>
              </a:rPr>
              <a:t>Answer is:</a:t>
            </a:r>
          </a:p>
          <a:p>
            <a:pPr defTabSz="912813" eaLnBrk="1" hangingPunct="1">
              <a:tabLst>
                <a:tab pos="455613" algn="l"/>
              </a:tabLst>
            </a:pPr>
            <a:r>
              <a:rPr lang="en-US" smtClean="0">
                <a:latin typeface="Arial" pitchFamily="34" charset="0"/>
              </a:rPr>
              <a:t>Logging data to file– B and C*</a:t>
            </a:r>
          </a:p>
          <a:p>
            <a:pPr defTabSz="912813" eaLnBrk="1" hangingPunct="1">
              <a:tabLst>
                <a:tab pos="455613" algn="l"/>
              </a:tabLst>
            </a:pPr>
            <a:r>
              <a:rPr lang="en-US" smtClean="0">
                <a:latin typeface="Arial" pitchFamily="34" charset="0"/>
              </a:rPr>
              <a:t>I/O operations – A</a:t>
            </a:r>
          </a:p>
          <a:p>
            <a:pPr defTabSz="912813" eaLnBrk="1" hangingPunct="1">
              <a:tabLst>
                <a:tab pos="455613" algn="l"/>
              </a:tabLst>
            </a:pPr>
            <a:r>
              <a:rPr lang="en-US" smtClean="0">
                <a:latin typeface="Arial" pitchFamily="34" charset="0"/>
              </a:rPr>
              <a:t>Floating-point math – B and C</a:t>
            </a:r>
          </a:p>
          <a:p>
            <a:pPr defTabSz="912813" eaLnBrk="1" hangingPunct="1">
              <a:tabLst>
                <a:tab pos="455613" algn="l"/>
              </a:tabLst>
            </a:pPr>
            <a:r>
              <a:rPr lang="en-US" smtClean="0">
                <a:latin typeface="Arial" pitchFamily="34" charset="0"/>
              </a:rPr>
              <a:t>User Interface – C</a:t>
            </a:r>
          </a:p>
          <a:p>
            <a:pPr defTabSz="912813" eaLnBrk="1" hangingPunct="1">
              <a:tabLst>
                <a:tab pos="455613" algn="l"/>
              </a:tabLst>
            </a:pPr>
            <a:r>
              <a:rPr lang="en-US" smtClean="0">
                <a:latin typeface="Arial" pitchFamily="34" charset="0"/>
              </a:rPr>
              <a:t>40 MHz logic – A</a:t>
            </a:r>
          </a:p>
          <a:p>
            <a:pPr defTabSz="912813" eaLnBrk="1" hangingPunct="1">
              <a:tabLst>
                <a:tab pos="455613" algn="l"/>
              </a:tabLst>
            </a:pPr>
            <a:r>
              <a:rPr lang="en-US" smtClean="0">
                <a:latin typeface="Arial" pitchFamily="34" charset="0"/>
              </a:rPr>
              <a:t>Inserting data into an enterprise database – C</a:t>
            </a:r>
          </a:p>
          <a:p>
            <a:pPr defTabSz="912813" eaLnBrk="1" hangingPunct="1">
              <a:tabLst>
                <a:tab pos="455613" algn="l"/>
              </a:tabLst>
            </a:pPr>
            <a:r>
              <a:rPr lang="en-US" smtClean="0">
                <a:latin typeface="Arial" pitchFamily="34" charset="0"/>
              </a:rPr>
              <a:t>Separating deterministic and non-deterministic tasks – B</a:t>
            </a:r>
          </a:p>
          <a:p>
            <a:pPr defTabSz="912813" eaLnBrk="1" hangingPunct="1">
              <a:tabLst>
                <a:tab pos="455613" algn="l"/>
              </a:tabLst>
            </a:pPr>
            <a:endParaRPr lang="en-US" smtClean="0">
              <a:latin typeface="Arial" pitchFamily="34" charset="0"/>
            </a:endParaRPr>
          </a:p>
          <a:p>
            <a:pPr defTabSz="912813" eaLnBrk="1" hangingPunct="1">
              <a:tabLst>
                <a:tab pos="455613" algn="l"/>
              </a:tabLst>
            </a:pPr>
            <a:r>
              <a:rPr lang="en-US" smtClean="0">
                <a:latin typeface="Arial" pitchFamily="34" charset="0"/>
              </a:rPr>
              <a:t>* There is a cRIO module you can use to log data to file using an FPGA VI (NI 9802)</a:t>
            </a: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9B3FD7C1-A5B4-457A-A237-7A2F97627FBF}" type="slidenum">
              <a:rPr lang="en-US">
                <a:solidFill>
                  <a:srgbClr val="000000"/>
                </a:solidFill>
              </a:rPr>
              <a:pPr/>
              <a:t>354</a:t>
            </a:fld>
            <a:endParaRPr lang="en-US">
              <a:solidFill>
                <a:srgbClr val="000000"/>
              </a:solidFill>
            </a:endParaRPr>
          </a:p>
        </p:txBody>
      </p:sp>
      <p:sp>
        <p:nvSpPr>
          <p:cNvPr id="1258499" name="Rectangle 2"/>
          <p:cNvSpPr>
            <a:spLocks noGrp="1" noRot="1" noChangeAspect="1" noChangeArrowheads="1" noTextEdit="1"/>
          </p:cNvSpPr>
          <p:nvPr>
            <p:ph type="sldImg"/>
          </p:nvPr>
        </p:nvSpPr>
        <p:spPr>
          <a:xfrm>
            <a:off x="906463" y="471488"/>
            <a:ext cx="5349875" cy="4013200"/>
          </a:xfrm>
          <a:ln/>
        </p:spPr>
      </p:sp>
      <p:sp>
        <p:nvSpPr>
          <p:cNvPr id="1258500" name="Rectangle 3"/>
          <p:cNvSpPr>
            <a:spLocks noGrp="1" noChangeArrowheads="1"/>
          </p:cNvSpPr>
          <p:nvPr>
            <p:ph type="body" idx="1"/>
          </p:nvPr>
        </p:nvSpPr>
        <p:spPr>
          <a:xfrm>
            <a:off x="731838" y="4730750"/>
            <a:ext cx="5851525" cy="4319588"/>
          </a:xfrm>
          <a:noFill/>
          <a:ln/>
        </p:spPr>
        <p:txBody>
          <a:bodyPr/>
          <a:lstStyle/>
          <a:p>
            <a:pPr defTabSz="950913" eaLnBrk="1" hangingPunct="1">
              <a:tabLst>
                <a:tab pos="423863" algn="l"/>
              </a:tabLst>
            </a:pPr>
            <a:r>
              <a:rPr lang="en-US" smtClean="0">
                <a:latin typeface="Arial" pitchFamily="34" charset="0"/>
              </a:rPr>
              <a:t>The answer is c.</a:t>
            </a:r>
          </a:p>
          <a:p>
            <a:pPr defTabSz="950913" eaLnBrk="1" hangingPunct="1">
              <a:tabLst>
                <a:tab pos="423863" algn="l"/>
              </a:tabLst>
            </a:pPr>
            <a:endParaRPr lang="en-US" smtClean="0">
              <a:latin typeface="Arial" pitchFamily="34" charset="0"/>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22"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E8937ACD-D316-4C47-9710-A5E695A48D7D}" type="slidenum">
              <a:rPr lang="en-US">
                <a:solidFill>
                  <a:srgbClr val="000000"/>
                </a:solidFill>
              </a:rPr>
              <a:pPr/>
              <a:t>355</a:t>
            </a:fld>
            <a:endParaRPr lang="en-US">
              <a:solidFill>
                <a:srgbClr val="000000"/>
              </a:solidFill>
            </a:endParaRPr>
          </a:p>
        </p:txBody>
      </p:sp>
      <p:sp>
        <p:nvSpPr>
          <p:cNvPr id="1259523" name="Rectangle 2"/>
          <p:cNvSpPr>
            <a:spLocks noGrp="1" noRot="1" noChangeAspect="1" noChangeArrowheads="1" noTextEdit="1"/>
          </p:cNvSpPr>
          <p:nvPr>
            <p:ph type="sldImg"/>
          </p:nvPr>
        </p:nvSpPr>
        <p:spPr>
          <a:xfrm>
            <a:off x="906463" y="471488"/>
            <a:ext cx="5349875" cy="4013200"/>
          </a:xfrm>
          <a:ln/>
        </p:spPr>
      </p:sp>
      <p:sp>
        <p:nvSpPr>
          <p:cNvPr id="125952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The answer is c.</a:t>
            </a: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5CEB4491-B747-46C3-AD7E-C38D8868D904}" type="slidenum">
              <a:rPr lang="en-US">
                <a:solidFill>
                  <a:srgbClr val="000000"/>
                </a:solidFill>
              </a:rPr>
              <a:pPr/>
              <a:t>356</a:t>
            </a:fld>
            <a:endParaRPr lang="en-US">
              <a:solidFill>
                <a:srgbClr val="000000"/>
              </a:solidFill>
            </a:endParaRPr>
          </a:p>
        </p:txBody>
      </p:sp>
      <p:sp>
        <p:nvSpPr>
          <p:cNvPr id="1260547" name="Rectangle 2"/>
          <p:cNvSpPr>
            <a:spLocks noGrp="1" noRot="1" noChangeAspect="1" noChangeArrowheads="1" noTextEdit="1"/>
          </p:cNvSpPr>
          <p:nvPr>
            <p:ph type="sldImg"/>
          </p:nvPr>
        </p:nvSpPr>
        <p:spPr>
          <a:xfrm>
            <a:off x="906463" y="471488"/>
            <a:ext cx="5349875" cy="4013200"/>
          </a:xfrm>
          <a:ln/>
        </p:spPr>
      </p:sp>
      <p:sp>
        <p:nvSpPr>
          <p:cNvPr id="126054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The answer is a, b, and d.</a:t>
            </a: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C98FB990-6191-4957-9D2D-EF7AF88CF33F}" type="slidenum">
              <a:rPr lang="en-US">
                <a:solidFill>
                  <a:srgbClr val="000000"/>
                </a:solidFill>
              </a:rPr>
              <a:pPr/>
              <a:t>357</a:t>
            </a:fld>
            <a:endParaRPr lang="en-US">
              <a:solidFill>
                <a:srgbClr val="000000"/>
              </a:solidFill>
            </a:endParaRPr>
          </a:p>
        </p:txBody>
      </p:sp>
      <p:sp>
        <p:nvSpPr>
          <p:cNvPr id="1261571" name="Rectangle 2"/>
          <p:cNvSpPr>
            <a:spLocks noGrp="1" noRot="1" noChangeAspect="1" noChangeArrowheads="1" noTextEdit="1"/>
          </p:cNvSpPr>
          <p:nvPr>
            <p:ph type="sldImg"/>
          </p:nvPr>
        </p:nvSpPr>
        <p:spPr>
          <a:xfrm>
            <a:off x="906463" y="471488"/>
            <a:ext cx="5349875" cy="4013200"/>
          </a:xfrm>
          <a:ln/>
        </p:spPr>
      </p:sp>
      <p:sp>
        <p:nvSpPr>
          <p:cNvPr id="126157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The answer is a, b, and d.</a:t>
            </a: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F49EBCA9-00D8-4B81-AF2C-20FC9487987C}" type="slidenum">
              <a:rPr lang="en-US">
                <a:solidFill>
                  <a:srgbClr val="000000"/>
                </a:solidFill>
              </a:rPr>
              <a:pPr/>
              <a:t>358</a:t>
            </a:fld>
            <a:endParaRPr lang="en-US">
              <a:solidFill>
                <a:srgbClr val="000000"/>
              </a:solidFill>
            </a:endParaRPr>
          </a:p>
        </p:txBody>
      </p:sp>
      <p:sp>
        <p:nvSpPr>
          <p:cNvPr id="1262595" name="Rectangle 2"/>
          <p:cNvSpPr>
            <a:spLocks noGrp="1" noRot="1" noChangeAspect="1" noChangeArrowheads="1" noTextEdit="1"/>
          </p:cNvSpPr>
          <p:nvPr>
            <p:ph type="sldImg"/>
          </p:nvPr>
        </p:nvSpPr>
        <p:spPr>
          <a:xfrm>
            <a:off x="906463" y="471488"/>
            <a:ext cx="5349875" cy="4013200"/>
          </a:xfrm>
          <a:ln/>
        </p:spPr>
      </p:sp>
      <p:sp>
        <p:nvSpPr>
          <p:cNvPr id="1262596" name="Rectangle 3"/>
          <p:cNvSpPr>
            <a:spLocks noGrp="1" noChangeArrowheads="1"/>
          </p:cNvSpPr>
          <p:nvPr>
            <p:ph type="body" idx="1"/>
          </p:nvPr>
        </p:nvSpPr>
        <p:spPr>
          <a:xfrm>
            <a:off x="731838" y="4730750"/>
            <a:ext cx="5851525" cy="4319588"/>
          </a:xfrm>
          <a:noFill/>
          <a:ln/>
        </p:spPr>
        <p:txBody>
          <a:bodyPr/>
          <a:lstStyle/>
          <a:p>
            <a:pPr defTabSz="950913" eaLnBrk="1" hangingPunct="1">
              <a:tabLst>
                <a:tab pos="423863" algn="l"/>
              </a:tabLst>
            </a:pPr>
            <a:r>
              <a:rPr lang="en-US" smtClean="0">
                <a:latin typeface="Arial" pitchFamily="34" charset="0"/>
              </a:rPr>
              <a:t>Answer is False.</a:t>
            </a: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80163D77-10F5-4F34-9E44-D88637013B12}" type="slidenum">
              <a:rPr lang="en-US">
                <a:solidFill>
                  <a:srgbClr val="000000"/>
                </a:solidFill>
              </a:rPr>
              <a:pPr/>
              <a:t>359</a:t>
            </a:fld>
            <a:endParaRPr lang="en-US">
              <a:solidFill>
                <a:srgbClr val="000000"/>
              </a:solidFill>
            </a:endParaRPr>
          </a:p>
        </p:txBody>
      </p:sp>
      <p:sp>
        <p:nvSpPr>
          <p:cNvPr id="1263619" name="Rectangle 2"/>
          <p:cNvSpPr>
            <a:spLocks noGrp="1" noRot="1" noChangeAspect="1" noChangeArrowheads="1" noTextEdit="1"/>
          </p:cNvSpPr>
          <p:nvPr>
            <p:ph type="sldImg"/>
          </p:nvPr>
        </p:nvSpPr>
        <p:spPr>
          <a:xfrm>
            <a:off x="906463" y="471488"/>
            <a:ext cx="5349875" cy="4013200"/>
          </a:xfrm>
          <a:ln/>
        </p:spPr>
      </p:sp>
      <p:sp>
        <p:nvSpPr>
          <p:cNvPr id="126362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Answer is False.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Slide Image Placeholder 7"/>
          <p:cNvSpPr>
            <a:spLocks noGrp="1" noRot="1" noChangeAspect="1" noTextEdit="1"/>
          </p:cNvSpPr>
          <p:nvPr>
            <p:ph type="sldImg"/>
          </p:nvPr>
        </p:nvSpPr>
        <p:spPr>
          <a:xfrm>
            <a:off x="938213" y="720725"/>
            <a:ext cx="5438775" cy="4079875"/>
          </a:xfrm>
          <a:ln/>
        </p:spPr>
      </p:sp>
      <p:sp>
        <p:nvSpPr>
          <p:cNvPr id="933891" name="Notes Placeholder 8"/>
          <p:cNvSpPr>
            <a:spLocks noGrp="1"/>
          </p:cNvSpPr>
          <p:nvPr>
            <p:ph type="body" idx="1"/>
          </p:nvPr>
        </p:nvSpPr>
        <p:spPr>
          <a:noFill/>
          <a:ln/>
        </p:spPr>
        <p:txBody>
          <a:bodyPr/>
          <a:lstStyle/>
          <a:p>
            <a:pPr marL="211138" lvl="2" indent="-211138" defTabSz="849313" eaLnBrk="1" hangingPunct="1">
              <a:buFont typeface="Arial" pitchFamily="34" charset="0"/>
              <a:buNone/>
              <a:tabLst>
                <a:tab pos="423863" algn="l"/>
              </a:tabLst>
            </a:pPr>
            <a:r>
              <a:rPr lang="en-US" smtClean="0">
                <a:solidFill>
                  <a:srgbClr val="000000"/>
                </a:solidFill>
                <a:latin typeface="Times New Roman" pitchFamily="18" charset="0"/>
              </a:rPr>
              <a:t>FPGA – Windows is the first type of FPGA system architecture.  </a:t>
            </a:r>
            <a:r>
              <a:rPr lang="en-US" smtClean="0">
                <a:latin typeface="Arial" pitchFamily="34" charset="0"/>
              </a:rPr>
              <a:t>In this system, the host device is a PXI or desktop PC running the Windows operating system. The RIO device is either a PXI or PCI plug-in device. This system architecture uses the following VIs:</a:t>
            </a:r>
          </a:p>
          <a:p>
            <a:pPr marL="423863" lvl="3" indent="-211138" defTabSz="849313" eaLnBrk="1" hangingPunct="1">
              <a:tabLst>
                <a:tab pos="423863" algn="l"/>
              </a:tabLst>
            </a:pPr>
            <a:r>
              <a:rPr lang="en-US" smtClean="0">
                <a:latin typeface="Arial" pitchFamily="34" charset="0"/>
              </a:rPr>
              <a:t>LabVIEW FPGA VI—Executes on the FPGA of the PXI or PCI RIO device. </a:t>
            </a:r>
          </a:p>
          <a:p>
            <a:pPr marL="423863" lvl="3" indent="-211138" defTabSz="849313" eaLnBrk="1" hangingPunct="1">
              <a:tabLst>
                <a:tab pos="423863" algn="l"/>
              </a:tabLst>
            </a:pPr>
            <a:r>
              <a:rPr lang="en-US" smtClean="0">
                <a:latin typeface="Arial" pitchFamily="34" charset="0"/>
              </a:rPr>
              <a:t>Host VI—Executes on the host PC, controls the FPGA, and provides a user interface to the system.</a:t>
            </a:r>
          </a:p>
          <a:p>
            <a:pPr defTabSz="849313" eaLnBrk="1" hangingPunct="1">
              <a:tabLst>
                <a:tab pos="423863" algn="l"/>
              </a:tabLst>
            </a:pPr>
            <a:endParaRPr lang="en-US" smtClean="0">
              <a:latin typeface="Times New Roman" pitchFamily="18" charset="0"/>
            </a:endParaRPr>
          </a:p>
          <a:p>
            <a:pPr defTabSz="849313" eaLnBrk="1" hangingPunct="1">
              <a:tabLst>
                <a:tab pos="423863" algn="l"/>
              </a:tabLst>
            </a:pPr>
            <a:endParaRPr lang="en-US" smtClean="0">
              <a:solidFill>
                <a:srgbClr val="000000"/>
              </a:solidFill>
              <a:latin typeface="Times New Roman" pitchFamily="18" charset="0"/>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Slide Image Placeholder 1"/>
          <p:cNvSpPr>
            <a:spLocks noGrp="1" noRot="1" noChangeAspect="1" noTextEdit="1"/>
          </p:cNvSpPr>
          <p:nvPr>
            <p:ph type="sldImg"/>
          </p:nvPr>
        </p:nvSpPr>
        <p:spPr>
          <a:ln/>
        </p:spPr>
      </p:sp>
      <p:sp>
        <p:nvSpPr>
          <p:cNvPr id="1264643"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Lesson Objectives</a:t>
            </a:r>
          </a:p>
          <a:p>
            <a:pPr defTabSz="849313" eaLnBrk="1" hangingPunct="1">
              <a:buFontTx/>
              <a:buChar char="•"/>
              <a:tabLst>
                <a:tab pos="423863" algn="l"/>
              </a:tabLst>
            </a:pPr>
            <a:r>
              <a:rPr lang="en-US" smtClean="0">
                <a:latin typeface="Arial" pitchFamily="34" charset="0"/>
              </a:rPr>
              <a:t>Understand that FPGA VI and host VI are inherently asynchronous.</a:t>
            </a:r>
          </a:p>
          <a:p>
            <a:pPr defTabSz="849313" eaLnBrk="1" hangingPunct="1">
              <a:buFontTx/>
              <a:buChar char="•"/>
              <a:tabLst>
                <a:tab pos="423863" algn="l"/>
              </a:tabLst>
            </a:pPr>
            <a:r>
              <a:rPr lang="en-US" smtClean="0">
                <a:latin typeface="Arial" pitchFamily="34" charset="0"/>
              </a:rPr>
              <a:t>Use DMA FIFO to control and exchange data between host and FPGA VI</a:t>
            </a:r>
          </a:p>
          <a:p>
            <a:pPr defTabSz="849313" eaLnBrk="1" hangingPunct="1">
              <a:buFontTx/>
              <a:buChar char="•"/>
              <a:tabLst>
                <a:tab pos="423863" algn="l"/>
              </a:tabLst>
            </a:pPr>
            <a:r>
              <a:rPr lang="en-US" smtClean="0">
                <a:latin typeface="Arial" pitchFamily="34" charset="0"/>
              </a:rPr>
              <a:t>Know difference between blocking and polling and impact on processor</a:t>
            </a:r>
          </a:p>
          <a:p>
            <a:pPr defTabSz="849313" eaLnBrk="1" hangingPunct="1">
              <a:buFontTx/>
              <a:buChar char="•"/>
              <a:tabLst>
                <a:tab pos="423863" algn="l"/>
              </a:tabLst>
            </a:pPr>
            <a:r>
              <a:rPr lang="en-US" smtClean="0">
                <a:latin typeface="Arial" pitchFamily="34" charset="0"/>
              </a:rPr>
              <a:t>Understand interleaving and de-interleaving channel data</a:t>
            </a:r>
          </a:p>
          <a:p>
            <a:pPr defTabSz="849313" eaLnBrk="1" hangingPunct="1">
              <a:buFontTx/>
              <a:buChar char="•"/>
              <a:tabLst>
                <a:tab pos="423863" algn="l"/>
              </a:tabLst>
            </a:pPr>
            <a:r>
              <a:rPr lang="en-US" smtClean="0">
                <a:latin typeface="Arial" pitchFamily="34" charset="0"/>
              </a:rPr>
              <a:t>Understand why the Timed Out? output of FIFO read/write is important.</a:t>
            </a:r>
          </a:p>
        </p:txBody>
      </p:sp>
      <p:sp>
        <p:nvSpPr>
          <p:cNvPr id="126464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BFB18FFD-F838-43B8-A156-B2C2A0519C4C}" type="slidenum">
              <a:rPr lang="en-US">
                <a:solidFill>
                  <a:srgbClr val="000000"/>
                </a:solidFill>
              </a:rPr>
              <a:pPr/>
              <a:t>360</a:t>
            </a:fld>
            <a:endParaRPr lang="en-US">
              <a:solidFill>
                <a:srgbClr val="000000"/>
              </a:solidFill>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Rectangle 2"/>
          <p:cNvSpPr>
            <a:spLocks noGrp="1" noRot="1" noChangeAspect="1" noChangeArrowheads="1" noTextEdit="1"/>
          </p:cNvSpPr>
          <p:nvPr>
            <p:ph type="sldImg"/>
          </p:nvPr>
        </p:nvSpPr>
        <p:spPr>
          <a:xfrm>
            <a:off x="944563" y="730250"/>
            <a:ext cx="5426075" cy="4070350"/>
          </a:xfrm>
          <a:ln/>
        </p:spPr>
      </p:sp>
      <p:sp>
        <p:nvSpPr>
          <p:cNvPr id="1265667" name="Rectangle 3"/>
          <p:cNvSpPr>
            <a:spLocks noGrp="1" noChangeArrowheads="1"/>
          </p:cNvSpPr>
          <p:nvPr>
            <p:ph type="body" idx="3"/>
          </p:nvPr>
        </p:nvSpPr>
        <p:spPr>
          <a:xfrm>
            <a:off x="704850" y="5037138"/>
            <a:ext cx="5984875" cy="3841750"/>
          </a:xfrm>
          <a:noFill/>
          <a:ln/>
        </p:spPr>
        <p:txBody>
          <a:bodyPr/>
          <a:lstStyle/>
          <a:p>
            <a:pPr defTabSz="849313" eaLnBrk="1" hangingPunct="1">
              <a:tabLst>
                <a:tab pos="423863" algn="l"/>
              </a:tabLst>
            </a:pPr>
            <a:r>
              <a:rPr lang="en-US" smtClean="0">
                <a:latin typeface="Times New Roman" pitchFamily="18" charset="0"/>
              </a:rPr>
              <a:t>Communication between the FPGA VI and host VI consists of exchanging information and synchronizing the two applications.</a:t>
            </a:r>
          </a:p>
          <a:p>
            <a:pPr defTabSz="849313" eaLnBrk="1" hangingPunct="1">
              <a:tabLst>
                <a:tab pos="423863" algn="l"/>
              </a:tabLst>
            </a:pPr>
            <a:r>
              <a:rPr lang="en-US" smtClean="0">
                <a:latin typeface="Times New Roman" pitchFamily="18" charset="0"/>
              </a:rPr>
              <a:t>On their own, the VIs on the host and the FPGA run asynchronously. To synchronize the VIs or to use timing information from the FPGA VI in the host VI, you must add synchronization code to your VIs</a:t>
            </a:r>
            <a:r>
              <a:rPr lang="en-US" smtClean="0">
                <a:latin typeface="Arial" pitchFamily="34" charset="0"/>
              </a:rPr>
              <a:t>.</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Slide Image Placeholder 1"/>
          <p:cNvSpPr>
            <a:spLocks noGrp="1" noRot="1" noChangeAspect="1" noTextEdit="1"/>
          </p:cNvSpPr>
          <p:nvPr>
            <p:ph type="sldImg"/>
          </p:nvPr>
        </p:nvSpPr>
        <p:spPr>
          <a:ln/>
        </p:spPr>
      </p:sp>
      <p:sp>
        <p:nvSpPr>
          <p:cNvPr id="1266691"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26669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81E50111-5E29-4461-A188-32FEB35EAEDB}" type="slidenum">
              <a:rPr lang="en-US">
                <a:solidFill>
                  <a:srgbClr val="000000"/>
                </a:solidFill>
              </a:rPr>
              <a:pPr/>
              <a:t>362</a:t>
            </a:fld>
            <a:endParaRPr lang="en-US">
              <a:solidFill>
                <a:srgbClr val="000000"/>
              </a:solidFill>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Slide Image Placeholder 1"/>
          <p:cNvSpPr>
            <a:spLocks noGrp="1" noRot="1" noChangeAspect="1" noTextEdit="1"/>
          </p:cNvSpPr>
          <p:nvPr>
            <p:ph type="sldImg"/>
          </p:nvPr>
        </p:nvSpPr>
        <p:spPr>
          <a:ln/>
        </p:spPr>
      </p:sp>
      <p:sp>
        <p:nvSpPr>
          <p:cNvPr id="126771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26771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B10398A1-A3E8-4041-AFC6-956EA631D783}" type="slidenum">
              <a:rPr lang="en-US">
                <a:solidFill>
                  <a:srgbClr val="000000"/>
                </a:solidFill>
              </a:rPr>
              <a:pPr/>
              <a:t>363</a:t>
            </a:fld>
            <a:endParaRPr lang="en-US">
              <a:solidFill>
                <a:srgbClr val="000000"/>
              </a:solidFill>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Slide Image Placeholder 1"/>
          <p:cNvSpPr>
            <a:spLocks noGrp="1" noRot="1" noChangeAspect="1" noTextEdit="1"/>
          </p:cNvSpPr>
          <p:nvPr>
            <p:ph type="sldImg"/>
          </p:nvPr>
        </p:nvSpPr>
        <p:spPr>
          <a:xfrm>
            <a:off x="944563" y="730250"/>
            <a:ext cx="5426075" cy="4070350"/>
          </a:xfrm>
          <a:ln/>
        </p:spPr>
      </p:sp>
      <p:sp>
        <p:nvSpPr>
          <p:cNvPr id="1268739"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Emphasize the last point on this slide.  Since the FPGA front panel runs on the host computer, the transfer rate from the FPGA to the host VI using front panel communication will be highly dependent upon the processor on the host.</a:t>
            </a: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6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21BA09E7-9159-4913-AB8F-ABD9704F3308}" type="slidenum">
              <a:rPr lang="en-US">
                <a:solidFill>
                  <a:srgbClr val="000000"/>
                </a:solidFill>
              </a:rPr>
              <a:pPr/>
              <a:t>365</a:t>
            </a:fld>
            <a:endParaRPr lang="en-US">
              <a:solidFill>
                <a:srgbClr val="000000"/>
              </a:solidFill>
            </a:endParaRPr>
          </a:p>
        </p:txBody>
      </p:sp>
      <p:sp>
        <p:nvSpPr>
          <p:cNvPr id="1269763" name="Rectangle 2"/>
          <p:cNvSpPr>
            <a:spLocks noGrp="1" noRot="1" noChangeAspect="1" noChangeArrowheads="1" noTextEdit="1"/>
          </p:cNvSpPr>
          <p:nvPr>
            <p:ph type="sldImg"/>
          </p:nvPr>
        </p:nvSpPr>
        <p:spPr>
          <a:ln/>
        </p:spPr>
      </p:sp>
      <p:sp>
        <p:nvSpPr>
          <p:cNvPr id="1269764" name="Rectangle 3"/>
          <p:cNvSpPr>
            <a:spLocks noGrp="1" noChangeArrowheads="1"/>
          </p:cNvSpPr>
          <p:nvPr>
            <p:ph type="body" idx="1"/>
          </p:nvPr>
        </p:nvSpPr>
        <p:spPr>
          <a:noFill/>
          <a:ln/>
        </p:spPr>
        <p:txBody>
          <a:bodyPr/>
          <a:lstStyle/>
          <a:p>
            <a:pPr defTabSz="849313" eaLnBrk="1" hangingPunct="1">
              <a:lnSpc>
                <a:spcPct val="80000"/>
              </a:lnSpc>
              <a:tabLst>
                <a:tab pos="423863" algn="l"/>
              </a:tabLst>
            </a:pPr>
            <a:r>
              <a:rPr lang="en-US" smtClean="0">
                <a:latin typeface="Arial" pitchFamily="34" charset="0"/>
              </a:rPr>
              <a:t>Note: Select the back arrow (on slide in lower left corner) or left arrow (keyboard) to restart animation.</a:t>
            </a:r>
          </a:p>
          <a:p>
            <a:pPr defTabSz="849313" eaLnBrk="1" hangingPunct="1">
              <a:lnSpc>
                <a:spcPct val="80000"/>
              </a:lnSpc>
              <a:tabLst>
                <a:tab pos="423863" algn="l"/>
              </a:tabLst>
            </a:pPr>
            <a:endParaRPr lang="en-US" smtClean="0">
              <a:latin typeface="Arial" pitchFamily="34" charset="0"/>
            </a:endParaRPr>
          </a:p>
          <a:p>
            <a:pPr defTabSz="849313" eaLnBrk="1" hangingPunct="1">
              <a:lnSpc>
                <a:spcPct val="80000"/>
              </a:lnSpc>
              <a:tabLst>
                <a:tab pos="423863" algn="l"/>
              </a:tabLst>
            </a:pPr>
            <a:r>
              <a:rPr lang="en-US" smtClean="0">
                <a:latin typeface="Arial" pitchFamily="34" charset="0"/>
              </a:rPr>
              <a:t>DMA uses FPGA memory to store data and then transfer it at high speed to host processor memory with very little processor involvement. This uses much fewer processor cycles when sending large blocks of data compared to the front panel indicator with FPGA Read/Write method. Here are some programming tips for implementing DMA:</a:t>
            </a:r>
          </a:p>
          <a:p>
            <a:pPr lvl="1" defTabSz="849313" eaLnBrk="1" hangingPunct="1">
              <a:lnSpc>
                <a:spcPct val="80000"/>
              </a:lnSpc>
              <a:buFontTx/>
              <a:buChar char="•"/>
              <a:tabLst>
                <a:tab pos="423863" algn="l"/>
              </a:tabLst>
            </a:pPr>
            <a:r>
              <a:rPr lang="en-US" smtClean="0">
                <a:latin typeface="Arial" pitchFamily="34" charset="0"/>
              </a:rPr>
              <a:t>When setting the FPGA buffer size, you can use the default size (1023). Creating a larger FPGA memory buffer typically does not have benefits.</a:t>
            </a:r>
          </a:p>
          <a:p>
            <a:pPr lvl="1" defTabSz="849313" eaLnBrk="1" hangingPunct="1">
              <a:lnSpc>
                <a:spcPct val="80000"/>
              </a:lnSpc>
              <a:buFontTx/>
              <a:buChar char="•"/>
              <a:tabLst>
                <a:tab pos="423863" algn="l"/>
              </a:tabLst>
            </a:pPr>
            <a:r>
              <a:rPr lang="en-US" smtClean="0">
                <a:latin typeface="Arial" pitchFamily="34" charset="0"/>
              </a:rPr>
              <a:t>If you are passing an array of data, the Number of Elements input should always be an integer multiple of the array size. For example, if you are passing an array of 8 elements, the Number of Elements should be an integer multiple of 8 (such as 80, which would give 10 samples of 8 elements each.)</a:t>
            </a:r>
          </a:p>
          <a:p>
            <a:pPr lvl="1" defTabSz="849313" eaLnBrk="1" hangingPunct="1">
              <a:lnSpc>
                <a:spcPct val="80000"/>
              </a:lnSpc>
              <a:buFontTx/>
              <a:buChar char="•"/>
              <a:tabLst>
                <a:tab pos="423863" algn="l"/>
              </a:tabLst>
            </a:pPr>
            <a:r>
              <a:rPr lang="en-US" smtClean="0">
                <a:latin typeface="Arial" pitchFamily="34" charset="0"/>
              </a:rPr>
              <a:t>Each DMA transaction has overhead, so reading larger blocks of data is typically better. The DMA FIFO.Read function automatically waits until the Number of Elements you requested become available, minimizing processor usage. </a:t>
            </a:r>
          </a:p>
          <a:p>
            <a:pPr lvl="1" defTabSz="849313" eaLnBrk="1" hangingPunct="1">
              <a:lnSpc>
                <a:spcPct val="80000"/>
              </a:lnSpc>
              <a:buFontTx/>
              <a:buChar char="•"/>
              <a:tabLst>
                <a:tab pos="423863" algn="l"/>
              </a:tabLst>
            </a:pPr>
            <a:r>
              <a:rPr lang="en-US" smtClean="0">
                <a:latin typeface="Arial" pitchFamily="34" charset="0"/>
              </a:rPr>
              <a:t>Packing 16-bit channel data into a U32 (since DMA uses U32 data type) typically does not have benefits. That’s because the PCI bus has very high bandwidth for sending DMA data, so you most likely are nowhere near to using up all of the bus bandwidth. Instead, it’s typically the processor that is the bottleneck in processing the data being streamed. Packing the data in the FPGA means it has to be unpacked on the processor, adding additional processor overhead. In general, you should send each channel as a U32 even if you are acquiring 16-bit data.</a:t>
            </a:r>
          </a:p>
          <a:p>
            <a:pPr lvl="1" defTabSz="849313" eaLnBrk="1" hangingPunct="1">
              <a:lnSpc>
                <a:spcPct val="80000"/>
              </a:lnSpc>
              <a:tabLst>
                <a:tab pos="423863" algn="l"/>
              </a:tabLst>
            </a:pPr>
            <a:endParaRPr lang="en-US" smtClean="0">
              <a:latin typeface="Arial" pitchFamily="34" charset="0"/>
            </a:endParaRPr>
          </a:p>
          <a:p>
            <a:pPr defTabSz="849313" eaLnBrk="1" hangingPunct="1">
              <a:lnSpc>
                <a:spcPct val="80000"/>
              </a:lnSpc>
              <a:tabLst>
                <a:tab pos="423863" algn="l"/>
              </a:tabLst>
            </a:pPr>
            <a:r>
              <a:rPr lang="en-US" smtClean="0">
                <a:latin typeface="Arial" pitchFamily="34" charset="0"/>
              </a:rPr>
              <a:t>The </a:t>
            </a:r>
            <a:r>
              <a:rPr lang="en-US" b="1" smtClean="0">
                <a:latin typeface="Arial" pitchFamily="34" charset="0"/>
              </a:rPr>
              <a:t>Timed Out?</a:t>
            </a:r>
            <a:r>
              <a:rPr lang="en-US" smtClean="0">
                <a:latin typeface="Arial" pitchFamily="34" charset="0"/>
              </a:rPr>
              <a:t> output on the DMA FIFO Write function is actually an error indicator. Under normal operation this should never occur so it’s recommended that you stop the application if this error occurs and reset the FPGA before restarting.</a:t>
            </a: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B7AF53F8-E713-4B38-9DCF-2B25B89DEB0E}" type="slidenum">
              <a:rPr lang="en-US">
                <a:solidFill>
                  <a:srgbClr val="000000"/>
                </a:solidFill>
              </a:rPr>
              <a:pPr/>
              <a:t>366</a:t>
            </a:fld>
            <a:endParaRPr lang="en-US">
              <a:solidFill>
                <a:srgbClr val="000000"/>
              </a:solidFill>
            </a:endParaRPr>
          </a:p>
        </p:txBody>
      </p:sp>
      <p:sp>
        <p:nvSpPr>
          <p:cNvPr id="1270787" name="Rectangle 2"/>
          <p:cNvSpPr>
            <a:spLocks noGrp="1" noRot="1" noChangeAspect="1" noChangeArrowheads="1" noTextEdit="1"/>
          </p:cNvSpPr>
          <p:nvPr>
            <p:ph type="sldImg"/>
          </p:nvPr>
        </p:nvSpPr>
        <p:spPr>
          <a:ln/>
        </p:spPr>
      </p:sp>
      <p:sp>
        <p:nvSpPr>
          <p:cNvPr id="1270788" name="Rectangle 3"/>
          <p:cNvSpPr>
            <a:spLocks noGrp="1" noChangeArrowheads="1"/>
          </p:cNvSpPr>
          <p:nvPr>
            <p:ph type="body" idx="1"/>
          </p:nvPr>
        </p:nvSpPr>
        <p:spPr>
          <a:noFill/>
          <a:ln/>
        </p:spPr>
        <p:txBody>
          <a:bodyPr/>
          <a:lstStyle/>
          <a:p>
            <a:pPr defTabSz="849313" eaLnBrk="1" hangingPunct="1">
              <a:lnSpc>
                <a:spcPct val="80000"/>
              </a:lnSpc>
              <a:tabLst>
                <a:tab pos="423863" algn="l"/>
              </a:tabLst>
            </a:pPr>
            <a:endParaRPr lang="en-US" smtClean="0">
              <a:latin typeface="Arial" pitchFamily="34" charset="0"/>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AC316C2F-2167-429C-9238-50EC11E5B51F}" type="slidenum">
              <a:rPr lang="en-US">
                <a:solidFill>
                  <a:srgbClr val="000000"/>
                </a:solidFill>
              </a:rPr>
              <a:pPr/>
              <a:t>367</a:t>
            </a:fld>
            <a:endParaRPr lang="en-US">
              <a:solidFill>
                <a:srgbClr val="000000"/>
              </a:solidFill>
            </a:endParaRPr>
          </a:p>
        </p:txBody>
      </p:sp>
      <p:sp>
        <p:nvSpPr>
          <p:cNvPr id="1271811" name="Rectangle 2"/>
          <p:cNvSpPr>
            <a:spLocks noGrp="1" noRot="1" noChangeAspect="1" noChangeArrowheads="1" noTextEdit="1"/>
          </p:cNvSpPr>
          <p:nvPr>
            <p:ph type="sldImg"/>
          </p:nvPr>
        </p:nvSpPr>
        <p:spPr>
          <a:ln/>
        </p:spPr>
      </p:sp>
      <p:sp>
        <p:nvSpPr>
          <p:cNvPr id="1271812" name="Rectangle 3"/>
          <p:cNvSpPr>
            <a:spLocks noGrp="1" noChangeArrowheads="1"/>
          </p:cNvSpPr>
          <p:nvPr>
            <p:ph type="body" idx="1"/>
          </p:nvPr>
        </p:nvSpPr>
        <p:spPr>
          <a:noFill/>
          <a:ln/>
        </p:spPr>
        <p:txBody>
          <a:bodyPr/>
          <a:lstStyle/>
          <a:p>
            <a:pPr defTabSz="849313" eaLnBrk="1" hangingPunct="1">
              <a:lnSpc>
                <a:spcPct val="80000"/>
              </a:lnSpc>
              <a:tabLst>
                <a:tab pos="423863" algn="l"/>
              </a:tabLst>
            </a:pPr>
            <a:endParaRPr lang="en-US" smtClean="0">
              <a:latin typeface="Arial" pitchFamily="34" charset="0"/>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6B90920B-4AA9-49D3-B77B-7741B8BF7FB5}" type="slidenum">
              <a:rPr lang="en-US">
                <a:solidFill>
                  <a:srgbClr val="000000"/>
                </a:solidFill>
              </a:rPr>
              <a:pPr/>
              <a:t>368</a:t>
            </a:fld>
            <a:endParaRPr lang="en-US">
              <a:solidFill>
                <a:srgbClr val="000000"/>
              </a:solidFill>
            </a:endParaRPr>
          </a:p>
        </p:txBody>
      </p:sp>
      <p:sp>
        <p:nvSpPr>
          <p:cNvPr id="1272835" name="Rectangle 2"/>
          <p:cNvSpPr>
            <a:spLocks noGrp="1" noRot="1" noChangeAspect="1" noChangeArrowheads="1" noTextEdit="1"/>
          </p:cNvSpPr>
          <p:nvPr>
            <p:ph type="sldImg"/>
          </p:nvPr>
        </p:nvSpPr>
        <p:spPr>
          <a:xfrm>
            <a:off x="904875" y="471488"/>
            <a:ext cx="5353050" cy="4014787"/>
          </a:xfrm>
          <a:ln/>
        </p:spPr>
      </p:sp>
      <p:sp>
        <p:nvSpPr>
          <p:cNvPr id="127283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Create DMA FIFOs from the Project Explorer window.</a:t>
            </a: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E2F6DE85-C1B8-4FC1-97FC-882F0F467605}" type="slidenum">
              <a:rPr lang="en-US">
                <a:solidFill>
                  <a:srgbClr val="000000"/>
                </a:solidFill>
              </a:rPr>
              <a:pPr/>
              <a:t>369</a:t>
            </a:fld>
            <a:endParaRPr lang="en-US">
              <a:solidFill>
                <a:srgbClr val="000000"/>
              </a:solidFill>
            </a:endParaRPr>
          </a:p>
        </p:txBody>
      </p:sp>
      <p:sp>
        <p:nvSpPr>
          <p:cNvPr id="1273859" name="Rectangle 2"/>
          <p:cNvSpPr>
            <a:spLocks noGrp="1" noRot="1" noChangeAspect="1" noChangeArrowheads="1" noTextEdit="1"/>
          </p:cNvSpPr>
          <p:nvPr>
            <p:ph type="sldImg"/>
          </p:nvPr>
        </p:nvSpPr>
        <p:spPr>
          <a:xfrm>
            <a:off x="904875" y="471488"/>
            <a:ext cx="5353050" cy="4014787"/>
          </a:xfrm>
          <a:ln/>
        </p:spPr>
      </p:sp>
      <p:sp>
        <p:nvSpPr>
          <p:cNvPr id="1273860" name="Rectangle 3"/>
          <p:cNvSpPr>
            <a:spLocks noGrp="1" noChangeArrowheads="1"/>
          </p:cNvSpPr>
          <p:nvPr>
            <p:ph type="body" idx="1"/>
          </p:nvPr>
        </p:nvSpPr>
        <p:spPr>
          <a:xfrm>
            <a:off x="731838" y="4730750"/>
            <a:ext cx="5851525" cy="4319588"/>
          </a:xfrm>
          <a:noFill/>
          <a:ln/>
        </p:spPr>
        <p:txBody>
          <a:bodyPr/>
          <a:lstStyle/>
          <a:p>
            <a:pPr defTabSz="965200" eaLnBrk="1" hangingPunct="1">
              <a:tabLst>
                <a:tab pos="423863" algn="l"/>
              </a:tabLst>
            </a:pPr>
            <a:r>
              <a:rPr lang="en-US" smtClean="0">
                <a:latin typeface="Arial" pitchFamily="34" charset="0"/>
              </a:rPr>
              <a:t>This is the same FPGA FIFO Properties </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smtClean="0">
                <a:latin typeface="Arial" pitchFamily="34" charset="0"/>
              </a:rPr>
              <a:t>In the </a:t>
            </a:r>
            <a:r>
              <a:rPr lang="en-US" b="1" smtClean="0">
                <a:latin typeface="Arial" pitchFamily="34" charset="0"/>
              </a:rPr>
              <a:t>Type </a:t>
            </a:r>
            <a:r>
              <a:rPr lang="en-US" smtClean="0">
                <a:latin typeface="Arial" pitchFamily="34" charset="0"/>
              </a:rPr>
              <a:t>pull-down control, select either </a:t>
            </a:r>
            <a:r>
              <a:rPr lang="en-US" b="1" smtClean="0">
                <a:latin typeface="Arial" pitchFamily="34" charset="0"/>
              </a:rPr>
              <a:t>Target to Host – DMA </a:t>
            </a:r>
            <a:r>
              <a:rPr lang="en-US" smtClean="0">
                <a:latin typeface="Arial" pitchFamily="34" charset="0"/>
              </a:rPr>
              <a:t>or </a:t>
            </a:r>
            <a:r>
              <a:rPr lang="en-US" b="1" smtClean="0">
                <a:latin typeface="Arial" pitchFamily="34" charset="0"/>
              </a:rPr>
              <a:t>Host to Target – DMA</a:t>
            </a:r>
            <a:r>
              <a:rPr lang="en-US" smtClean="0">
                <a:latin typeface="Arial" pitchFamily="34" charset="0"/>
              </a:rPr>
              <a:t>.</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smtClean="0">
                <a:latin typeface="Arial" pitchFamily="34" charset="0"/>
              </a:rPr>
              <a:t>Each DMA FIFO transfers data in one direction.  Either from the host VI to the target or from the target VI to the host.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Slide Image Placeholder 6"/>
          <p:cNvSpPr>
            <a:spLocks noGrp="1" noRot="1" noChangeAspect="1" noTextEdit="1"/>
          </p:cNvSpPr>
          <p:nvPr>
            <p:ph type="sldImg"/>
          </p:nvPr>
        </p:nvSpPr>
        <p:spPr>
          <a:xfrm>
            <a:off x="938213" y="720725"/>
            <a:ext cx="5438775" cy="4079875"/>
          </a:xfrm>
          <a:ln/>
        </p:spPr>
      </p:sp>
      <p:sp>
        <p:nvSpPr>
          <p:cNvPr id="934915" name="Notes Placeholder 7"/>
          <p:cNvSpPr>
            <a:spLocks noGrp="1"/>
          </p:cNvSpPr>
          <p:nvPr>
            <p:ph type="body" idx="1"/>
          </p:nvPr>
        </p:nvSpPr>
        <p:spPr>
          <a:noFill/>
          <a:ln/>
        </p:spPr>
        <p:txBody>
          <a:bodyPr/>
          <a:lstStyle/>
          <a:p>
            <a:pPr marL="211138" lvl="2" indent="-211138" defTabSz="849313" eaLnBrk="1" hangingPunct="1">
              <a:tabLst>
                <a:tab pos="423863" algn="l"/>
              </a:tabLst>
            </a:pPr>
            <a:r>
              <a:rPr lang="en-US" smtClean="0">
                <a:solidFill>
                  <a:srgbClr val="000000"/>
                </a:solidFill>
                <a:latin typeface="Times New Roman" pitchFamily="18" charset="0"/>
              </a:rPr>
              <a:t>FPGA – Real-time </a:t>
            </a:r>
            <a:r>
              <a:rPr lang="en-US" smtClean="0">
                <a:latin typeface="Times New Roman" pitchFamily="18" charset="0"/>
              </a:rPr>
              <a:t>is the other major FPGA system architecture. In this system </a:t>
            </a:r>
            <a:r>
              <a:rPr lang="en-US" smtClean="0">
                <a:latin typeface="Arial" pitchFamily="34" charset="0"/>
              </a:rPr>
              <a:t>the FPGA is running within a LabVIEW real-time system. The real-time system is typically on either a PXI or CompactRIO controller. This system architecture uses the following VIs.</a:t>
            </a:r>
          </a:p>
          <a:p>
            <a:pPr marL="423863" lvl="3" indent="-211138" defTabSz="849313" eaLnBrk="1" hangingPunct="1">
              <a:tabLst>
                <a:tab pos="423863" algn="l"/>
              </a:tabLst>
            </a:pPr>
            <a:r>
              <a:rPr lang="en-US" smtClean="0">
                <a:latin typeface="Arial" pitchFamily="34" charset="0"/>
              </a:rPr>
              <a:t>LabVIEW FPGA VI—Executes on the FPGA of the PXI or PCIO RIO device. </a:t>
            </a:r>
          </a:p>
          <a:p>
            <a:pPr marL="423863" lvl="3" indent="-211138" defTabSz="849313" eaLnBrk="1" hangingPunct="1">
              <a:tabLst>
                <a:tab pos="423863" algn="l"/>
              </a:tabLst>
            </a:pPr>
            <a:r>
              <a:rPr lang="en-US" smtClean="0">
                <a:latin typeface="Arial" pitchFamily="34" charset="0"/>
              </a:rPr>
              <a:t>LabVIEW Real-Time VI—Executes on a dedicated processor running a real-time operating system and adds deterministic, floating-point processing and control algorithms to the system.</a:t>
            </a:r>
          </a:p>
          <a:p>
            <a:pPr marL="423863" lvl="3" indent="-211138" defTabSz="849313" eaLnBrk="1" hangingPunct="1">
              <a:tabLst>
                <a:tab pos="423863" algn="l"/>
              </a:tabLst>
            </a:pPr>
            <a:r>
              <a:rPr lang="en-US" smtClean="0">
                <a:latin typeface="Arial" pitchFamily="34" charset="0"/>
              </a:rPr>
              <a:t>Host VI—Executes on the host PC and contains the user interface for the real-time system</a:t>
            </a:r>
            <a:endParaRPr lang="en-US" smtClean="0">
              <a:latin typeface="Times New Roman" pitchFamily="18" charset="0"/>
            </a:endParaRPr>
          </a:p>
          <a:p>
            <a:pPr defTabSz="849313" eaLnBrk="1" hangingPunct="1">
              <a:tabLst>
                <a:tab pos="423863" algn="l"/>
              </a:tabLst>
            </a:pPr>
            <a:endParaRPr lang="en-US" smtClean="0">
              <a:latin typeface="Times New Roman" pitchFamily="18" charset="0"/>
            </a:endParaRPr>
          </a:p>
          <a:p>
            <a:pPr defTabSz="849313" eaLnBrk="1" hangingPunct="1">
              <a:tabLst>
                <a:tab pos="423863" algn="l"/>
              </a:tabLst>
            </a:pPr>
            <a:r>
              <a:rPr lang="en-US" smtClean="0">
                <a:latin typeface="Times New Roman" pitchFamily="18" charset="0"/>
              </a:rPr>
              <a:t>Note that users develop all the VIs (FPGA, Real Time, and Host) on the Windows System. The Real-Time and FPGA VIs are then deployed to the Real-Time system.</a:t>
            </a:r>
          </a:p>
          <a:p>
            <a:pPr defTabSz="849313" eaLnBrk="1" hangingPunct="1">
              <a:tabLst>
                <a:tab pos="423863" algn="l"/>
              </a:tabLst>
            </a:pPr>
            <a:endParaRPr lang="en-US" smtClean="0">
              <a:latin typeface="Times New Roman" pitchFamily="18" charset="0"/>
            </a:endParaRPr>
          </a:p>
          <a:p>
            <a:pPr defTabSz="849313" eaLnBrk="1" hangingPunct="1">
              <a:tabLst>
                <a:tab pos="423863" algn="l"/>
              </a:tabLst>
            </a:pPr>
            <a:r>
              <a:rPr lang="en-US" smtClean="0">
                <a:latin typeface="Times New Roman" pitchFamily="18" charset="0"/>
              </a:rPr>
              <a:t>Refer to the </a:t>
            </a:r>
            <a:r>
              <a:rPr lang="en-US" i="1" smtClean="0">
                <a:latin typeface="Times New Roman" pitchFamily="18" charset="0"/>
              </a:rPr>
              <a:t>LabVIEW Real-Time Application Development </a:t>
            </a:r>
            <a:r>
              <a:rPr lang="en-US" smtClean="0">
                <a:latin typeface="Times New Roman" pitchFamily="18" charset="0"/>
              </a:rPr>
              <a:t>course or visit </a:t>
            </a:r>
            <a:r>
              <a:rPr lang="en-US" sz="1000" smtClean="0">
                <a:latin typeface="Courier New" pitchFamily="49" charset="0"/>
                <a:cs typeface="Courier New" pitchFamily="49" charset="0"/>
              </a:rPr>
              <a:t>ni.com/realtime</a:t>
            </a:r>
            <a:r>
              <a:rPr lang="en-US" smtClean="0">
                <a:latin typeface="Times New Roman" pitchFamily="18" charset="0"/>
                <a:cs typeface="Times New Roman" pitchFamily="18" charset="0"/>
              </a:rPr>
              <a:t> for </a:t>
            </a:r>
            <a:r>
              <a:rPr lang="en-US" smtClean="0">
                <a:latin typeface="Times New Roman" pitchFamily="18" charset="0"/>
              </a:rPr>
              <a:t>more information about developing well-architected LabVIEW Real-Time applications.</a:t>
            </a: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E1F7BA1D-8241-4713-AFA6-576F65070EFB}" type="slidenum">
              <a:rPr lang="en-US">
                <a:solidFill>
                  <a:srgbClr val="000000"/>
                </a:solidFill>
              </a:rPr>
              <a:pPr/>
              <a:t>370</a:t>
            </a:fld>
            <a:endParaRPr lang="en-US">
              <a:solidFill>
                <a:srgbClr val="000000"/>
              </a:solidFill>
            </a:endParaRPr>
          </a:p>
        </p:txBody>
      </p:sp>
      <p:sp>
        <p:nvSpPr>
          <p:cNvPr id="1274883" name="Rectangle 2"/>
          <p:cNvSpPr>
            <a:spLocks noGrp="1" noRot="1" noChangeAspect="1" noChangeArrowheads="1" noTextEdit="1"/>
          </p:cNvSpPr>
          <p:nvPr>
            <p:ph type="sldImg"/>
          </p:nvPr>
        </p:nvSpPr>
        <p:spPr>
          <a:xfrm>
            <a:off x="904875" y="471488"/>
            <a:ext cx="5353050" cy="4014787"/>
          </a:xfrm>
          <a:ln/>
        </p:spPr>
      </p:sp>
      <p:sp>
        <p:nvSpPr>
          <p:cNvPr id="1274884" name="Rectangle 3"/>
          <p:cNvSpPr>
            <a:spLocks noGrp="1" noChangeArrowheads="1"/>
          </p:cNvSpPr>
          <p:nvPr>
            <p:ph type="body" idx="1"/>
          </p:nvPr>
        </p:nvSpPr>
        <p:spPr>
          <a:xfrm>
            <a:off x="731838" y="4730750"/>
            <a:ext cx="5851525" cy="4319588"/>
          </a:xfrm>
          <a:noFill/>
          <a:ln/>
        </p:spPr>
        <p:txBody>
          <a:bodyPr/>
          <a:lstStyle/>
          <a:p>
            <a:pPr defTabSz="965200" eaLnBrk="1" hangingPunct="1">
              <a:tabLst>
                <a:tab pos="423863" algn="l"/>
              </a:tabLst>
            </a:pPr>
            <a:r>
              <a:rPr lang="en-US" smtClean="0">
                <a:latin typeface="Arial" pitchFamily="34" charset="0"/>
              </a:rPr>
              <a:t>Place the DMA FIFO onto the block diagram of your FPGA VI by dragging it from Project Explorer window.</a:t>
            </a:r>
          </a:p>
          <a:p>
            <a:pPr defTabSz="965200" eaLnBrk="1" hangingPunct="1">
              <a:tabLst>
                <a:tab pos="423863" algn="l"/>
              </a:tabLst>
            </a:pPr>
            <a:endParaRPr lang="en-US" smtClean="0">
              <a:latin typeface="Arial" pitchFamily="34" charset="0"/>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1922EF1F-3FC1-43D2-8B2E-555562FEB6BA}" type="slidenum">
              <a:rPr lang="en-US">
                <a:solidFill>
                  <a:srgbClr val="000000"/>
                </a:solidFill>
              </a:rPr>
              <a:pPr/>
              <a:t>371</a:t>
            </a:fld>
            <a:endParaRPr lang="en-US">
              <a:solidFill>
                <a:srgbClr val="000000"/>
              </a:solidFill>
            </a:endParaRPr>
          </a:p>
        </p:txBody>
      </p:sp>
      <p:sp>
        <p:nvSpPr>
          <p:cNvPr id="1275907" name="Rectangle 2"/>
          <p:cNvSpPr>
            <a:spLocks noGrp="1" noRot="1" noChangeAspect="1" noChangeArrowheads="1" noTextEdit="1"/>
          </p:cNvSpPr>
          <p:nvPr>
            <p:ph type="sldImg"/>
          </p:nvPr>
        </p:nvSpPr>
        <p:spPr>
          <a:xfrm>
            <a:off x="904875" y="471488"/>
            <a:ext cx="5353050" cy="4014787"/>
          </a:xfrm>
          <a:ln/>
        </p:spPr>
      </p:sp>
      <p:sp>
        <p:nvSpPr>
          <p:cNvPr id="127590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Note:  “DMA FIFO” is the name specified in the FIFO Configuration dialog.</a:t>
            </a: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Slide Image Placeholder 1"/>
          <p:cNvSpPr>
            <a:spLocks noGrp="1" noRot="1" noChangeAspect="1" noTextEdit="1"/>
          </p:cNvSpPr>
          <p:nvPr>
            <p:ph type="sldImg"/>
          </p:nvPr>
        </p:nvSpPr>
        <p:spPr>
          <a:ln/>
        </p:spPr>
      </p:sp>
      <p:sp>
        <p:nvSpPr>
          <p:cNvPr id="1276931"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In the screenshot, two FIFOs have been created, one is named Host to Target – DMA and the other is Target to Host – DMA.  </a:t>
            </a:r>
          </a:p>
        </p:txBody>
      </p:sp>
      <p:sp>
        <p:nvSpPr>
          <p:cNvPr id="127693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8F2CED6B-7D23-48D3-BC7B-91AA06921BB0}" type="slidenum">
              <a:rPr lang="en-US">
                <a:solidFill>
                  <a:srgbClr val="000000"/>
                </a:solidFill>
              </a:rPr>
              <a:pPr/>
              <a:t>372</a:t>
            </a:fld>
            <a:endParaRPr lang="en-US">
              <a:solidFill>
                <a:srgbClr val="000000"/>
              </a:solidFill>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Slide Image Placeholder 1"/>
          <p:cNvSpPr>
            <a:spLocks noGrp="1" noRot="1" noChangeAspect="1" noTextEdit="1"/>
          </p:cNvSpPr>
          <p:nvPr>
            <p:ph type="sldImg"/>
          </p:nvPr>
        </p:nvSpPr>
        <p:spPr>
          <a:ln/>
        </p:spPr>
      </p:sp>
      <p:sp>
        <p:nvSpPr>
          <p:cNvPr id="1277955" name="Notes Placeholder 2"/>
          <p:cNvSpPr>
            <a:spLocks noGrp="1"/>
          </p:cNvSpPr>
          <p:nvPr>
            <p:ph type="body" idx="1"/>
          </p:nvPr>
        </p:nvSpPr>
        <p:spPr>
          <a:noFill/>
          <a:ln/>
        </p:spPr>
        <p:txBody>
          <a:bodyPr/>
          <a:lstStyle/>
          <a:p>
            <a:pPr defTabSz="965200" eaLnBrk="1" hangingPunct="1">
              <a:tabLst>
                <a:tab pos="423863" algn="l"/>
              </a:tabLst>
            </a:pPr>
            <a:r>
              <a:rPr lang="en-US" sz="1300" b="1" smtClean="0">
                <a:latin typeface="Arial" pitchFamily="34" charset="0"/>
              </a:rPr>
              <a:t>Instructor Note</a:t>
            </a:r>
            <a:r>
              <a:rPr lang="en-US" sz="1300" smtClean="0">
                <a:latin typeface="Arial" pitchFamily="34" charset="0"/>
              </a:rPr>
              <a:t>: </a:t>
            </a:r>
          </a:p>
          <a:p>
            <a:pPr defTabSz="965200" eaLnBrk="1" hangingPunct="1">
              <a:tabLst>
                <a:tab pos="423863" algn="l"/>
              </a:tabLst>
            </a:pPr>
            <a:r>
              <a:rPr lang="en-US" sz="1300" smtClean="0">
                <a:latin typeface="Arial" pitchFamily="34" charset="0"/>
              </a:rPr>
              <a:t>There are two demonstrations that visually show how data is written to and read from the host buffer.  These demonstrations can be found at:</a:t>
            </a:r>
          </a:p>
          <a:p>
            <a:pPr defTabSz="965200" eaLnBrk="1" hangingPunct="1">
              <a:tabLst>
                <a:tab pos="423863" algn="l"/>
              </a:tabLst>
            </a:pPr>
            <a:r>
              <a:rPr lang="en-US" sz="1300" smtClean="0">
                <a:latin typeface="Arial" pitchFamily="34" charset="0"/>
              </a:rPr>
              <a:t>&lt;Exercises&gt;\Demonstrations\Host to Target DMA FIFO </a:t>
            </a:r>
          </a:p>
          <a:p>
            <a:pPr defTabSz="965200" eaLnBrk="1" hangingPunct="1">
              <a:tabLst>
                <a:tab pos="423863" algn="l"/>
              </a:tabLst>
            </a:pPr>
            <a:r>
              <a:rPr lang="en-US" sz="1300" smtClean="0">
                <a:latin typeface="Arial" pitchFamily="34" charset="0"/>
              </a:rPr>
              <a:t>&lt;Exercises&gt;\Demonstrations\Target to Host DMA FIFO</a:t>
            </a:r>
            <a:endParaRPr lang="en-US" smtClean="0">
              <a:latin typeface="Arial" pitchFamily="34" charset="0"/>
            </a:endParaRPr>
          </a:p>
        </p:txBody>
      </p:sp>
      <p:sp>
        <p:nvSpPr>
          <p:cNvPr id="127795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350B205D-CF4D-4A5D-B74F-3ED67C21CCC4}" type="slidenum">
              <a:rPr lang="en-US">
                <a:solidFill>
                  <a:srgbClr val="000000"/>
                </a:solidFill>
              </a:rPr>
              <a:pPr/>
              <a:t>373</a:t>
            </a:fld>
            <a:endParaRPr lang="en-US">
              <a:solidFill>
                <a:srgbClr val="000000"/>
              </a:solidFill>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978" name="Slide Image Placeholder 1"/>
          <p:cNvSpPr>
            <a:spLocks noGrp="1" noRot="1" noChangeAspect="1" noTextEdit="1"/>
          </p:cNvSpPr>
          <p:nvPr>
            <p:ph type="sldImg"/>
          </p:nvPr>
        </p:nvSpPr>
        <p:spPr>
          <a:ln/>
        </p:spPr>
      </p:sp>
      <p:sp>
        <p:nvSpPr>
          <p:cNvPr id="127897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27898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7498A99D-267F-4AED-AA2D-55933B5A9534}" type="slidenum">
              <a:rPr lang="en-US">
                <a:solidFill>
                  <a:srgbClr val="000000"/>
                </a:solidFill>
              </a:rPr>
              <a:pPr/>
              <a:t>374</a:t>
            </a:fld>
            <a:endParaRPr lang="en-US">
              <a:solidFill>
                <a:srgbClr val="000000"/>
              </a:solidFill>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2C23BD37-C01D-479E-950D-BCDE082BE175}" type="slidenum">
              <a:rPr lang="en-US">
                <a:solidFill>
                  <a:srgbClr val="000000"/>
                </a:solidFill>
              </a:rPr>
              <a:pPr/>
              <a:t>375</a:t>
            </a:fld>
            <a:endParaRPr lang="en-US">
              <a:solidFill>
                <a:srgbClr val="000000"/>
              </a:solidFill>
            </a:endParaRPr>
          </a:p>
        </p:txBody>
      </p:sp>
      <p:sp>
        <p:nvSpPr>
          <p:cNvPr id="1280003" name="Rectangle 2"/>
          <p:cNvSpPr>
            <a:spLocks noGrp="1" noRot="1" noChangeAspect="1" noChangeArrowheads="1" noTextEdit="1"/>
          </p:cNvSpPr>
          <p:nvPr>
            <p:ph type="sldImg"/>
          </p:nvPr>
        </p:nvSpPr>
        <p:spPr>
          <a:xfrm>
            <a:off x="904875" y="471488"/>
            <a:ext cx="5353050" cy="4014787"/>
          </a:xfrm>
          <a:ln/>
        </p:spPr>
      </p:sp>
      <p:sp>
        <p:nvSpPr>
          <p:cNvPr id="128000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u="sng" smtClean="0">
                <a:latin typeface="Arial" pitchFamily="34" charset="0"/>
              </a:rPr>
              <a:t>Blocking</a:t>
            </a:r>
          </a:p>
          <a:p>
            <a:pPr defTabSz="849313" eaLnBrk="1" hangingPunct="1">
              <a:buFontTx/>
              <a:buChar char="•"/>
              <a:tabLst>
                <a:tab pos="423863" algn="l"/>
              </a:tabLst>
            </a:pPr>
            <a:r>
              <a:rPr lang="en-US" smtClean="0">
                <a:latin typeface="Arial" pitchFamily="34" charset="0"/>
              </a:rPr>
              <a:t>User specifies number of elements.</a:t>
            </a:r>
          </a:p>
          <a:p>
            <a:pPr defTabSz="849313" eaLnBrk="1" hangingPunct="1">
              <a:buFontTx/>
              <a:buChar char="•"/>
              <a:tabLst>
                <a:tab pos="423863" algn="l"/>
              </a:tabLst>
            </a:pPr>
            <a:r>
              <a:rPr lang="en-US" smtClean="0">
                <a:latin typeface="Arial" pitchFamily="34" charset="0"/>
              </a:rPr>
              <a:t>DMA Engine waits indefinitely until the requested number of elements are available.</a:t>
            </a:r>
          </a:p>
          <a:p>
            <a:pPr defTabSz="849313" eaLnBrk="1" hangingPunct="1">
              <a:buFontTx/>
              <a:buChar char="•"/>
              <a:tabLst>
                <a:tab pos="423863" algn="l"/>
              </a:tabLst>
            </a:pPr>
            <a:r>
              <a:rPr lang="en-US" smtClean="0">
                <a:latin typeface="Arial" pitchFamily="34" charset="0"/>
              </a:rPr>
              <a:t>DMA FIFO.Read actively uses CPU while waiting for data.</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A2E4777E-0BB6-4F79-A323-3EB0C0CE08C0}" type="slidenum">
              <a:rPr lang="en-US">
                <a:solidFill>
                  <a:srgbClr val="000000"/>
                </a:solidFill>
              </a:rPr>
              <a:pPr/>
              <a:t>376</a:t>
            </a:fld>
            <a:endParaRPr lang="en-US">
              <a:solidFill>
                <a:srgbClr val="000000"/>
              </a:solidFill>
            </a:endParaRPr>
          </a:p>
        </p:txBody>
      </p:sp>
      <p:sp>
        <p:nvSpPr>
          <p:cNvPr id="1281027" name="Rectangle 2"/>
          <p:cNvSpPr>
            <a:spLocks noGrp="1" noRot="1" noChangeAspect="1" noChangeArrowheads="1" noTextEdit="1"/>
          </p:cNvSpPr>
          <p:nvPr>
            <p:ph type="sldImg"/>
          </p:nvPr>
        </p:nvSpPr>
        <p:spPr>
          <a:xfrm>
            <a:off x="904875" y="471488"/>
            <a:ext cx="5353050" cy="4014787"/>
          </a:xfrm>
          <a:ln/>
        </p:spPr>
      </p:sp>
      <p:sp>
        <p:nvSpPr>
          <p:cNvPr id="1281028" name="Rectangle 3"/>
          <p:cNvSpPr>
            <a:spLocks noGrp="1" noChangeArrowheads="1"/>
          </p:cNvSpPr>
          <p:nvPr>
            <p:ph type="body" idx="1"/>
          </p:nvPr>
        </p:nvSpPr>
        <p:spPr>
          <a:xfrm>
            <a:off x="731838" y="4730750"/>
            <a:ext cx="5851525" cy="4319588"/>
          </a:xfrm>
          <a:noFill/>
          <a:ln/>
        </p:spPr>
        <p:txBody>
          <a:bodyPr/>
          <a:lstStyle/>
          <a:p>
            <a:pPr defTabSz="965200" eaLnBrk="1" hangingPunct="1">
              <a:tabLst>
                <a:tab pos="423863" algn="l"/>
              </a:tabLst>
            </a:pPr>
            <a:r>
              <a:rPr lang="en-US" u="sng" smtClean="0">
                <a:latin typeface="Arial" pitchFamily="34" charset="0"/>
              </a:rPr>
              <a:t>Polling</a:t>
            </a:r>
          </a:p>
          <a:p>
            <a:pPr defTabSz="965200" eaLnBrk="1" hangingPunct="1">
              <a:buFontTx/>
              <a:buChar char="•"/>
              <a:tabLst>
                <a:tab pos="423863" algn="l"/>
              </a:tabLst>
            </a:pPr>
            <a:r>
              <a:rPr lang="en-US" smtClean="0">
                <a:latin typeface="Arial" pitchFamily="34" charset="0"/>
              </a:rPr>
              <a:t>First iteration of DMA FIFO Read returns number of elements available in the FIFO</a:t>
            </a:r>
          </a:p>
          <a:p>
            <a:pPr defTabSz="965200" eaLnBrk="1" hangingPunct="1">
              <a:buFontTx/>
              <a:buChar char="•"/>
              <a:tabLst>
                <a:tab pos="423863" algn="l"/>
              </a:tabLst>
            </a:pPr>
            <a:r>
              <a:rPr lang="en-US" smtClean="0">
                <a:latin typeface="Arial" pitchFamily="34" charset="0"/>
              </a:rPr>
              <a:t>Later iterations read the number of elements remaining after previous read</a:t>
            </a:r>
          </a:p>
          <a:p>
            <a:pPr defTabSz="965200" eaLnBrk="1" hangingPunct="1">
              <a:tabLst>
                <a:tab pos="423863" algn="l"/>
              </a:tabLst>
            </a:pPr>
            <a:endParaRPr lang="en-US" smtClean="0">
              <a:latin typeface="Arial" pitchFamily="34" charset="0"/>
            </a:endParaRPr>
          </a:p>
          <a:p>
            <a:pPr marL="0" lvl="2" indent="-211138" defTabSz="965200" eaLnBrk="1" hangingPunct="1">
              <a:tabLst>
                <a:tab pos="423863" algn="l"/>
              </a:tabLst>
            </a:pPr>
            <a:r>
              <a:rPr lang="en-US" smtClean="0">
                <a:latin typeface="Arial" pitchFamily="34" charset="0"/>
              </a:rPr>
              <a:t>Wiring zero to Number of Elements for the first iteration quickly determines the number of elements that have already been written to the FIFO.  Nothing will be returned by Data on the first iteration.</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smtClean="0">
                <a:latin typeface="Arial" pitchFamily="34" charset="0"/>
              </a:rPr>
              <a:t>Every iteration of the Host VI will execute the read without waiting for data to be written.  If there is nothing in the FIFO, then Elements Remaining will be zero.  </a:t>
            </a:r>
          </a:p>
          <a:p>
            <a:pPr defTabSz="965200" eaLnBrk="1" hangingPunct="1">
              <a:tabLst>
                <a:tab pos="423863" algn="l"/>
              </a:tabLst>
            </a:pPr>
            <a:endParaRPr lang="en-US" smtClean="0">
              <a:latin typeface="Arial" pitchFamily="34" charset="0"/>
            </a:endParaRPr>
          </a:p>
          <a:p>
            <a:pPr defTabSz="965200" eaLnBrk="1" hangingPunct="1">
              <a:tabLst>
                <a:tab pos="423863" algn="l"/>
              </a:tabLst>
            </a:pPr>
            <a:endParaRPr lang="en-US" smtClean="0">
              <a:latin typeface="Arial" pitchFamily="34" charset="0"/>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48C39217-278C-48BD-B2C3-B8D239A255F9}" type="slidenum">
              <a:rPr lang="en-US">
                <a:solidFill>
                  <a:srgbClr val="000000"/>
                </a:solidFill>
              </a:rPr>
              <a:pPr/>
              <a:t>377</a:t>
            </a:fld>
            <a:endParaRPr lang="en-US">
              <a:solidFill>
                <a:srgbClr val="000000"/>
              </a:solidFill>
            </a:endParaRPr>
          </a:p>
        </p:txBody>
      </p:sp>
      <p:sp>
        <p:nvSpPr>
          <p:cNvPr id="1282051" name="Rectangle 2"/>
          <p:cNvSpPr>
            <a:spLocks noGrp="1" noRot="1" noChangeAspect="1" noChangeArrowheads="1" noTextEdit="1"/>
          </p:cNvSpPr>
          <p:nvPr>
            <p:ph type="sldImg"/>
          </p:nvPr>
        </p:nvSpPr>
        <p:spPr>
          <a:xfrm>
            <a:off x="904875" y="471488"/>
            <a:ext cx="5353050" cy="4014787"/>
          </a:xfrm>
          <a:ln/>
        </p:spPr>
      </p:sp>
      <p:sp>
        <p:nvSpPr>
          <p:cNvPr id="1282052" name="Rectangle 3"/>
          <p:cNvSpPr>
            <a:spLocks noGrp="1" noChangeArrowheads="1"/>
          </p:cNvSpPr>
          <p:nvPr>
            <p:ph type="body" idx="1"/>
          </p:nvPr>
        </p:nvSpPr>
        <p:spPr>
          <a:xfrm>
            <a:off x="731838" y="4730750"/>
            <a:ext cx="5851525" cy="4319588"/>
          </a:xfrm>
          <a:noFill/>
          <a:ln/>
        </p:spPr>
        <p:txBody>
          <a:bodyPr/>
          <a:lstStyle/>
          <a:p>
            <a:pPr defTabSz="965200" eaLnBrk="1" hangingPunct="1">
              <a:tabLst>
                <a:tab pos="423863" algn="l"/>
              </a:tabLst>
            </a:pPr>
            <a:r>
              <a:rPr lang="en-US" smtClean="0">
                <a:latin typeface="Arial" pitchFamily="34" charset="0"/>
              </a:rPr>
              <a:t>By specifying a Timeout value for the DMA FIFO Read method, we are controlling the rate at which the DMA Read executes.  Specifying the Number of Elements that are read from the FIFO controls the amount of data that is returned in each iteration of the loop.  </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smtClean="0">
                <a:latin typeface="Arial" pitchFamily="34" charset="0"/>
              </a:rPr>
              <a:t>It is generally easier to process a fixed amount of data being returned at a fixed rate than to process a fixed amount of data at a variable rate (blocking) or a variable amount of data at a fixed rate (polling).  </a:t>
            </a:r>
          </a:p>
          <a:p>
            <a:pPr defTabSz="965200" eaLnBrk="1" hangingPunct="1">
              <a:tabLst>
                <a:tab pos="423863" algn="l"/>
              </a:tabLst>
            </a:pPr>
            <a:endParaRPr lang="en-US" smtClean="0">
              <a:latin typeface="Arial" pitchFamily="34" charset="0"/>
            </a:endParaRPr>
          </a:p>
          <a:p>
            <a:pPr defTabSz="965200" eaLnBrk="1" hangingPunct="1">
              <a:tabLst>
                <a:tab pos="423863" algn="l"/>
              </a:tabLst>
            </a:pPr>
            <a:r>
              <a:rPr lang="en-US" smtClean="0">
                <a:latin typeface="Arial" pitchFamily="34" charset="0"/>
              </a:rPr>
              <a:t>For this example, no processing is taking place aside from displaying the data on the front panel.  Checking whether or not the Data array is empty tells us whether or not the DMA Read timed out.  If there is no data returned, then the read timed out and we do not have to execute the processing code, which should reside in the False case of the Case Structure.  You could handle the fact that no data was returned in the True case.</a:t>
            </a: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7A5E2ABE-C5C5-45CD-BF4E-150BC6E56A84}" type="slidenum">
              <a:rPr lang="en-US">
                <a:solidFill>
                  <a:srgbClr val="000000"/>
                </a:solidFill>
              </a:rPr>
              <a:pPr/>
              <a:t>378</a:t>
            </a:fld>
            <a:endParaRPr lang="en-US">
              <a:solidFill>
                <a:srgbClr val="000000"/>
              </a:solidFill>
            </a:endParaRPr>
          </a:p>
        </p:txBody>
      </p:sp>
      <p:sp>
        <p:nvSpPr>
          <p:cNvPr id="1283075" name="Rectangle 2"/>
          <p:cNvSpPr>
            <a:spLocks noGrp="1" noRot="1" noChangeAspect="1" noChangeArrowheads="1" noTextEdit="1"/>
          </p:cNvSpPr>
          <p:nvPr>
            <p:ph type="sldImg"/>
          </p:nvPr>
        </p:nvSpPr>
        <p:spPr>
          <a:xfrm>
            <a:off x="904875" y="471488"/>
            <a:ext cx="5353050" cy="4014787"/>
          </a:xfrm>
          <a:ln/>
        </p:spPr>
      </p:sp>
      <p:sp>
        <p:nvSpPr>
          <p:cNvPr id="128307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CC922BC9-2087-4E48-ADCF-96CA7D7EC664}" type="slidenum">
              <a:rPr lang="en-US">
                <a:solidFill>
                  <a:srgbClr val="000000"/>
                </a:solidFill>
              </a:rPr>
              <a:pPr/>
              <a:t>379</a:t>
            </a:fld>
            <a:endParaRPr lang="en-US">
              <a:solidFill>
                <a:srgbClr val="000000"/>
              </a:solidFill>
            </a:endParaRPr>
          </a:p>
        </p:txBody>
      </p:sp>
      <p:sp>
        <p:nvSpPr>
          <p:cNvPr id="1284099" name="Rectangle 2"/>
          <p:cNvSpPr>
            <a:spLocks noGrp="1" noRot="1" noChangeAspect="1" noChangeArrowheads="1" noTextEdit="1"/>
          </p:cNvSpPr>
          <p:nvPr>
            <p:ph type="sldImg"/>
          </p:nvPr>
        </p:nvSpPr>
        <p:spPr>
          <a:xfrm>
            <a:off x="904875" y="471488"/>
            <a:ext cx="5353050" cy="4014787"/>
          </a:xfrm>
          <a:ln/>
        </p:spPr>
      </p:sp>
      <p:sp>
        <p:nvSpPr>
          <p:cNvPr id="128410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4852" tIns="47425" rIns="94852" bIns="47425"/>
          <a:lstStyle/>
          <a:p>
            <a:pPr algn="ctr" eaLnBrk="0" hangingPunct="0"/>
            <a:fld id="{6146F607-AA58-405C-B13D-C53CA7F58972}" type="slidenum">
              <a:rPr lang="en-US" sz="2400">
                <a:solidFill>
                  <a:srgbClr val="FFFFFF"/>
                </a:solidFill>
              </a:rPr>
              <a:pPr algn="ctr" eaLnBrk="0" hangingPunct="0"/>
              <a:t>38</a:t>
            </a:fld>
            <a:endParaRPr lang="en-US" sz="2400">
              <a:solidFill>
                <a:srgbClr val="FFFFFF"/>
              </a:solidFill>
            </a:endParaRPr>
          </a:p>
        </p:txBody>
      </p:sp>
      <p:sp>
        <p:nvSpPr>
          <p:cNvPr id="935939" name="Rectangle 2"/>
          <p:cNvSpPr>
            <a:spLocks noGrp="1" noRot="1" noChangeAspect="1" noChangeArrowheads="1" noTextEdit="1"/>
          </p:cNvSpPr>
          <p:nvPr>
            <p:ph type="sldImg"/>
          </p:nvPr>
        </p:nvSpPr>
        <p:spPr>
          <a:xfrm>
            <a:off x="1270000" y="728663"/>
            <a:ext cx="4775200" cy="3582987"/>
          </a:xfrm>
          <a:ln/>
        </p:spPr>
      </p:sp>
      <p:sp>
        <p:nvSpPr>
          <p:cNvPr id="935940" name="Rectangle 3"/>
          <p:cNvSpPr>
            <a:spLocks noGrp="1" noChangeArrowheads="1"/>
          </p:cNvSpPr>
          <p:nvPr>
            <p:ph type="body" idx="1"/>
          </p:nvPr>
        </p:nvSpPr>
        <p:spPr>
          <a:xfrm>
            <a:off x="976313" y="4557713"/>
            <a:ext cx="5362575" cy="4322762"/>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789E362D-47FE-4247-A08C-2D9055B1ADA5}" type="slidenum">
              <a:rPr lang="en-US">
                <a:solidFill>
                  <a:srgbClr val="000000"/>
                </a:solidFill>
              </a:rPr>
              <a:pPr/>
              <a:t>380</a:t>
            </a:fld>
            <a:endParaRPr lang="en-US">
              <a:solidFill>
                <a:srgbClr val="000000"/>
              </a:solidFill>
            </a:endParaRPr>
          </a:p>
        </p:txBody>
      </p:sp>
      <p:sp>
        <p:nvSpPr>
          <p:cNvPr id="1285123" name="Rectangle 2"/>
          <p:cNvSpPr>
            <a:spLocks noGrp="1" noRot="1" noChangeAspect="1" noChangeArrowheads="1" noTextEdit="1"/>
          </p:cNvSpPr>
          <p:nvPr>
            <p:ph type="sldImg"/>
          </p:nvPr>
        </p:nvSpPr>
        <p:spPr>
          <a:xfrm>
            <a:off x="904875" y="471488"/>
            <a:ext cx="5353050" cy="4014787"/>
          </a:xfrm>
          <a:ln/>
        </p:spPr>
      </p:sp>
      <p:sp>
        <p:nvSpPr>
          <p:cNvPr id="128512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The speed of the overall DMA transaction is limited by the processor (windows, real-time).  The processor isn’t use for DMA transfer but the processor is used to copy the memory from DMA to application memory.  Speed of CPU and competing tasks limit the availability of CPU resources.   </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With 10,000 elements on host, increasing host side isn’t likely the problem for most applications.</a:t>
            </a: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71807CC2-0605-42C0-AE4B-66345AA02C1B}" type="slidenum">
              <a:rPr lang="en-US">
                <a:solidFill>
                  <a:srgbClr val="000000"/>
                </a:solidFill>
              </a:rPr>
              <a:pPr/>
              <a:t>381</a:t>
            </a:fld>
            <a:endParaRPr lang="en-US">
              <a:solidFill>
                <a:srgbClr val="000000"/>
              </a:solidFill>
            </a:endParaRPr>
          </a:p>
        </p:txBody>
      </p:sp>
      <p:sp>
        <p:nvSpPr>
          <p:cNvPr id="1286147" name="Rectangle 2"/>
          <p:cNvSpPr>
            <a:spLocks noGrp="1" noRot="1" noChangeAspect="1" noChangeArrowheads="1" noTextEdit="1"/>
          </p:cNvSpPr>
          <p:nvPr>
            <p:ph type="sldImg"/>
          </p:nvPr>
        </p:nvSpPr>
        <p:spPr>
          <a:xfrm>
            <a:off x="904875" y="471488"/>
            <a:ext cx="5353050" cy="4014787"/>
          </a:xfrm>
          <a:ln/>
        </p:spPr>
      </p:sp>
      <p:sp>
        <p:nvSpPr>
          <p:cNvPr id="128614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BE534051-7323-4174-B4AF-EA73C25D84A9}" type="slidenum">
              <a:rPr lang="en-US">
                <a:solidFill>
                  <a:srgbClr val="000000"/>
                </a:solidFill>
              </a:rPr>
              <a:pPr/>
              <a:t>382</a:t>
            </a:fld>
            <a:endParaRPr lang="en-US">
              <a:solidFill>
                <a:srgbClr val="000000"/>
              </a:solidFill>
            </a:endParaRPr>
          </a:p>
        </p:txBody>
      </p:sp>
      <p:sp>
        <p:nvSpPr>
          <p:cNvPr id="1287171" name="Rectangle 2"/>
          <p:cNvSpPr>
            <a:spLocks noGrp="1" noRot="1" noChangeAspect="1" noChangeArrowheads="1" noTextEdit="1"/>
          </p:cNvSpPr>
          <p:nvPr>
            <p:ph type="sldImg"/>
          </p:nvPr>
        </p:nvSpPr>
        <p:spPr>
          <a:xfrm>
            <a:off x="904875" y="471488"/>
            <a:ext cx="5353050" cy="4014787"/>
          </a:xfrm>
          <a:ln/>
        </p:spPr>
      </p:sp>
      <p:sp>
        <p:nvSpPr>
          <p:cNvPr id="128717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These same techniques can be used in reverse for Host to Target transfers.  In that case, the Timed Out? output of the FPGA Read method would indicate an underflow condition and error -50400 on the Host Write would indicate an underflow condition.</a:t>
            </a: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Slide Image Placeholder 1"/>
          <p:cNvSpPr>
            <a:spLocks noGrp="1" noRot="1" noChangeAspect="1" noTextEdit="1"/>
          </p:cNvSpPr>
          <p:nvPr>
            <p:ph type="sldImg"/>
          </p:nvPr>
        </p:nvSpPr>
        <p:spPr>
          <a:ln/>
        </p:spPr>
      </p:sp>
      <p:sp>
        <p:nvSpPr>
          <p:cNvPr id="128819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28819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8BCF4855-88F8-471B-A16E-E828775FF1EB}" type="slidenum">
              <a:rPr lang="en-US">
                <a:solidFill>
                  <a:srgbClr val="000000"/>
                </a:solidFill>
              </a:rPr>
              <a:pPr/>
              <a:t>383</a:t>
            </a:fld>
            <a:endParaRPr lang="en-US">
              <a:solidFill>
                <a:srgbClr val="000000"/>
              </a:solidFill>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6C371BF8-3B7B-48B7-80FE-266EBA3C3B3C}" type="slidenum">
              <a:rPr lang="en-US">
                <a:solidFill>
                  <a:srgbClr val="000000"/>
                </a:solidFill>
              </a:rPr>
              <a:pPr/>
              <a:t>384</a:t>
            </a:fld>
            <a:endParaRPr lang="en-US">
              <a:solidFill>
                <a:srgbClr val="000000"/>
              </a:solidFill>
            </a:endParaRPr>
          </a:p>
        </p:txBody>
      </p:sp>
      <p:sp>
        <p:nvSpPr>
          <p:cNvPr id="1289219" name="Rectangle 2"/>
          <p:cNvSpPr>
            <a:spLocks noGrp="1" noRot="1" noChangeAspect="1" noChangeArrowheads="1" noTextEdit="1"/>
          </p:cNvSpPr>
          <p:nvPr>
            <p:ph type="sldImg"/>
          </p:nvPr>
        </p:nvSpPr>
        <p:spPr>
          <a:xfrm>
            <a:off x="904875" y="471488"/>
            <a:ext cx="5353050" cy="4014787"/>
          </a:xfrm>
          <a:ln/>
        </p:spPr>
      </p:sp>
      <p:sp>
        <p:nvSpPr>
          <p:cNvPr id="128922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BBD07C39-1BB9-454F-87DE-2684748C76E6}" type="slidenum">
              <a:rPr lang="en-US">
                <a:solidFill>
                  <a:srgbClr val="000000"/>
                </a:solidFill>
              </a:rPr>
              <a:pPr/>
              <a:t>385</a:t>
            </a:fld>
            <a:endParaRPr lang="en-US">
              <a:solidFill>
                <a:srgbClr val="000000"/>
              </a:solidFill>
            </a:endParaRPr>
          </a:p>
        </p:txBody>
      </p:sp>
      <p:sp>
        <p:nvSpPr>
          <p:cNvPr id="1290243" name="Rectangle 2"/>
          <p:cNvSpPr>
            <a:spLocks noGrp="1" noRot="1" noChangeAspect="1" noChangeArrowheads="1" noTextEdit="1"/>
          </p:cNvSpPr>
          <p:nvPr>
            <p:ph type="sldImg"/>
          </p:nvPr>
        </p:nvSpPr>
        <p:spPr>
          <a:xfrm>
            <a:off x="904875" y="471488"/>
            <a:ext cx="5353050" cy="4014787"/>
          </a:xfrm>
          <a:ln/>
        </p:spPr>
      </p:sp>
      <p:sp>
        <p:nvSpPr>
          <p:cNvPr id="129024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66" name="Slide Image Placeholder 1"/>
          <p:cNvSpPr>
            <a:spLocks noGrp="1" noRot="1" noChangeAspect="1" noTextEdit="1"/>
          </p:cNvSpPr>
          <p:nvPr>
            <p:ph type="sldImg"/>
          </p:nvPr>
        </p:nvSpPr>
        <p:spPr>
          <a:ln/>
        </p:spPr>
      </p:sp>
      <p:sp>
        <p:nvSpPr>
          <p:cNvPr id="1291267"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Prep discussion:</a:t>
            </a:r>
          </a:p>
          <a:p>
            <a:pPr defTabSz="849313" eaLnBrk="1" hangingPunct="1">
              <a:buFontTx/>
              <a:buChar char="•"/>
              <a:tabLst>
                <a:tab pos="423863" algn="l"/>
              </a:tabLst>
            </a:pPr>
            <a:r>
              <a:rPr lang="en-US" smtClean="0">
                <a:latin typeface="Arial" pitchFamily="34" charset="0"/>
              </a:rPr>
              <a:t>Custom triggering is commonly used in FPGA applications that perform I/O.  </a:t>
            </a:r>
          </a:p>
          <a:p>
            <a:pPr defTabSz="849313" eaLnBrk="1" hangingPunct="1">
              <a:buFontTx/>
              <a:buChar char="•"/>
              <a:tabLst>
                <a:tab pos="423863" algn="l"/>
              </a:tabLst>
            </a:pPr>
            <a:r>
              <a:rPr lang="en-US" smtClean="0">
                <a:latin typeface="Arial" pitchFamily="34" charset="0"/>
              </a:rPr>
              <a:t>You will implement custom triggering to control when analog input will be collected and transferred to the host VI via DMA FIFO.</a:t>
            </a:r>
          </a:p>
          <a:p>
            <a:pPr defTabSz="849313" eaLnBrk="1" hangingPunct="1">
              <a:tabLst>
                <a:tab pos="423863" algn="l"/>
              </a:tabLst>
            </a:pPr>
            <a:endParaRPr lang="en-US" smtClean="0">
              <a:latin typeface="Arial" pitchFamily="34" charset="0"/>
            </a:endParaRPr>
          </a:p>
        </p:txBody>
      </p:sp>
      <p:sp>
        <p:nvSpPr>
          <p:cNvPr id="129126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6D8B6E63-865E-41C3-9B7D-4F39B18D0AF2}" type="slidenum">
              <a:rPr lang="en-US">
                <a:solidFill>
                  <a:srgbClr val="000000"/>
                </a:solidFill>
              </a:rPr>
              <a:pPr/>
              <a:t>386</a:t>
            </a:fld>
            <a:endParaRPr lang="en-US">
              <a:solidFill>
                <a:srgbClr val="000000"/>
              </a:solidFill>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Slide Image Placeholder 1"/>
          <p:cNvSpPr>
            <a:spLocks noGrp="1" noRot="1" noChangeAspect="1" noTextEdit="1"/>
          </p:cNvSpPr>
          <p:nvPr>
            <p:ph type="sldImg"/>
          </p:nvPr>
        </p:nvSpPr>
        <p:spPr>
          <a:ln/>
        </p:spPr>
      </p:sp>
      <p:sp>
        <p:nvSpPr>
          <p:cNvPr id="1292291" name="Notes Placeholder 2"/>
          <p:cNvSpPr>
            <a:spLocks noGrp="1"/>
          </p:cNvSpPr>
          <p:nvPr>
            <p:ph type="body" idx="1"/>
          </p:nvPr>
        </p:nvSpPr>
        <p:spPr>
          <a:noFill/>
          <a:ln/>
        </p:spPr>
        <p:txBody>
          <a:bodyPr/>
          <a:lstStyle/>
          <a:p>
            <a:pPr defTabSz="849313" eaLnBrk="1" hangingPunct="1">
              <a:buFontTx/>
              <a:buChar char="•"/>
              <a:tabLst>
                <a:tab pos="423863" algn="l"/>
              </a:tabLst>
            </a:pPr>
            <a:r>
              <a:rPr lang="en-US" smtClean="0">
                <a:latin typeface="Arial" pitchFamily="34" charset="0"/>
              </a:rPr>
              <a:t>Triggering on the FPGA is processed much more quickly than it can be on Windows.  Since the trigger was based on an analog input that was obtained from an I/O resource on the FPGA, we were able to write FPGA code that would read that value, compare it to the threshold values and perform the triggering without any processing of the trigger occurring on the host.</a:t>
            </a:r>
          </a:p>
          <a:p>
            <a:pPr defTabSz="849313" eaLnBrk="1" hangingPunct="1">
              <a:buFontTx/>
              <a:buChar char="•"/>
              <a:tabLst>
                <a:tab pos="423863" algn="l"/>
              </a:tabLst>
            </a:pPr>
            <a:r>
              <a:rPr lang="en-US" smtClean="0">
                <a:latin typeface="Arial" pitchFamily="34" charset="0"/>
              </a:rPr>
              <a:t>This application used polling with a fixed number of elements to acquire the data from the DMA FIFO.</a:t>
            </a:r>
          </a:p>
          <a:p>
            <a:pPr defTabSz="849313" eaLnBrk="1" hangingPunct="1">
              <a:buFontTx/>
              <a:buChar char="•"/>
              <a:tabLst>
                <a:tab pos="423863" algn="l"/>
              </a:tabLst>
            </a:pPr>
            <a:r>
              <a:rPr lang="en-US" smtClean="0">
                <a:latin typeface="Arial" pitchFamily="34" charset="0"/>
              </a:rPr>
              <a:t>Underflow was handled in the host VI by checking the DMA Read method for error -50400.  If that error occurred, the error cluster was cleared.  If that error did not occur, then the desired number of elements had been read and the host and FPGA VIs were stopped.</a:t>
            </a:r>
          </a:p>
        </p:txBody>
      </p:sp>
      <p:sp>
        <p:nvSpPr>
          <p:cNvPr id="129229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430F2940-6CFB-4882-8C73-4B4920C2E030}" type="slidenum">
              <a:rPr lang="en-US">
                <a:solidFill>
                  <a:srgbClr val="000000"/>
                </a:solidFill>
              </a:rPr>
              <a:pPr/>
              <a:t>387</a:t>
            </a:fld>
            <a:endParaRPr lang="en-US">
              <a:solidFill>
                <a:srgbClr val="000000"/>
              </a:solidFill>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4" name="Slide Image Placeholder 1"/>
          <p:cNvSpPr>
            <a:spLocks noGrp="1" noRot="1" noChangeAspect="1" noTextEdit="1"/>
          </p:cNvSpPr>
          <p:nvPr>
            <p:ph type="sldImg"/>
          </p:nvPr>
        </p:nvSpPr>
        <p:spPr>
          <a:ln/>
        </p:spPr>
      </p:sp>
      <p:sp>
        <p:nvSpPr>
          <p:cNvPr id="129331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29331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C4C05A51-3B12-4570-93C7-9A1017021845}" type="slidenum">
              <a:rPr lang="en-US">
                <a:solidFill>
                  <a:srgbClr val="000000"/>
                </a:solidFill>
              </a:rPr>
              <a:pPr/>
              <a:t>388</a:t>
            </a:fld>
            <a:endParaRPr lang="en-US">
              <a:solidFill>
                <a:srgbClr val="000000"/>
              </a:solidFill>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Slide Image Placeholder 1"/>
          <p:cNvSpPr>
            <a:spLocks noGrp="1" noRot="1" noChangeAspect="1" noTextEdit="1"/>
          </p:cNvSpPr>
          <p:nvPr>
            <p:ph type="sldImg"/>
          </p:nvPr>
        </p:nvSpPr>
        <p:spPr>
          <a:ln/>
        </p:spPr>
      </p:sp>
      <p:sp>
        <p:nvSpPr>
          <p:cNvPr id="129433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29434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7B77F108-BD7B-44EC-9C47-0137BFA8C4E6}" type="slidenum">
              <a:rPr lang="en-US">
                <a:solidFill>
                  <a:srgbClr val="000000"/>
                </a:solidFill>
              </a:rPr>
              <a:pPr/>
              <a:t>389</a:t>
            </a:fld>
            <a:endParaRPr lang="en-US">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Slide Image Placeholder 1"/>
          <p:cNvSpPr>
            <a:spLocks noGrp="1" noRot="1" noChangeAspect="1" noTextEdit="1"/>
          </p:cNvSpPr>
          <p:nvPr>
            <p:ph type="sldImg"/>
          </p:nvPr>
        </p:nvSpPr>
        <p:spPr>
          <a:ln/>
        </p:spPr>
      </p:sp>
      <p:sp>
        <p:nvSpPr>
          <p:cNvPr id="936963"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After you’ve selected your architecture, you’ll need to pick your FPGA platform or form factors.  The most common form factors are PXI, PCI, and CompactRIO.</a:t>
            </a: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Slide Image Placeholder 1"/>
          <p:cNvSpPr>
            <a:spLocks noGrp="1" noRot="1" noChangeAspect="1" noTextEdit="1"/>
          </p:cNvSpPr>
          <p:nvPr>
            <p:ph type="sldImg"/>
          </p:nvPr>
        </p:nvSpPr>
        <p:spPr>
          <a:ln/>
        </p:spPr>
      </p:sp>
      <p:sp>
        <p:nvSpPr>
          <p:cNvPr id="129536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29536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5B7D8D01-5191-4176-9745-5E6773B0EFED}" type="slidenum">
              <a:rPr lang="en-US">
                <a:solidFill>
                  <a:srgbClr val="000000"/>
                </a:solidFill>
              </a:rPr>
              <a:pPr/>
              <a:t>390</a:t>
            </a:fld>
            <a:endParaRPr lang="en-US">
              <a:solidFill>
                <a:srgbClr val="000000"/>
              </a:solidFill>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BD28A1A3-1505-4362-BB86-657AAE17F90D}" type="slidenum">
              <a:rPr lang="en-US">
                <a:solidFill>
                  <a:srgbClr val="000000"/>
                </a:solidFill>
              </a:rPr>
              <a:pPr/>
              <a:t>391</a:t>
            </a:fld>
            <a:endParaRPr lang="en-US">
              <a:solidFill>
                <a:srgbClr val="000000"/>
              </a:solidFill>
            </a:endParaRPr>
          </a:p>
        </p:txBody>
      </p:sp>
      <p:sp>
        <p:nvSpPr>
          <p:cNvPr id="1296387" name="Rectangle 2"/>
          <p:cNvSpPr>
            <a:spLocks noGrp="1" noRot="1" noChangeAspect="1" noChangeArrowheads="1" noTextEdit="1"/>
          </p:cNvSpPr>
          <p:nvPr>
            <p:ph type="sldImg"/>
          </p:nvPr>
        </p:nvSpPr>
        <p:spPr>
          <a:xfrm>
            <a:off x="904875" y="471488"/>
            <a:ext cx="5353050" cy="4014787"/>
          </a:xfrm>
          <a:ln/>
        </p:spPr>
      </p:sp>
      <p:sp>
        <p:nvSpPr>
          <p:cNvPr id="1296388" name="Rectangle 3"/>
          <p:cNvSpPr>
            <a:spLocks noGrp="1" noChangeArrowheads="1"/>
          </p:cNvSpPr>
          <p:nvPr>
            <p:ph type="body" idx="1"/>
          </p:nvPr>
        </p:nvSpPr>
        <p:spPr>
          <a:xfrm>
            <a:off x="731838" y="4730750"/>
            <a:ext cx="5851525" cy="4319588"/>
          </a:xfrm>
          <a:noFill/>
          <a:ln/>
        </p:spPr>
        <p:txBody>
          <a:bodyPr/>
          <a:lstStyle/>
          <a:p>
            <a:pPr defTabSz="965200" eaLnBrk="1" hangingPunct="1">
              <a:tabLst>
                <a:tab pos="423863" algn="l"/>
              </a:tabLst>
            </a:pPr>
            <a:r>
              <a:rPr lang="en-US" u="sng" smtClean="0">
                <a:latin typeface="Arial" pitchFamily="34" charset="0"/>
              </a:rPr>
              <a:t>Interleaving</a:t>
            </a:r>
          </a:p>
          <a:p>
            <a:pPr defTabSz="965200" eaLnBrk="1" hangingPunct="1">
              <a:tabLst>
                <a:tab pos="423863" algn="l"/>
              </a:tabLst>
            </a:pPr>
            <a:r>
              <a:rPr lang="en-US" smtClean="0">
                <a:latin typeface="Arial" pitchFamily="34" charset="0"/>
              </a:rPr>
              <a:t>FPGA VI – Write multiple channels of data to a DMA FIFO by interleaving.</a:t>
            </a:r>
          </a:p>
          <a:p>
            <a:pPr defTabSz="965200" eaLnBrk="1" hangingPunct="1">
              <a:tabLst>
                <a:tab pos="423863" algn="l"/>
              </a:tabLst>
            </a:pPr>
            <a:r>
              <a:rPr lang="en-US" smtClean="0">
                <a:latin typeface="Arial" pitchFamily="34" charset="0"/>
              </a:rPr>
              <a:t>Host VI – Read multiple an array of data from a  DMA FIFO in the host and decimate the array to separate the data into different channels.</a:t>
            </a:r>
          </a:p>
          <a:p>
            <a:pPr defTabSz="965200" eaLnBrk="1" hangingPunct="1">
              <a:tabLst>
                <a:tab pos="423863" algn="l"/>
              </a:tabLst>
            </a:pPr>
            <a:endParaRPr lang="en-US" smtClean="0">
              <a:latin typeface="Arial" pitchFamily="34" charset="0"/>
            </a:endParaRPr>
          </a:p>
          <a:p>
            <a:pPr defTabSz="965200" eaLnBrk="1" hangingPunct="1">
              <a:tabLst>
                <a:tab pos="423863" algn="l"/>
              </a:tabLst>
            </a:pPr>
            <a:endParaRPr lang="en-US" smtClean="0">
              <a:latin typeface="Arial" pitchFamily="34" charset="0"/>
            </a:endParaRPr>
          </a:p>
          <a:p>
            <a:pPr defTabSz="965200" eaLnBrk="1" hangingPunct="1">
              <a:tabLst>
                <a:tab pos="423863" algn="l"/>
              </a:tabLst>
            </a:pPr>
            <a:endParaRPr lang="en-US" smtClean="0">
              <a:latin typeface="Arial" pitchFamily="34" charset="0"/>
            </a:endParaRPr>
          </a:p>
          <a:p>
            <a:pPr defTabSz="965200" eaLnBrk="1" hangingPunct="1">
              <a:tabLst>
                <a:tab pos="423863" algn="l"/>
              </a:tabLst>
            </a:pPr>
            <a:endParaRPr lang="en-US" smtClean="0">
              <a:latin typeface="Arial" pitchFamily="34" charset="0"/>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Slide Image Placeholder 1"/>
          <p:cNvSpPr>
            <a:spLocks noGrp="1" noRot="1" noChangeAspect="1" noTextEdit="1"/>
          </p:cNvSpPr>
          <p:nvPr>
            <p:ph type="sldImg"/>
          </p:nvPr>
        </p:nvSpPr>
        <p:spPr>
          <a:ln/>
        </p:spPr>
      </p:sp>
      <p:sp>
        <p:nvSpPr>
          <p:cNvPr id="1297411"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Prep discussion:</a:t>
            </a:r>
          </a:p>
          <a:p>
            <a:pPr defTabSz="849313" eaLnBrk="1" hangingPunct="1">
              <a:tabLst>
                <a:tab pos="423863" algn="l"/>
              </a:tabLst>
            </a:pPr>
            <a:r>
              <a:rPr lang="en-US" smtClean="0">
                <a:latin typeface="Arial" pitchFamily="34" charset="0"/>
              </a:rPr>
              <a:t>You create an FPGA VI that uses DMA FIFOs to transfer analog data from multiple devices and channels from the FPGA target to the RT Host.</a:t>
            </a:r>
          </a:p>
          <a:p>
            <a:pPr defTabSz="849313" eaLnBrk="1" hangingPunct="1">
              <a:tabLst>
                <a:tab pos="423863" algn="l"/>
              </a:tabLst>
            </a:pPr>
            <a:r>
              <a:rPr lang="en-US" smtClean="0">
                <a:latin typeface="Arial" pitchFamily="34" charset="0"/>
              </a:rPr>
              <a:t>Since our FPGA device only has three DMA channels, we cannot use a separate DMA FIFO for each I/O resource.</a:t>
            </a:r>
          </a:p>
        </p:txBody>
      </p:sp>
      <p:sp>
        <p:nvSpPr>
          <p:cNvPr id="129741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F914CFC7-B2C5-4E55-9947-3A769587C41D}" type="slidenum">
              <a:rPr lang="en-US">
                <a:solidFill>
                  <a:srgbClr val="000000"/>
                </a:solidFill>
              </a:rPr>
              <a:pPr/>
              <a:t>392</a:t>
            </a:fld>
            <a:endParaRPr lang="en-US">
              <a:solidFill>
                <a:srgbClr val="000000"/>
              </a:solidFill>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434" name="Slide Image Placeholder 1"/>
          <p:cNvSpPr>
            <a:spLocks noGrp="1" noRot="1" noChangeAspect="1" noTextEdit="1"/>
          </p:cNvSpPr>
          <p:nvPr>
            <p:ph type="sldImg"/>
          </p:nvPr>
        </p:nvSpPr>
        <p:spPr>
          <a:ln/>
        </p:spPr>
      </p:sp>
      <p:sp>
        <p:nvSpPr>
          <p:cNvPr id="1298435" name="Notes Placeholder 2"/>
          <p:cNvSpPr>
            <a:spLocks noGrp="1"/>
          </p:cNvSpPr>
          <p:nvPr>
            <p:ph type="body" idx="1"/>
          </p:nvPr>
        </p:nvSpPr>
        <p:spPr>
          <a:noFill/>
          <a:ln/>
        </p:spPr>
        <p:txBody>
          <a:bodyPr/>
          <a:lstStyle/>
          <a:p>
            <a:pPr defTabSz="849313" eaLnBrk="1" hangingPunct="1">
              <a:buFontTx/>
              <a:buChar char="•"/>
              <a:tabLst>
                <a:tab pos="423863" algn="l"/>
              </a:tabLst>
            </a:pPr>
            <a:r>
              <a:rPr lang="en-US" smtClean="0">
                <a:latin typeface="Arial" pitchFamily="34" charset="0"/>
              </a:rPr>
              <a:t>This application used blocking to wait indefinitely at the Read Method in order to acquire all of the requested data.</a:t>
            </a:r>
          </a:p>
          <a:p>
            <a:pPr defTabSz="849313" eaLnBrk="1" hangingPunct="1">
              <a:buFontTx/>
              <a:buChar char="•"/>
              <a:tabLst>
                <a:tab pos="423863" algn="l"/>
              </a:tabLst>
            </a:pPr>
            <a:r>
              <a:rPr lang="en-US" smtClean="0">
                <a:latin typeface="Arial" pitchFamily="34" charset="0"/>
              </a:rPr>
              <a:t>The Feedback Node is used to latch whether or not an overflow condition ever occurred during the Write Method.  It stores the value of Overflow Occurred from the previous iteration of the loop and passes that value into the compound OR function for the next iteration so that Overflow Occurred will remain True if that condition was ever met.  The same functionality could have been implemented with a shift register.</a:t>
            </a:r>
          </a:p>
          <a:p>
            <a:pPr defTabSz="849313" eaLnBrk="1" hangingPunct="1">
              <a:buFontTx/>
              <a:buChar char="•"/>
              <a:tabLst>
                <a:tab pos="423863" algn="l"/>
              </a:tabLst>
            </a:pPr>
            <a:r>
              <a:rPr lang="en-US" smtClean="0">
                <a:latin typeface="Arial" pitchFamily="34" charset="0"/>
              </a:rPr>
              <a:t>The FPGA portion of the FIFO was configured to contain 1023 elements and the host buffer contains 10,000 elements by default, so the FPGA portion of the FIFO will be our limiting factor. We are acquiring data from two I/O resources per DMA channel, so we could acquire 1023/2 = 511.5 </a:t>
            </a:r>
            <a:r>
              <a:rPr lang="en-US" smtClean="0">
                <a:latin typeface="Arial" pitchFamily="34" charset="0"/>
                <a:sym typeface="Wingdings" pitchFamily="2" charset="2"/>
              </a:rPr>
              <a:t> 511 samples before causing an overflow condition.</a:t>
            </a:r>
            <a:endParaRPr lang="en-US" smtClean="0">
              <a:latin typeface="Arial" pitchFamily="34" charset="0"/>
            </a:endParaRPr>
          </a:p>
        </p:txBody>
      </p:sp>
      <p:sp>
        <p:nvSpPr>
          <p:cNvPr id="129843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9B23DB83-F89F-488B-8843-DDF1F237576C}" type="slidenum">
              <a:rPr lang="en-US">
                <a:solidFill>
                  <a:srgbClr val="000000"/>
                </a:solidFill>
              </a:rPr>
              <a:pPr/>
              <a:t>393</a:t>
            </a:fld>
            <a:endParaRPr lang="en-US">
              <a:solidFill>
                <a:srgbClr val="000000"/>
              </a:solidFill>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Slide Image Placeholder 1"/>
          <p:cNvSpPr>
            <a:spLocks noGrp="1" noRot="1" noChangeAspect="1" noTextEdit="1"/>
          </p:cNvSpPr>
          <p:nvPr>
            <p:ph type="sldImg"/>
          </p:nvPr>
        </p:nvSpPr>
        <p:spPr>
          <a:ln/>
        </p:spPr>
      </p:sp>
      <p:sp>
        <p:nvSpPr>
          <p:cNvPr id="129945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29946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4D0CFF68-1417-4C72-8E62-090CF73E49F1}" type="slidenum">
              <a:rPr lang="en-US">
                <a:solidFill>
                  <a:srgbClr val="000000"/>
                </a:solidFill>
              </a:rPr>
              <a:pPr/>
              <a:t>394</a:t>
            </a:fld>
            <a:endParaRPr lang="en-US">
              <a:solidFill>
                <a:srgbClr val="000000"/>
              </a:solidFill>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82" name="Slide Image Placeholder 1"/>
          <p:cNvSpPr>
            <a:spLocks noGrp="1" noRot="1" noChangeAspect="1" noTextEdit="1"/>
          </p:cNvSpPr>
          <p:nvPr>
            <p:ph type="sldImg"/>
          </p:nvPr>
        </p:nvSpPr>
        <p:spPr>
          <a:ln/>
        </p:spPr>
      </p:sp>
      <p:sp>
        <p:nvSpPr>
          <p:cNvPr id="1300483" name="Notes Placeholder 2"/>
          <p:cNvSpPr>
            <a:spLocks noGrp="1"/>
          </p:cNvSpPr>
          <p:nvPr>
            <p:ph type="body" idx="1"/>
          </p:nvPr>
        </p:nvSpPr>
        <p:spPr>
          <a:noFill/>
          <a:ln/>
        </p:spPr>
        <p:txBody>
          <a:bodyPr/>
          <a:lstStyle/>
          <a:p>
            <a:pPr marL="296863" lvl="2" indent="-542925" defTabSz="849313" eaLnBrk="1" hangingPunct="1">
              <a:buFont typeface="Calibri" pitchFamily="34" charset="0"/>
              <a:buAutoNum type="alphaLcPeriod"/>
              <a:tabLst>
                <a:tab pos="423863" algn="l"/>
              </a:tabLst>
            </a:pPr>
            <a:r>
              <a:rPr lang="en-US" smtClean="0">
                <a:latin typeface="Arial" pitchFamily="34" charset="0"/>
              </a:rPr>
              <a:t>Well-suited to streaming large amounts of data – </a:t>
            </a:r>
            <a:r>
              <a:rPr lang="en-US" b="1" smtClean="0">
                <a:latin typeface="Arial" pitchFamily="34" charset="0"/>
              </a:rPr>
              <a:t>DMA FIFO</a:t>
            </a:r>
          </a:p>
          <a:p>
            <a:pPr marL="296863" lvl="2" indent="-542925" defTabSz="849313" eaLnBrk="1" hangingPunct="1">
              <a:buFont typeface="Calibri" pitchFamily="34" charset="0"/>
              <a:buAutoNum type="alphaLcPeriod"/>
              <a:tabLst>
                <a:tab pos="423863" algn="l"/>
              </a:tabLst>
            </a:pPr>
            <a:r>
              <a:rPr lang="en-US" smtClean="0">
                <a:latin typeface="Arial" pitchFamily="34" charset="0"/>
              </a:rPr>
              <a:t>Consumes significant CPU resources</a:t>
            </a:r>
            <a:r>
              <a:rPr lang="en-US" b="1" smtClean="0">
                <a:latin typeface="Arial" pitchFamily="34" charset="0"/>
              </a:rPr>
              <a:t> </a:t>
            </a:r>
            <a:r>
              <a:rPr lang="en-US" smtClean="0">
                <a:latin typeface="Arial" pitchFamily="34" charset="0"/>
              </a:rPr>
              <a:t>– </a:t>
            </a:r>
            <a:r>
              <a:rPr lang="en-US" b="1" smtClean="0">
                <a:latin typeface="Arial" pitchFamily="34" charset="0"/>
              </a:rPr>
              <a:t>Front Panel Communication</a:t>
            </a:r>
          </a:p>
          <a:p>
            <a:pPr marL="296863" lvl="2" indent="-542925" defTabSz="849313" eaLnBrk="1" hangingPunct="1">
              <a:buFont typeface="Calibri" pitchFamily="34" charset="0"/>
              <a:buAutoNum type="alphaLcPeriod"/>
              <a:tabLst>
                <a:tab pos="423863" algn="l"/>
              </a:tabLst>
            </a:pPr>
            <a:r>
              <a:rPr lang="en-US" smtClean="0">
                <a:latin typeface="Arial" pitchFamily="34" charset="0"/>
              </a:rPr>
              <a:t>Requires that LabVIEW switch to the user interface thread to complete execution – </a:t>
            </a:r>
            <a:r>
              <a:rPr lang="en-US" b="1" smtClean="0">
                <a:latin typeface="Arial" pitchFamily="34" charset="0"/>
              </a:rPr>
              <a:t>Front Panel Communication</a:t>
            </a:r>
          </a:p>
          <a:p>
            <a:pPr marL="296863" lvl="2" indent="-542925" defTabSz="849313" eaLnBrk="1" hangingPunct="1">
              <a:buFont typeface="Calibri" pitchFamily="34" charset="0"/>
              <a:buAutoNum type="alphaLcPeriod"/>
              <a:tabLst>
                <a:tab pos="423863" algn="l"/>
              </a:tabLst>
            </a:pPr>
            <a:r>
              <a:rPr lang="en-US" smtClean="0">
                <a:latin typeface="Arial" pitchFamily="34" charset="0"/>
              </a:rPr>
              <a:t>Suitable for use in asynchronous applications – </a:t>
            </a:r>
            <a:r>
              <a:rPr lang="en-US" b="1" smtClean="0">
                <a:latin typeface="Arial" pitchFamily="34" charset="0"/>
              </a:rPr>
              <a:t>DMA FIFO</a:t>
            </a:r>
          </a:p>
          <a:p>
            <a:pPr defTabSz="849313" eaLnBrk="1" hangingPunct="1">
              <a:tabLst>
                <a:tab pos="423863" algn="l"/>
              </a:tabLst>
            </a:pPr>
            <a:endParaRPr lang="en-US" smtClean="0">
              <a:latin typeface="Arial" pitchFamily="34" charset="0"/>
            </a:endParaRPr>
          </a:p>
        </p:txBody>
      </p:sp>
      <p:sp>
        <p:nvSpPr>
          <p:cNvPr id="130048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38346B60-9F9F-4802-BFA6-3E64A91E51C7}" type="slidenum">
              <a:rPr lang="en-US">
                <a:solidFill>
                  <a:srgbClr val="000000"/>
                </a:solidFill>
              </a:rPr>
              <a:pPr/>
              <a:t>395</a:t>
            </a:fld>
            <a:endParaRPr lang="en-US">
              <a:solidFill>
                <a:srgbClr val="000000"/>
              </a:solidFill>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Slide Image Placeholder 1"/>
          <p:cNvSpPr>
            <a:spLocks noGrp="1" noRot="1" noChangeAspect="1" noTextEdit="1"/>
          </p:cNvSpPr>
          <p:nvPr>
            <p:ph type="sldImg"/>
          </p:nvPr>
        </p:nvSpPr>
        <p:spPr>
          <a:ln/>
        </p:spPr>
      </p:sp>
      <p:sp>
        <p:nvSpPr>
          <p:cNvPr id="1301507" name="Notes Placeholder 2"/>
          <p:cNvSpPr>
            <a:spLocks noGrp="1"/>
          </p:cNvSpPr>
          <p:nvPr>
            <p:ph type="body" idx="1"/>
          </p:nvPr>
        </p:nvSpPr>
        <p:spPr>
          <a:noFill/>
          <a:ln/>
        </p:spPr>
        <p:txBody>
          <a:bodyPr/>
          <a:lstStyle/>
          <a:p>
            <a:pPr defTabSz="849313" eaLnBrk="1" hangingPunct="1">
              <a:tabLst>
                <a:tab pos="423863" algn="l"/>
              </a:tabLst>
            </a:pPr>
            <a:endParaRPr lang="en-US" b="1" smtClean="0">
              <a:latin typeface="Arial" pitchFamily="34" charset="0"/>
            </a:endParaRPr>
          </a:p>
        </p:txBody>
      </p:sp>
      <p:sp>
        <p:nvSpPr>
          <p:cNvPr id="1301508"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28BA886A-4F93-49B6-ABC6-DD0F63FBA123}" type="slidenum">
              <a:rPr lang="en-US">
                <a:solidFill>
                  <a:srgbClr val="000000"/>
                </a:solidFill>
              </a:rPr>
              <a:pPr/>
              <a:t>396</a:t>
            </a:fld>
            <a:endParaRPr lang="en-US">
              <a:solidFill>
                <a:srgbClr val="000000"/>
              </a:solidFill>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Slide Image Placeholder 1"/>
          <p:cNvSpPr>
            <a:spLocks noGrp="1" noRot="1" noChangeAspect="1" noTextEdit="1"/>
          </p:cNvSpPr>
          <p:nvPr>
            <p:ph type="sldImg"/>
          </p:nvPr>
        </p:nvSpPr>
        <p:spPr>
          <a:ln/>
        </p:spPr>
      </p:sp>
      <p:sp>
        <p:nvSpPr>
          <p:cNvPr id="1302531"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A, B, </a:t>
            </a:r>
            <a:r>
              <a:rPr lang="en-US" smtClean="0">
                <a:latin typeface="Arial" pitchFamily="34" charset="0"/>
              </a:rPr>
              <a:t>and</a:t>
            </a:r>
            <a:r>
              <a:rPr lang="en-US" b="1" smtClean="0">
                <a:latin typeface="Arial" pitchFamily="34" charset="0"/>
              </a:rPr>
              <a:t> D </a:t>
            </a:r>
            <a:r>
              <a:rPr lang="en-US" smtClean="0">
                <a:latin typeface="Arial" pitchFamily="34" charset="0"/>
              </a:rPr>
              <a:t>are all valid approaches to solving a FIFO overflow problem.</a:t>
            </a:r>
          </a:p>
        </p:txBody>
      </p:sp>
      <p:sp>
        <p:nvSpPr>
          <p:cNvPr id="1302532"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262600E3-8219-4D22-A090-AF6F04A674AB}" type="slidenum">
              <a:rPr lang="en-US">
                <a:solidFill>
                  <a:srgbClr val="000000"/>
                </a:solidFill>
              </a:rPr>
              <a:pPr/>
              <a:t>397</a:t>
            </a:fld>
            <a:endParaRPr lang="en-US">
              <a:solidFill>
                <a:srgbClr val="000000"/>
              </a:solidFill>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Slide Image Placeholder 1"/>
          <p:cNvSpPr>
            <a:spLocks noGrp="1" noRot="1" noChangeAspect="1" noTextEdit="1"/>
          </p:cNvSpPr>
          <p:nvPr>
            <p:ph type="sldImg"/>
          </p:nvPr>
        </p:nvSpPr>
        <p:spPr>
          <a:ln/>
        </p:spPr>
      </p:sp>
      <p:sp>
        <p:nvSpPr>
          <p:cNvPr id="130355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30355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1F8722BF-C9A4-4F17-8979-230D000A5BB2}" type="slidenum">
              <a:rPr lang="en-US">
                <a:solidFill>
                  <a:srgbClr val="000000"/>
                </a:solidFill>
              </a:rPr>
              <a:pPr/>
              <a:t>398</a:t>
            </a:fld>
            <a:endParaRPr lang="en-US">
              <a:solidFill>
                <a:srgbClr val="000000"/>
              </a:solidFill>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Slide Image Placeholder 1"/>
          <p:cNvSpPr>
            <a:spLocks noGrp="1" noRot="1" noChangeAspect="1" noTextEdit="1"/>
          </p:cNvSpPr>
          <p:nvPr>
            <p:ph type="sldImg"/>
          </p:nvPr>
        </p:nvSpPr>
        <p:spPr>
          <a:ln/>
        </p:spPr>
      </p:sp>
      <p:sp>
        <p:nvSpPr>
          <p:cNvPr id="1304579" name="Notes Placeholder 2"/>
          <p:cNvSpPr>
            <a:spLocks noGrp="1"/>
          </p:cNvSpPr>
          <p:nvPr>
            <p:ph type="body" idx="1"/>
          </p:nvPr>
        </p:nvSpPr>
        <p:spPr>
          <a:noFill/>
          <a:ln/>
        </p:spPr>
        <p:txBody>
          <a:bodyPr/>
          <a:lstStyle/>
          <a:p>
            <a:pPr defTabSz="965200" eaLnBrk="1" hangingPunct="1">
              <a:tabLst>
                <a:tab pos="423863" algn="l"/>
              </a:tabLst>
            </a:pPr>
            <a:r>
              <a:rPr lang="en-US" smtClean="0">
                <a:latin typeface="Arial" pitchFamily="34" charset="0"/>
              </a:rPr>
              <a:t>Polling with a Fixed Number of Elements – A. Host DMA Read reads a fixed number of elements at a user-defined rate</a:t>
            </a:r>
          </a:p>
          <a:p>
            <a:pPr defTabSz="965200" eaLnBrk="1" hangingPunct="1">
              <a:tabLst>
                <a:tab pos="423863" algn="l"/>
              </a:tabLst>
            </a:pPr>
            <a:r>
              <a:rPr lang="en-US" smtClean="0">
                <a:latin typeface="Arial" pitchFamily="34" charset="0"/>
              </a:rPr>
              <a:t>Polling – C. Host DMA Read reads all of the available elements in the FIFO at a user-defined rate</a:t>
            </a:r>
          </a:p>
          <a:p>
            <a:pPr defTabSz="965200" eaLnBrk="1" hangingPunct="1">
              <a:tabLst>
                <a:tab pos="423863" algn="l"/>
              </a:tabLst>
            </a:pPr>
            <a:r>
              <a:rPr lang="en-US" smtClean="0">
                <a:latin typeface="Arial" pitchFamily="34" charset="0"/>
              </a:rPr>
              <a:t>Blocking – B. Host DMA Read waits indefinitely to read a fixed number of elements from the FIFO</a:t>
            </a:r>
          </a:p>
        </p:txBody>
      </p:sp>
      <p:sp>
        <p:nvSpPr>
          <p:cNvPr id="1304580"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a:lstStyle/>
          <a:p>
            <a:fld id="{D13A8049-EC11-4ED6-A10A-4D432D3E21EF}" type="slidenum">
              <a:rPr lang="en-US">
                <a:solidFill>
                  <a:srgbClr val="000000"/>
                </a:solidFill>
              </a:rPr>
              <a:pPr/>
              <a:t>399</a:t>
            </a:fld>
            <a:endParaRPr 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79" tIns="47540" rIns="95079" bIns="47540"/>
          <a:lstStyle/>
          <a:p>
            <a:endParaRPr lang="en-US">
              <a:solidFill>
                <a:srgbClr val="000000"/>
              </a:solidFill>
              <a:latin typeface="Calibri" pitchFamily="34" charset="0"/>
            </a:endParaRPr>
          </a:p>
          <a:p>
            <a:r>
              <a:rPr lang="en-US">
                <a:solidFill>
                  <a:srgbClr val="000000"/>
                </a:solidFill>
                <a:latin typeface="Calibri" pitchFamily="34" charset="0"/>
              </a:rPr>
              <a:t>	</a:t>
            </a:r>
            <a:r>
              <a:rPr lang="en-US" sz="800">
                <a:solidFill>
                  <a:srgbClr val="000000"/>
                </a:solidFill>
              </a:rPr>
              <a:t>Lesson # Lesson Title</a:t>
            </a:r>
            <a:endParaRPr lang="en-US">
              <a:solidFill>
                <a:srgbClr val="000000"/>
              </a:solidFill>
              <a:latin typeface="Arial" pitchFamily="34" charset="0"/>
            </a:endParaRPr>
          </a:p>
        </p:txBody>
      </p:sp>
      <p:sp>
        <p:nvSpPr>
          <p:cNvPr id="901123" name="Rectangle 4"/>
          <p:cNvSpPr>
            <a:spLocks noGrp="1" noRot="1" noChangeAspect="1" noChangeArrowheads="1" noTextEdit="1"/>
          </p:cNvSpPr>
          <p:nvPr>
            <p:ph type="sldImg"/>
          </p:nvPr>
        </p:nvSpPr>
        <p:spPr>
          <a:xfrm>
            <a:off x="1371600" y="544513"/>
            <a:ext cx="4611688" cy="3457575"/>
          </a:xfrm>
          <a:ln/>
        </p:spPr>
      </p:sp>
      <p:sp>
        <p:nvSpPr>
          <p:cNvPr id="901124" name="Rectangle 5"/>
          <p:cNvSpPr>
            <a:spLocks noGrp="1" noChangeArrowheads="1"/>
          </p:cNvSpPr>
          <p:nvPr>
            <p:ph type="body" idx="1"/>
          </p:nvPr>
        </p:nvSpPr>
        <p:spPr>
          <a:noFill/>
          <a:ln/>
        </p:spPr>
        <p:txBody>
          <a:bodyPr/>
          <a:lstStyle/>
          <a:p>
            <a:pPr marL="211138" lvl="2" indent="-211138" defTabSz="849313" eaLnBrk="1" hangingPunct="1">
              <a:tabLst>
                <a:tab pos="423863" algn="l"/>
              </a:tabLst>
            </a:pPr>
            <a:r>
              <a:rPr lang="en-US" dirty="0" smtClean="0">
                <a:latin typeface="Arial" pitchFamily="34" charset="0"/>
              </a:rPr>
              <a:t>Lecture gives a foundation in the topic</a:t>
            </a:r>
          </a:p>
          <a:p>
            <a:pPr marL="211138" lvl="2" indent="-211138" defTabSz="849313" eaLnBrk="1" hangingPunct="1">
              <a:tabLst>
                <a:tab pos="423863" algn="l"/>
              </a:tabLst>
            </a:pPr>
            <a:r>
              <a:rPr lang="en-US" dirty="0" smtClean="0">
                <a:latin typeface="Arial" pitchFamily="34" charset="0"/>
              </a:rPr>
              <a:t>Instructor reinforces foundation through demonstrations and quizzes</a:t>
            </a:r>
          </a:p>
          <a:p>
            <a:pPr marL="211138" lvl="2" indent="-211138" defTabSz="849313" eaLnBrk="1" hangingPunct="1">
              <a:tabLst>
                <a:tab pos="423863" algn="l"/>
              </a:tabLst>
            </a:pPr>
            <a:r>
              <a:rPr lang="en-US" dirty="0" smtClean="0">
                <a:latin typeface="Arial" pitchFamily="34" charset="0"/>
              </a:rPr>
              <a:t>Use concept exercises to further explore a topic</a:t>
            </a:r>
          </a:p>
          <a:p>
            <a:pPr marL="423863" lvl="3" indent="-211138" defTabSz="849313" eaLnBrk="1" hangingPunct="1">
              <a:tabLst>
                <a:tab pos="423863" algn="l"/>
              </a:tabLst>
            </a:pPr>
            <a:r>
              <a:rPr lang="en-US" dirty="0" smtClean="0">
                <a:latin typeface="Arial" pitchFamily="34" charset="0"/>
              </a:rPr>
              <a:t> Watch a simulation, experiment with example VIs</a:t>
            </a:r>
          </a:p>
          <a:p>
            <a:pPr marL="211138" lvl="2" indent="-211138" defTabSz="849313" eaLnBrk="1" hangingPunct="1">
              <a:tabLst>
                <a:tab pos="423863" algn="l"/>
              </a:tabLst>
            </a:pPr>
            <a:r>
              <a:rPr lang="en-US" dirty="0" smtClean="0">
                <a:latin typeface="Arial" pitchFamily="34" charset="0"/>
              </a:rPr>
              <a:t>Use development exercises to gain hands-on experience</a:t>
            </a:r>
          </a:p>
          <a:p>
            <a:pPr marL="423863" lvl="3" indent="-211138" defTabSz="849313" eaLnBrk="1" hangingPunct="1">
              <a:tabLst>
                <a:tab pos="423863" algn="l"/>
              </a:tabLst>
            </a:pPr>
            <a:r>
              <a:rPr lang="en-US" dirty="0" smtClean="0">
                <a:latin typeface="Arial" pitchFamily="34" charset="0"/>
              </a:rPr>
              <a:t>Demonstration of a finished development exercise further reinforces the learning process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defTabSz="950793" eaLnBrk="1" hangingPunct="1">
              <a:tabLst>
                <a:tab pos="475397" algn="l"/>
              </a:tabLst>
              <a:defRPr/>
            </a:pPr>
            <a:r>
              <a:rPr lang="en-US" dirty="0" smtClean="0"/>
              <a:t>The R Series Multifunction RIO devices come in either PCI or PXI form factor. The PCI cards are using for Desktop systems running Windows.  PXI systems can be either Window-based systems or Real-Time Systems. </a:t>
            </a:r>
          </a:p>
          <a:p>
            <a:pPr defTabSz="950793" eaLnBrk="1" hangingPunct="1">
              <a:tabLst>
                <a:tab pos="475397" algn="l"/>
              </a:tabLst>
              <a:defRPr/>
            </a:pPr>
            <a:endParaRPr lang="en-US" sz="2800" dirty="0" smtClean="0">
              <a:latin typeface="+mn-lt"/>
            </a:endParaRPr>
          </a:p>
          <a:p>
            <a:pPr defTabSz="950793" eaLnBrk="1" hangingPunct="1">
              <a:tabLst>
                <a:tab pos="475397" algn="l"/>
              </a:tabLst>
              <a:defRPr/>
            </a:pPr>
            <a:r>
              <a:rPr lang="en-US" dirty="0" smtClean="0"/>
              <a:t>You can customize your own data acquisition using the NI R Series Multifunction RIO devices which integrate FPGA technology with analog and digital I/O.  These devices are used for high speed applications that require precise timing and control. </a:t>
            </a:r>
          </a:p>
          <a:p>
            <a:pPr defTabSz="950793" eaLnBrk="1" hangingPunct="1">
              <a:tabLst>
                <a:tab pos="475397" algn="l"/>
              </a:tabLst>
              <a:defRPr/>
            </a:pPr>
            <a:endParaRPr lang="en-US" dirty="0" smtClean="0"/>
          </a:p>
          <a:p>
            <a:pPr defTabSz="950793" eaLnBrk="1" hangingPunct="1">
              <a:tabLst>
                <a:tab pos="475397" algn="l"/>
              </a:tabLst>
              <a:defRPr/>
            </a:pPr>
            <a:r>
              <a:rPr lang="en-US" dirty="0" smtClean="0"/>
              <a:t>The Digital R Series devices have 160 digital lines that can be configured for inputs, outputs, counters, or custom logic at rates up to 40 MHz</a:t>
            </a:r>
            <a:r>
              <a:rPr lang="en-US" i="1" dirty="0" smtClean="0"/>
              <a:t>.</a:t>
            </a: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Slide Image Placeholder 1"/>
          <p:cNvSpPr>
            <a:spLocks noGrp="1" noRot="1" noChangeAspect="1" noTextEdit="1"/>
          </p:cNvSpPr>
          <p:nvPr>
            <p:ph type="sldImg"/>
          </p:nvPr>
        </p:nvSpPr>
        <p:spPr>
          <a:ln/>
        </p:spPr>
      </p:sp>
      <p:sp>
        <p:nvSpPr>
          <p:cNvPr id="130560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305604"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8C5102B4-F14D-40F7-9468-C871CEBBC47B}" type="slidenum">
              <a:rPr lang="en-US">
                <a:solidFill>
                  <a:srgbClr val="000000"/>
                </a:solidFill>
              </a:rPr>
              <a:pPr/>
              <a:t>400</a:t>
            </a:fld>
            <a:endParaRPr lang="en-US">
              <a:solidFill>
                <a:srgbClr val="000000"/>
              </a:solidFill>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90A6356E-A2CF-437E-9231-89F162BFD8F7}" type="slidenum">
              <a:rPr lang="en-US">
                <a:solidFill>
                  <a:srgbClr val="000000"/>
                </a:solidFill>
              </a:rPr>
              <a:pPr/>
              <a:t>401</a:t>
            </a:fld>
            <a:endParaRPr lang="en-US">
              <a:solidFill>
                <a:srgbClr val="000000"/>
              </a:solidFill>
            </a:endParaRPr>
          </a:p>
        </p:txBody>
      </p:sp>
      <p:sp>
        <p:nvSpPr>
          <p:cNvPr id="1306627" name="Rectangle 2"/>
          <p:cNvSpPr>
            <a:spLocks noGrp="1" noRot="1" noChangeAspect="1" noChangeArrowheads="1" noTextEdit="1"/>
          </p:cNvSpPr>
          <p:nvPr>
            <p:ph type="sldImg"/>
          </p:nvPr>
        </p:nvSpPr>
        <p:spPr>
          <a:xfrm>
            <a:off x="906463" y="471488"/>
            <a:ext cx="5349875" cy="4013200"/>
          </a:xfrm>
          <a:ln/>
        </p:spPr>
      </p:sp>
      <p:sp>
        <p:nvSpPr>
          <p:cNvPr id="1306628" name="Rectangle 3"/>
          <p:cNvSpPr>
            <a:spLocks noGrp="1" noChangeArrowheads="1"/>
          </p:cNvSpPr>
          <p:nvPr>
            <p:ph type="body" idx="1"/>
          </p:nvPr>
        </p:nvSpPr>
        <p:spPr>
          <a:xfrm>
            <a:off x="731838" y="4732338"/>
            <a:ext cx="5851525" cy="4318000"/>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65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E316C61C-AE50-4645-9558-CCC39854A53C}" type="slidenum">
              <a:rPr lang="en-US">
                <a:solidFill>
                  <a:srgbClr val="000000"/>
                </a:solidFill>
              </a:rPr>
              <a:pPr/>
              <a:t>402</a:t>
            </a:fld>
            <a:endParaRPr lang="en-US">
              <a:solidFill>
                <a:srgbClr val="000000"/>
              </a:solidFill>
            </a:endParaRPr>
          </a:p>
        </p:txBody>
      </p:sp>
      <p:sp>
        <p:nvSpPr>
          <p:cNvPr id="1307651" name="Rectangle 2"/>
          <p:cNvSpPr>
            <a:spLocks noGrp="1" noRot="1" noChangeAspect="1" noChangeArrowheads="1" noTextEdit="1"/>
          </p:cNvSpPr>
          <p:nvPr>
            <p:ph type="sldImg"/>
          </p:nvPr>
        </p:nvSpPr>
        <p:spPr>
          <a:xfrm>
            <a:off x="906463" y="471488"/>
            <a:ext cx="5349875" cy="4013200"/>
          </a:xfrm>
          <a:ln/>
        </p:spPr>
      </p:sp>
      <p:sp>
        <p:nvSpPr>
          <p:cNvPr id="1307652" name="Rectangle 3"/>
          <p:cNvSpPr>
            <a:spLocks noGrp="1" noChangeArrowheads="1"/>
          </p:cNvSpPr>
          <p:nvPr>
            <p:ph type="body" idx="1"/>
          </p:nvPr>
        </p:nvSpPr>
        <p:spPr>
          <a:xfrm>
            <a:off x="731838" y="4732338"/>
            <a:ext cx="5851525" cy="4318000"/>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Slide Image Placeholder 1"/>
          <p:cNvSpPr>
            <a:spLocks noGrp="1" noRot="1" noChangeAspect="1" noTextEdit="1"/>
          </p:cNvSpPr>
          <p:nvPr>
            <p:ph type="sldImg"/>
          </p:nvPr>
        </p:nvSpPr>
        <p:spPr>
          <a:ln/>
        </p:spPr>
      </p:sp>
      <p:sp>
        <p:nvSpPr>
          <p:cNvPr id="130867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308676"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9CBFBCD2-D07A-4CA8-A679-F01CA90052B9}" type="slidenum">
              <a:rPr lang="en-US">
                <a:solidFill>
                  <a:srgbClr val="000000"/>
                </a:solidFill>
              </a:rPr>
              <a:pPr/>
              <a:t>403</a:t>
            </a:fld>
            <a:endParaRPr lang="en-US">
              <a:solidFill>
                <a:srgbClr val="000000"/>
              </a:solidFill>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8" name="Slide Image Placeholder 1"/>
          <p:cNvSpPr>
            <a:spLocks noGrp="1" noRot="1" noChangeAspect="1" noTextEdit="1"/>
          </p:cNvSpPr>
          <p:nvPr>
            <p:ph type="sldImg"/>
          </p:nvPr>
        </p:nvSpPr>
        <p:spPr>
          <a:ln/>
        </p:spPr>
      </p:sp>
      <p:sp>
        <p:nvSpPr>
          <p:cNvPr id="130969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309700"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A5BAA11C-8955-4FB6-ADEB-E57423E69498}" type="slidenum">
              <a:rPr lang="en-US">
                <a:solidFill>
                  <a:srgbClr val="000000"/>
                </a:solidFill>
              </a:rPr>
              <a:pPr/>
              <a:t>404</a:t>
            </a:fld>
            <a:endParaRPr lang="en-US">
              <a:solidFill>
                <a:srgbClr val="000000"/>
              </a:solidFill>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2" name="Slide Image Placeholder 1"/>
          <p:cNvSpPr>
            <a:spLocks noGrp="1" noRot="1" noChangeAspect="1" noTextEdit="1"/>
          </p:cNvSpPr>
          <p:nvPr>
            <p:ph type="sldImg"/>
          </p:nvPr>
        </p:nvSpPr>
        <p:spPr>
          <a:ln/>
        </p:spPr>
      </p:sp>
      <p:sp>
        <p:nvSpPr>
          <p:cNvPr id="131072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310724"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540DFEB4-89BC-459B-93EA-299D7FD38C26}" type="slidenum">
              <a:rPr lang="en-US">
                <a:solidFill>
                  <a:srgbClr val="000000"/>
                </a:solidFill>
              </a:rPr>
              <a:pPr/>
              <a:t>405</a:t>
            </a:fld>
            <a:endParaRPr lang="en-US">
              <a:solidFill>
                <a:srgbClr val="000000"/>
              </a:solidFill>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Slide Image Placeholder 1"/>
          <p:cNvSpPr>
            <a:spLocks noGrp="1" noRot="1" noChangeAspect="1" noTextEdit="1"/>
          </p:cNvSpPr>
          <p:nvPr>
            <p:ph type="sldImg"/>
          </p:nvPr>
        </p:nvSpPr>
        <p:spPr>
          <a:ln/>
        </p:spPr>
      </p:sp>
      <p:sp>
        <p:nvSpPr>
          <p:cNvPr id="131174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311748"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9E84C3FF-717A-46E5-9BD8-906A2E18AB88}" type="slidenum">
              <a:rPr lang="en-US">
                <a:solidFill>
                  <a:srgbClr val="000000"/>
                </a:solidFill>
              </a:rPr>
              <a:pPr/>
              <a:t>406</a:t>
            </a:fld>
            <a:endParaRPr lang="en-US">
              <a:solidFill>
                <a:srgbClr val="000000"/>
              </a:solidFill>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Slide Image Placeholder 1"/>
          <p:cNvSpPr>
            <a:spLocks noGrp="1" noRot="1" noChangeAspect="1" noTextEdit="1"/>
          </p:cNvSpPr>
          <p:nvPr>
            <p:ph type="sldImg"/>
          </p:nvPr>
        </p:nvSpPr>
        <p:spPr>
          <a:ln/>
        </p:spPr>
      </p:sp>
      <p:sp>
        <p:nvSpPr>
          <p:cNvPr id="1312771"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LabVIEW allows you to encapsulate common sections of code as subVIs to facilitate their reuse on the block diagram. While you can run only one top-level FPGA VI, you can use multiple VIs on the FPGA by placing subVIs on the block diagram of the top-level FPGA VI.</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Front panel objects in subVIs do not communicate directly with the host VI and therefore do not consume additional space on the FPGA. SubVI controls and indicators that must hold state information from one call to another use registers to store data. SubVI controls and indicators that only pass data into and out of a subVI consume no logic resources on the FPGA.</a:t>
            </a:r>
          </a:p>
          <a:p>
            <a:pPr defTabSz="849313" eaLnBrk="1" hangingPunct="1">
              <a:tabLst>
                <a:tab pos="423863" algn="l"/>
              </a:tabLst>
            </a:pPr>
            <a:endParaRPr lang="en-US" smtClean="0">
              <a:latin typeface="Arial" pitchFamily="34" charset="0"/>
            </a:endParaRPr>
          </a:p>
        </p:txBody>
      </p:sp>
      <p:sp>
        <p:nvSpPr>
          <p:cNvPr id="1312772"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AB1B19F9-6122-408C-BD80-8DBE49E12C8C}" type="slidenum">
              <a:rPr lang="en-US">
                <a:solidFill>
                  <a:srgbClr val="000000"/>
                </a:solidFill>
              </a:rPr>
              <a:pPr/>
              <a:t>407</a:t>
            </a:fld>
            <a:endParaRPr lang="en-US">
              <a:solidFill>
                <a:srgbClr val="000000"/>
              </a:solidFill>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4" name="Slide Image Placeholder 1"/>
          <p:cNvSpPr>
            <a:spLocks noGrp="1" noRot="1" noChangeAspect="1" noTextEdit="1"/>
          </p:cNvSpPr>
          <p:nvPr>
            <p:ph type="sldImg"/>
          </p:nvPr>
        </p:nvSpPr>
        <p:spPr>
          <a:ln/>
        </p:spPr>
      </p:sp>
      <p:sp>
        <p:nvSpPr>
          <p:cNvPr id="1313795"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Instructor note: The two radio buttons underneath the Reentrant execution checkbox are not used by LabVIEW FPGA (even though they still show up in this window).</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From </a:t>
            </a:r>
            <a:r>
              <a:rPr lang="en-US" b="1" smtClean="0">
                <a:latin typeface="Arial" pitchFamily="34" charset="0"/>
              </a:rPr>
              <a:t>LV Help»FPGA Module»Creating FPGA VIs»Using SubVIs on the FPGA</a:t>
            </a:r>
          </a:p>
        </p:txBody>
      </p:sp>
      <p:sp>
        <p:nvSpPr>
          <p:cNvPr id="1313796"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B43BBABB-A045-429F-A2D3-0B496DBDE683}" type="slidenum">
              <a:rPr lang="en-US">
                <a:solidFill>
                  <a:srgbClr val="000000"/>
                </a:solidFill>
              </a:rPr>
              <a:pPr/>
              <a:t>408</a:t>
            </a:fld>
            <a:endParaRPr lang="en-US">
              <a:solidFill>
                <a:srgbClr val="000000"/>
              </a:solidFill>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Slide Image Placeholder 1"/>
          <p:cNvSpPr>
            <a:spLocks noGrp="1" noRot="1" noChangeAspect="1" noTextEdit="1"/>
          </p:cNvSpPr>
          <p:nvPr>
            <p:ph type="sldImg"/>
          </p:nvPr>
        </p:nvSpPr>
        <p:spPr>
          <a:ln/>
        </p:spPr>
      </p:sp>
      <p:sp>
        <p:nvSpPr>
          <p:cNvPr id="1314819"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From </a:t>
            </a:r>
            <a:r>
              <a:rPr lang="en-US" b="1" smtClean="0">
                <a:latin typeface="Arial" pitchFamily="34" charset="0"/>
              </a:rPr>
              <a:t>LV Help»FPGA Module»Creating FPGA VIs»Using SubVIs on the FPGA</a:t>
            </a:r>
          </a:p>
          <a:p>
            <a:pPr defTabSz="849313" eaLnBrk="1" hangingPunct="1">
              <a:tabLst>
                <a:tab pos="423863" algn="l"/>
              </a:tabLst>
            </a:pPr>
            <a:endParaRPr lang="en-US" smtClean="0">
              <a:latin typeface="Arial" pitchFamily="34" charset="0"/>
            </a:endParaRPr>
          </a:p>
          <a:p>
            <a:pPr marL="0" lvl="2" indent="-211138" defTabSz="849313" eaLnBrk="1" hangingPunct="1">
              <a:tabLst>
                <a:tab pos="423863" algn="l"/>
              </a:tabLst>
            </a:pPr>
            <a:r>
              <a:rPr lang="en-US" smtClean="0">
                <a:latin typeface="Arial" pitchFamily="34" charset="0"/>
              </a:rPr>
              <a:t>Generally improves speed because instances of the subVI execute in parallel</a:t>
            </a:r>
          </a:p>
          <a:p>
            <a:pPr marL="0" lvl="2" indent="-211138" defTabSz="849313" eaLnBrk="1" hangingPunct="1">
              <a:tabLst>
                <a:tab pos="423863" algn="l"/>
              </a:tabLst>
            </a:pPr>
            <a:r>
              <a:rPr lang="en-US" smtClean="0">
                <a:latin typeface="Arial" pitchFamily="34" charset="0"/>
              </a:rPr>
              <a:t>Each instance of the subVI on the block diagram becomes a separate hardware resource. For example, if you have five instances of an event counter configured as a reentrant subVI on the block diagram, LV implements five independent copies of the event counter hardware on the FPGA.</a:t>
            </a:r>
          </a:p>
          <a:p>
            <a:pPr defTabSz="849313" eaLnBrk="1" hangingPunct="1">
              <a:tabLst>
                <a:tab pos="423863" algn="l"/>
              </a:tabLst>
            </a:pPr>
            <a:endParaRPr lang="en-US" smtClean="0">
              <a:latin typeface="Arial" pitchFamily="34" charset="0"/>
            </a:endParaRPr>
          </a:p>
        </p:txBody>
      </p:sp>
      <p:sp>
        <p:nvSpPr>
          <p:cNvPr id="1314820"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02669E96-2C12-452B-B2DD-F1FA5AFAA767}" type="slidenum">
              <a:rPr lang="en-US">
                <a:solidFill>
                  <a:srgbClr val="000000"/>
                </a:solidFill>
              </a:rPr>
              <a:pPr/>
              <a:t>409</a:t>
            </a:fld>
            <a:endParaRPr lang="en-US">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4852" tIns="47425" rIns="94852" bIns="47425"/>
          <a:lstStyle/>
          <a:p>
            <a:pPr algn="ctr" eaLnBrk="0" hangingPunct="0"/>
            <a:fld id="{3AD5F1FC-A894-44A7-AD61-DB944EA4A06C}" type="slidenum">
              <a:rPr lang="en-US" sz="2400">
                <a:solidFill>
                  <a:srgbClr val="FFFFFF"/>
                </a:solidFill>
              </a:rPr>
              <a:pPr algn="ctr" eaLnBrk="0" hangingPunct="0"/>
              <a:t>41</a:t>
            </a:fld>
            <a:endParaRPr lang="en-US" sz="2400">
              <a:solidFill>
                <a:srgbClr val="FFFFFF"/>
              </a:solidFill>
            </a:endParaRPr>
          </a:p>
        </p:txBody>
      </p:sp>
      <p:sp>
        <p:nvSpPr>
          <p:cNvPr id="939011" name="Rectangle 2"/>
          <p:cNvSpPr>
            <a:spLocks noGrp="1" noRot="1" noChangeAspect="1" noChangeArrowheads="1" noTextEdit="1"/>
          </p:cNvSpPr>
          <p:nvPr>
            <p:ph type="sldImg"/>
          </p:nvPr>
        </p:nvSpPr>
        <p:spPr>
          <a:xfrm>
            <a:off x="1214438" y="711200"/>
            <a:ext cx="4829175" cy="3622675"/>
          </a:xfrm>
          <a:ln/>
        </p:spPr>
      </p:sp>
      <p:sp>
        <p:nvSpPr>
          <p:cNvPr id="939012" name="Rectangle 3"/>
          <p:cNvSpPr>
            <a:spLocks noGrp="1" noChangeArrowheads="1"/>
          </p:cNvSpPr>
          <p:nvPr>
            <p:ph type="body" idx="1"/>
          </p:nvPr>
        </p:nvSpPr>
        <p:spPr>
          <a:xfrm>
            <a:off x="957263" y="4570413"/>
            <a:ext cx="5419725" cy="4335462"/>
          </a:xfrm>
          <a:noFill/>
          <a:ln/>
        </p:spPr>
        <p:txBody>
          <a:bodyPr/>
          <a:lstStyle/>
          <a:p>
            <a:pPr defTabSz="849313" eaLnBrk="1" hangingPunct="1">
              <a:tabLst>
                <a:tab pos="423863" algn="l"/>
              </a:tabLst>
            </a:pPr>
            <a:r>
              <a:rPr lang="en-US" smtClean="0">
                <a:latin typeface="Arial" pitchFamily="34" charset="0"/>
              </a:rPr>
              <a:t>CompactRIO is an small, rugged embedded control and data acquisition system that is very modular.  There are many component considerations when designing your CompactRIO system.  </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The Controller module is an embedded real-time processor that is the brains of the system.   It communicates with the I/O modules, performs embedded control and logging, and communicates via Ethernet and serial.  For the controller, you’ll need to consider processor speed and flash memory size.  The Controller module communicates with the I/O modules via the FPGA on the Chassis.   Some controllers are integrated with the chassis while others are separate components.  There are 4 and 8 slot chassis available.  Typically the more CompactRIO modules and the more I/O you need, you’ll need a larger chassis and a larger FPGA. </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There is a broad selection of I/O modules – Analog I/O with various signal conditioning – Thermocouple, RTD, Bridge Sensors.  Digital I/O, Counters, Pulse Generation, etc..  Refer to ni.com/compactrio for more information on the CompactRIO platform.  </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Slide Image Placeholder 1"/>
          <p:cNvSpPr>
            <a:spLocks noGrp="1" noRot="1" noChangeAspect="1" noTextEdit="1"/>
          </p:cNvSpPr>
          <p:nvPr>
            <p:ph type="sldImg"/>
          </p:nvPr>
        </p:nvSpPr>
        <p:spPr>
          <a:ln/>
        </p:spPr>
      </p:sp>
      <p:sp>
        <p:nvSpPr>
          <p:cNvPr id="1315843" name="Notes Placeholder 2"/>
          <p:cNvSpPr>
            <a:spLocks noGrp="1"/>
          </p:cNvSpPr>
          <p:nvPr>
            <p:ph type="body" idx="1"/>
          </p:nvPr>
        </p:nvSpPr>
        <p:spPr>
          <a:noFill/>
          <a:ln/>
        </p:spPr>
        <p:txBody>
          <a:bodyPr/>
          <a:lstStyle/>
          <a:p>
            <a:pPr defTabSz="950913" eaLnBrk="1" hangingPunct="1">
              <a:tabLst>
                <a:tab pos="423863" algn="l"/>
              </a:tabLst>
            </a:pPr>
            <a:r>
              <a:rPr lang="en-US" smtClean="0">
                <a:latin typeface="Arial" pitchFamily="34" charset="0"/>
              </a:rPr>
              <a:t>From </a:t>
            </a:r>
            <a:r>
              <a:rPr lang="en-US" b="1" smtClean="0">
                <a:latin typeface="Arial" pitchFamily="34" charset="0"/>
              </a:rPr>
              <a:t>LV Help»FPGA Module»Creating FPGA VIs»Using SubVIs on the FPGA</a:t>
            </a:r>
          </a:p>
          <a:p>
            <a:pPr defTabSz="950913" eaLnBrk="1" hangingPunct="1">
              <a:tabLst>
                <a:tab pos="423863" algn="l"/>
              </a:tabLst>
            </a:pPr>
            <a:endParaRPr lang="en-US" smtClean="0">
              <a:latin typeface="Arial" pitchFamily="34" charset="0"/>
            </a:endParaRPr>
          </a:p>
          <a:p>
            <a:pPr marL="0" lvl="2" indent="-211138" defTabSz="950913" eaLnBrk="1" hangingPunct="1">
              <a:tabLst>
                <a:tab pos="423863" algn="l"/>
              </a:tabLst>
            </a:pPr>
            <a:r>
              <a:rPr lang="en-US" smtClean="0">
                <a:latin typeface="Arial" pitchFamily="34" charset="0"/>
              </a:rPr>
              <a:t>Generally saves FPGA space because each instance of the subVI shares the same FPGA hardware… see arbitration caveat.</a:t>
            </a:r>
          </a:p>
          <a:p>
            <a:pPr defTabSz="950913" eaLnBrk="1" hangingPunct="1">
              <a:tabLst>
                <a:tab pos="423863" algn="l"/>
              </a:tabLst>
            </a:pPr>
            <a:endParaRPr lang="en-US" smtClean="0">
              <a:latin typeface="Arial" pitchFamily="34" charset="0"/>
            </a:endParaRPr>
          </a:p>
        </p:txBody>
      </p:sp>
      <p:sp>
        <p:nvSpPr>
          <p:cNvPr id="1315844"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A591359E-83EC-48E2-9541-712A8F202CD8}" type="slidenum">
              <a:rPr lang="en-US">
                <a:solidFill>
                  <a:srgbClr val="000000"/>
                </a:solidFill>
              </a:rPr>
              <a:pPr/>
              <a:t>410</a:t>
            </a:fld>
            <a:endParaRPr lang="en-US">
              <a:solidFill>
                <a:srgbClr val="000000"/>
              </a:solidFill>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866" name="Slide Image Placeholder 1"/>
          <p:cNvSpPr>
            <a:spLocks noGrp="1" noRot="1" noChangeAspect="1" noTextEdit="1"/>
          </p:cNvSpPr>
          <p:nvPr>
            <p:ph type="sldImg"/>
          </p:nvPr>
        </p:nvSpPr>
        <p:spPr>
          <a:ln/>
        </p:spPr>
      </p:sp>
      <p:sp>
        <p:nvSpPr>
          <p:cNvPr id="1316867" name="Notes Placeholder 2"/>
          <p:cNvSpPr>
            <a:spLocks noGrp="1"/>
          </p:cNvSpPr>
          <p:nvPr>
            <p:ph type="body" idx="1"/>
          </p:nvPr>
        </p:nvSpPr>
        <p:spPr>
          <a:noFill/>
          <a:ln/>
        </p:spPr>
        <p:txBody>
          <a:bodyPr/>
          <a:lstStyle/>
          <a:p>
            <a:pPr defTabSz="950913" eaLnBrk="1" hangingPunct="1">
              <a:tabLst>
                <a:tab pos="423863" algn="l"/>
              </a:tabLst>
            </a:pPr>
            <a:r>
              <a:rPr lang="en-US" smtClean="0">
                <a:latin typeface="Arial" pitchFamily="34" charset="0"/>
              </a:rPr>
              <a:t>From </a:t>
            </a:r>
            <a:r>
              <a:rPr lang="en-US" b="1" smtClean="0">
                <a:latin typeface="Arial" pitchFamily="34" charset="0"/>
              </a:rPr>
              <a:t>LV Help»FPGA Module»Creating FPGA VIs»Using SubVIs on the FPGA</a:t>
            </a:r>
          </a:p>
          <a:p>
            <a:pPr defTabSz="950913" eaLnBrk="1" hangingPunct="1">
              <a:tabLst>
                <a:tab pos="423863" algn="l"/>
              </a:tabLst>
            </a:pPr>
            <a:endParaRPr lang="en-US" smtClean="0">
              <a:latin typeface="Arial" pitchFamily="34" charset="0"/>
            </a:endParaRPr>
          </a:p>
          <a:p>
            <a:pPr marL="0" lvl="2" indent="-211138" defTabSz="950913" eaLnBrk="1" hangingPunct="1">
              <a:tabLst>
                <a:tab pos="423863" algn="l"/>
              </a:tabLst>
            </a:pPr>
            <a:r>
              <a:rPr lang="en-US" smtClean="0">
                <a:latin typeface="Arial" pitchFamily="34" charset="0"/>
              </a:rPr>
              <a:t>Generally saves FPGA space because each instance of the subVI shares the same FPGA hardware… see arbitration caveat.</a:t>
            </a:r>
          </a:p>
          <a:p>
            <a:pPr defTabSz="950913" eaLnBrk="1" hangingPunct="1">
              <a:tabLst>
                <a:tab pos="423863" algn="l"/>
              </a:tabLst>
            </a:pPr>
            <a:endParaRPr lang="en-US" smtClean="0">
              <a:latin typeface="Arial" pitchFamily="34" charset="0"/>
            </a:endParaRPr>
          </a:p>
        </p:txBody>
      </p:sp>
      <p:sp>
        <p:nvSpPr>
          <p:cNvPr id="1316868"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DEA03D50-F9BF-45A9-A57D-3A695E7AD168}" type="slidenum">
              <a:rPr lang="en-US">
                <a:solidFill>
                  <a:srgbClr val="000000"/>
                </a:solidFill>
              </a:rPr>
              <a:pPr/>
              <a:t>411</a:t>
            </a:fld>
            <a:endParaRPr lang="en-US">
              <a:solidFill>
                <a:srgbClr val="000000"/>
              </a:solidFill>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Slide Image Placeholder 1"/>
          <p:cNvSpPr>
            <a:spLocks noGrp="1" noRot="1" noChangeAspect="1" noTextEdit="1"/>
          </p:cNvSpPr>
          <p:nvPr>
            <p:ph type="sldImg"/>
          </p:nvPr>
        </p:nvSpPr>
        <p:spPr>
          <a:ln/>
        </p:spPr>
      </p:sp>
      <p:sp>
        <p:nvSpPr>
          <p:cNvPr id="1317891"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317892"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7A270DDD-B48C-435A-85DE-5433C78CFD0E}" type="slidenum">
              <a:rPr lang="en-US">
                <a:solidFill>
                  <a:srgbClr val="000000"/>
                </a:solidFill>
              </a:rPr>
              <a:pPr/>
              <a:t>412</a:t>
            </a:fld>
            <a:endParaRPr lang="en-US">
              <a:solidFill>
                <a:srgbClr val="000000"/>
              </a:solidFill>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4" name="Slide Image Placeholder 1"/>
          <p:cNvSpPr>
            <a:spLocks noGrp="1" noRot="1" noChangeAspect="1" noTextEdit="1"/>
          </p:cNvSpPr>
          <p:nvPr>
            <p:ph type="sldImg"/>
          </p:nvPr>
        </p:nvSpPr>
        <p:spPr>
          <a:ln/>
        </p:spPr>
      </p:sp>
      <p:sp>
        <p:nvSpPr>
          <p:cNvPr id="1318915"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Using Name Controls and Constants (FPGA Module)</a:t>
            </a:r>
            <a:endParaRPr lang="en-US" smtClean="0">
              <a:latin typeface="Arial" pitchFamily="34" charset="0"/>
            </a:endParaRPr>
          </a:p>
          <a:p>
            <a:pPr defTabSz="849313" eaLnBrk="1" hangingPunct="1">
              <a:tabLst>
                <a:tab pos="423863" algn="l"/>
              </a:tabLst>
            </a:pPr>
            <a:r>
              <a:rPr lang="en-US" smtClean="0">
                <a:latin typeface="Arial" pitchFamily="34" charset="0"/>
              </a:rPr>
              <a:t>The FPGA Module includes the following controls you can use to create VIs with reusable I/O, memory, FIFO, and clocks. These controls are located on the </a:t>
            </a:r>
            <a:r>
              <a:rPr lang="en-US" b="1" smtClean="0">
                <a:latin typeface="Arial" pitchFamily="34" charset="0"/>
              </a:rPr>
              <a:t>Modern»Name Controls</a:t>
            </a:r>
            <a:r>
              <a:rPr lang="en-US" smtClean="0">
                <a:latin typeface="Arial" pitchFamily="34" charset="0"/>
              </a:rPr>
              <a:t> palette. Use the Name Controls to </a:t>
            </a:r>
            <a:r>
              <a:rPr lang="en-US" smtClean="0">
                <a:latin typeface="Arial" pitchFamily="34" charset="0"/>
                <a:hlinkClick r:id="rId3"/>
              </a:rPr>
              <a:t>reference FIFOs, memory, clocks, and I/O in subVIs</a:t>
            </a:r>
            <a:r>
              <a:rPr lang="en-US" smtClean="0">
                <a:latin typeface="Arial" pitchFamily="34" charset="0"/>
              </a:rPr>
              <a:t>. </a:t>
            </a:r>
          </a:p>
          <a:p>
            <a:pPr defTabSz="849313" eaLnBrk="1" hangingPunct="1">
              <a:tabLst>
                <a:tab pos="423863" algn="l"/>
              </a:tabLst>
            </a:pPr>
            <a:r>
              <a:rPr lang="en-US" b="1" smtClean="0">
                <a:latin typeface="Arial" pitchFamily="34" charset="0"/>
              </a:rPr>
              <a:t>FIFO control</a:t>
            </a:r>
            <a:r>
              <a:rPr lang="en-US" smtClean="0">
                <a:latin typeface="Arial" pitchFamily="34" charset="0"/>
              </a:rPr>
              <a:t>—Use FIFO controls to specify a </a:t>
            </a:r>
            <a:r>
              <a:rPr lang="en-US" smtClean="0">
                <a:latin typeface="Arial" pitchFamily="34" charset="0"/>
                <a:hlinkClick r:id="rId4"/>
              </a:rPr>
              <a:t>FIFO item</a:t>
            </a:r>
            <a:r>
              <a:rPr lang="en-US" smtClean="0">
                <a:latin typeface="Arial" pitchFamily="34" charset="0"/>
              </a:rPr>
              <a:t> on the block diagram. </a:t>
            </a:r>
          </a:p>
          <a:p>
            <a:pPr defTabSz="849313" eaLnBrk="1" hangingPunct="1">
              <a:tabLst>
                <a:tab pos="423863" algn="l"/>
              </a:tabLst>
            </a:pPr>
            <a:r>
              <a:rPr lang="en-US" b="1" smtClean="0">
                <a:latin typeface="Arial" pitchFamily="34" charset="0"/>
              </a:rPr>
              <a:t>FPGA Clock control</a:t>
            </a:r>
            <a:r>
              <a:rPr lang="en-US" smtClean="0">
                <a:latin typeface="Arial" pitchFamily="34" charset="0"/>
              </a:rPr>
              <a:t>—Use FPGA clock controls to pass FPGA I/O clocks to a subVI.</a:t>
            </a:r>
          </a:p>
          <a:p>
            <a:pPr defTabSz="849313" eaLnBrk="1" hangingPunct="1">
              <a:tabLst>
                <a:tab pos="423863" algn="l"/>
              </a:tabLst>
            </a:pPr>
            <a:r>
              <a:rPr lang="en-US" b="1" smtClean="0">
                <a:latin typeface="Arial" pitchFamily="34" charset="0"/>
              </a:rPr>
              <a:t>FPGA I/O control</a:t>
            </a:r>
            <a:r>
              <a:rPr lang="en-US" smtClean="0">
                <a:latin typeface="Arial" pitchFamily="34" charset="0"/>
              </a:rPr>
              <a:t>—Use FPGA I/O controls to create reentrant subVIs with configurable </a:t>
            </a:r>
            <a:r>
              <a:rPr lang="en-US" smtClean="0">
                <a:latin typeface="Arial" pitchFamily="34" charset="0"/>
                <a:hlinkClick r:id="rId5"/>
              </a:rPr>
              <a:t>I/O items</a:t>
            </a:r>
            <a:r>
              <a:rPr lang="en-US" smtClean="0">
                <a:latin typeface="Arial" pitchFamily="34" charset="0"/>
              </a:rPr>
              <a:t>.</a:t>
            </a:r>
          </a:p>
          <a:p>
            <a:pPr defTabSz="849313" eaLnBrk="1" hangingPunct="1">
              <a:tabLst>
                <a:tab pos="423863" algn="l"/>
              </a:tabLst>
            </a:pPr>
            <a:r>
              <a:rPr lang="en-US" b="1" smtClean="0">
                <a:latin typeface="Arial" pitchFamily="34" charset="0"/>
              </a:rPr>
              <a:t>Memory control</a:t>
            </a:r>
            <a:r>
              <a:rPr lang="en-US" smtClean="0">
                <a:latin typeface="Arial" pitchFamily="34" charset="0"/>
              </a:rPr>
              <a:t>—Use memory controls to specify a </a:t>
            </a:r>
            <a:r>
              <a:rPr lang="en-US" smtClean="0">
                <a:latin typeface="Arial" pitchFamily="34" charset="0"/>
                <a:hlinkClick r:id="rId6"/>
              </a:rPr>
              <a:t>memory item</a:t>
            </a:r>
            <a:r>
              <a:rPr lang="en-US" smtClean="0">
                <a:latin typeface="Arial" pitchFamily="34" charset="0"/>
              </a:rPr>
              <a:t> on the block diagram.</a:t>
            </a:r>
          </a:p>
          <a:p>
            <a:pPr defTabSz="849313" eaLnBrk="1" hangingPunct="1">
              <a:tabLst>
                <a:tab pos="423863" algn="l"/>
              </a:tabLst>
            </a:pPr>
            <a:r>
              <a:rPr lang="en-US" smtClean="0">
                <a:latin typeface="Arial" pitchFamily="34" charset="0"/>
              </a:rPr>
              <a:t>The FPGA Module includes the following constants you can use to create VIs with reusable I/O, memory, FIFO, and clocks. </a:t>
            </a:r>
          </a:p>
          <a:p>
            <a:pPr defTabSz="849313" eaLnBrk="1" hangingPunct="1">
              <a:tabLst>
                <a:tab pos="423863" algn="l"/>
              </a:tabLst>
            </a:pPr>
            <a:r>
              <a:rPr lang="en-US" smtClean="0">
                <a:latin typeface="Arial" pitchFamily="34" charset="0"/>
                <a:hlinkClick r:id="rId7"/>
              </a:rPr>
              <a:t>FIFO constant</a:t>
            </a:r>
            <a:r>
              <a:rPr lang="en-US" smtClean="0">
                <a:latin typeface="Arial" pitchFamily="34" charset="0"/>
              </a:rPr>
              <a:t> </a:t>
            </a:r>
          </a:p>
          <a:p>
            <a:pPr defTabSz="849313" eaLnBrk="1" hangingPunct="1">
              <a:tabLst>
                <a:tab pos="423863" algn="l"/>
              </a:tabLst>
            </a:pPr>
            <a:r>
              <a:rPr lang="en-US" smtClean="0">
                <a:latin typeface="Arial" pitchFamily="34" charset="0"/>
                <a:hlinkClick r:id="rId8"/>
              </a:rPr>
              <a:t>FPGA Clock constant</a:t>
            </a:r>
            <a:r>
              <a:rPr lang="en-US" smtClean="0">
                <a:latin typeface="Arial" pitchFamily="34" charset="0"/>
              </a:rPr>
              <a:t> </a:t>
            </a:r>
          </a:p>
          <a:p>
            <a:pPr defTabSz="849313" eaLnBrk="1" hangingPunct="1">
              <a:tabLst>
                <a:tab pos="423863" algn="l"/>
              </a:tabLst>
            </a:pPr>
            <a:r>
              <a:rPr lang="en-US" smtClean="0">
                <a:latin typeface="Arial" pitchFamily="34" charset="0"/>
                <a:hlinkClick r:id="rId9"/>
              </a:rPr>
              <a:t>FPGA I/O constant</a:t>
            </a:r>
            <a:r>
              <a:rPr lang="en-US" smtClean="0">
                <a:latin typeface="Arial" pitchFamily="34" charset="0"/>
              </a:rPr>
              <a:t> </a:t>
            </a:r>
          </a:p>
          <a:p>
            <a:pPr defTabSz="849313" eaLnBrk="1" hangingPunct="1">
              <a:tabLst>
                <a:tab pos="423863" algn="l"/>
              </a:tabLst>
            </a:pPr>
            <a:r>
              <a:rPr lang="en-US" smtClean="0">
                <a:latin typeface="Arial" pitchFamily="34" charset="0"/>
                <a:hlinkClick r:id="rId10"/>
              </a:rPr>
              <a:t>Memory constant</a:t>
            </a:r>
            <a:r>
              <a:rPr lang="en-US" smtClean="0">
                <a:latin typeface="Arial" pitchFamily="34" charset="0"/>
              </a:rPr>
              <a:t> </a:t>
            </a:r>
          </a:p>
          <a:p>
            <a:pPr defTabSz="849313" eaLnBrk="1" hangingPunct="1">
              <a:tabLst>
                <a:tab pos="423863" algn="l"/>
              </a:tabLst>
            </a:pPr>
            <a:endParaRPr lang="en-US" smtClean="0">
              <a:latin typeface="Arial" pitchFamily="34" charset="0"/>
            </a:endParaRPr>
          </a:p>
        </p:txBody>
      </p:sp>
      <p:sp>
        <p:nvSpPr>
          <p:cNvPr id="1318916"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16530A11-FAC1-482B-A262-7F170340C5D7}" type="slidenum">
              <a:rPr lang="en-US">
                <a:solidFill>
                  <a:srgbClr val="000000"/>
                </a:solidFill>
              </a:rPr>
              <a:pPr/>
              <a:t>413</a:t>
            </a:fld>
            <a:endParaRPr lang="en-US">
              <a:solidFill>
                <a:srgbClr val="000000"/>
              </a:solidFill>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8" name="Slide Image Placeholder 1"/>
          <p:cNvSpPr>
            <a:spLocks noGrp="1" noRot="1" noChangeAspect="1" noTextEdit="1"/>
          </p:cNvSpPr>
          <p:nvPr>
            <p:ph type="sldImg"/>
          </p:nvPr>
        </p:nvSpPr>
        <p:spPr>
          <a:ln/>
        </p:spPr>
      </p:sp>
      <p:sp>
        <p:nvSpPr>
          <p:cNvPr id="1319939" name="Notes Placeholder 2"/>
          <p:cNvSpPr>
            <a:spLocks noGrp="1"/>
          </p:cNvSpPr>
          <p:nvPr>
            <p:ph type="body" idx="1"/>
          </p:nvPr>
        </p:nvSpPr>
        <p:spPr>
          <a:noFill/>
          <a:ln/>
        </p:spPr>
        <p:txBody>
          <a:bodyPr/>
          <a:lstStyle/>
          <a:p>
            <a:pPr defTabSz="950913" eaLnBrk="1" hangingPunct="1">
              <a:tabLst>
                <a:tab pos="423863" algn="l"/>
              </a:tabLst>
            </a:pPr>
            <a:r>
              <a:rPr lang="en-US" smtClean="0">
                <a:latin typeface="Arial" pitchFamily="34" charset="0"/>
              </a:rPr>
              <a:t>Use the FPGA I/O control to pass FPGA I/O items to the block diagram. You can use FPGA I/O controls to create VIs that can be used as </a:t>
            </a:r>
            <a:r>
              <a:rPr lang="en-US" smtClean="0">
                <a:latin typeface="Arial" pitchFamily="34" charset="0"/>
                <a:hlinkClick r:id="rId3" action="ppaction://hlinkfile"/>
              </a:rPr>
              <a:t>reentrant</a:t>
            </a:r>
            <a:r>
              <a:rPr lang="en-US" smtClean="0">
                <a:latin typeface="Arial" pitchFamily="34" charset="0"/>
              </a:rPr>
              <a:t> subVIs with configurable I/O items. When you use an FPGA I/O control as an input on a subVI, the input accepts only I/O items that match the specific data type you define for the FPGA I/O control.</a:t>
            </a:r>
          </a:p>
        </p:txBody>
      </p:sp>
      <p:sp>
        <p:nvSpPr>
          <p:cNvPr id="1319940"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B8867E1E-31C9-42DB-B96D-31BADAF67C19}" type="slidenum">
              <a:rPr lang="en-US">
                <a:solidFill>
                  <a:srgbClr val="000000"/>
                </a:solidFill>
              </a:rPr>
              <a:pPr/>
              <a:t>414</a:t>
            </a:fld>
            <a:endParaRPr lang="en-US">
              <a:solidFill>
                <a:srgbClr val="000000"/>
              </a:solidFill>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2" name="Slide Image Placeholder 1"/>
          <p:cNvSpPr>
            <a:spLocks noGrp="1" noRot="1" noChangeAspect="1" noTextEdit="1"/>
          </p:cNvSpPr>
          <p:nvPr>
            <p:ph type="sldImg"/>
          </p:nvPr>
        </p:nvSpPr>
        <p:spPr>
          <a:ln/>
        </p:spPr>
      </p:sp>
      <p:sp>
        <p:nvSpPr>
          <p:cNvPr id="132096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320964"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5CC3EC80-5238-4671-8528-6DD84B13D094}" type="slidenum">
              <a:rPr lang="en-US">
                <a:solidFill>
                  <a:srgbClr val="000000"/>
                </a:solidFill>
              </a:rPr>
              <a:pPr/>
              <a:t>415</a:t>
            </a:fld>
            <a:endParaRPr lang="en-US">
              <a:solidFill>
                <a:srgbClr val="000000"/>
              </a:solidFill>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986" name="Slide Image Placeholder 1"/>
          <p:cNvSpPr>
            <a:spLocks noGrp="1" noRot="1" noChangeAspect="1" noTextEdit="1"/>
          </p:cNvSpPr>
          <p:nvPr>
            <p:ph type="sldImg"/>
          </p:nvPr>
        </p:nvSpPr>
        <p:spPr>
          <a:ln/>
        </p:spPr>
      </p:sp>
      <p:sp>
        <p:nvSpPr>
          <p:cNvPr id="1321987"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Use the FPGA clock control to pass FPGA I/O clocks to the block diagram. For example, the pulse train generator shown in the following block diagram uses an FPGA clock control, </a:t>
            </a:r>
            <a:r>
              <a:rPr lang="en-US" b="1" smtClean="0">
                <a:latin typeface="Arial" pitchFamily="34" charset="0"/>
              </a:rPr>
              <a:t>Clock</a:t>
            </a:r>
            <a:r>
              <a:rPr lang="en-US" smtClean="0">
                <a:latin typeface="Arial" pitchFamily="34" charset="0"/>
              </a:rPr>
              <a:t>, wired to the </a:t>
            </a:r>
            <a:r>
              <a:rPr lang="en-US" b="1" smtClean="0">
                <a:latin typeface="Arial" pitchFamily="34" charset="0"/>
              </a:rPr>
              <a:t>Source Name</a:t>
            </a:r>
            <a:r>
              <a:rPr lang="en-US" smtClean="0">
                <a:latin typeface="Arial" pitchFamily="34" charset="0"/>
              </a:rPr>
              <a:t> input of a Timed Loop.</a:t>
            </a:r>
          </a:p>
          <a:p>
            <a:pPr defTabSz="849313" eaLnBrk="1" hangingPunct="1">
              <a:tabLst>
                <a:tab pos="423863" algn="l"/>
              </a:tabLst>
            </a:pPr>
            <a:r>
              <a:rPr lang="en-US" smtClean="0">
                <a:latin typeface="Arial" pitchFamily="34" charset="0"/>
              </a:rPr>
              <a:t>In the block diagram, the pulse train generator is configured as a reentrant subVI with an FPGA clock input. FPGA clock constants specify the clocks used in each instance of the subVI.</a:t>
            </a:r>
          </a:p>
        </p:txBody>
      </p:sp>
      <p:sp>
        <p:nvSpPr>
          <p:cNvPr id="1321988"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99359963-7F2E-4125-8EDF-7CBCAFBBC6BA}" type="slidenum">
              <a:rPr lang="en-US">
                <a:solidFill>
                  <a:srgbClr val="000000"/>
                </a:solidFill>
              </a:rPr>
              <a:pPr/>
              <a:t>416</a:t>
            </a:fld>
            <a:endParaRPr lang="en-US">
              <a:solidFill>
                <a:srgbClr val="000000"/>
              </a:solidFill>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010" name="Slide Image Placeholder 1"/>
          <p:cNvSpPr>
            <a:spLocks noGrp="1" noRot="1" noChangeAspect="1" noTextEdit="1"/>
          </p:cNvSpPr>
          <p:nvPr>
            <p:ph type="sldImg"/>
          </p:nvPr>
        </p:nvSpPr>
        <p:spPr>
          <a:ln/>
        </p:spPr>
      </p:sp>
      <p:sp>
        <p:nvSpPr>
          <p:cNvPr id="1323011"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323012"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2F7DABF4-8B9D-4DBC-9294-AA5985FE1648}" type="slidenum">
              <a:rPr lang="en-US">
                <a:solidFill>
                  <a:srgbClr val="000000"/>
                </a:solidFill>
              </a:rPr>
              <a:pPr/>
              <a:t>417</a:t>
            </a:fld>
            <a:endParaRPr lang="en-US">
              <a:solidFill>
                <a:srgbClr val="000000"/>
              </a:solidFill>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Slide Image Placeholder 1"/>
          <p:cNvSpPr>
            <a:spLocks noGrp="1" noRot="1" noChangeAspect="1" noTextEdit="1"/>
          </p:cNvSpPr>
          <p:nvPr>
            <p:ph type="sldImg"/>
          </p:nvPr>
        </p:nvSpPr>
        <p:spPr>
          <a:ln/>
        </p:spPr>
      </p:sp>
      <p:sp>
        <p:nvSpPr>
          <p:cNvPr id="1324035" name="Notes Placeholder 2"/>
          <p:cNvSpPr>
            <a:spLocks noGrp="1"/>
          </p:cNvSpPr>
          <p:nvPr>
            <p:ph type="body" idx="1"/>
          </p:nvPr>
        </p:nvSpPr>
        <p:spPr>
          <a:noFill/>
          <a:ln/>
        </p:spPr>
        <p:txBody>
          <a:bodyPr/>
          <a:lstStyle/>
          <a:p>
            <a:pPr defTabSz="849313" eaLnBrk="1" hangingPunct="1">
              <a:tabLst>
                <a:tab pos="423863" algn="l"/>
              </a:tabLst>
            </a:pPr>
            <a:r>
              <a:rPr lang="en-US" b="1" smtClean="0">
                <a:latin typeface="Arial" pitchFamily="34" charset="0"/>
              </a:rPr>
              <a:t>Memory control</a:t>
            </a:r>
            <a:r>
              <a:rPr lang="en-US" smtClean="0">
                <a:latin typeface="Arial" pitchFamily="34" charset="0"/>
              </a:rPr>
              <a:t>—Use memory controls to specify a </a:t>
            </a:r>
            <a:r>
              <a:rPr lang="en-US" smtClean="0">
                <a:latin typeface="Arial" pitchFamily="34" charset="0"/>
                <a:hlinkClick r:id="rId3"/>
              </a:rPr>
              <a:t>memory item</a:t>
            </a:r>
            <a:r>
              <a:rPr lang="en-US" smtClean="0">
                <a:latin typeface="Arial" pitchFamily="34" charset="0"/>
              </a:rPr>
              <a:t> on the block diagram.</a:t>
            </a:r>
          </a:p>
        </p:txBody>
      </p:sp>
      <p:sp>
        <p:nvSpPr>
          <p:cNvPr id="1324036"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30805840-1891-45D4-A6A3-712DAD3651F2}" type="slidenum">
              <a:rPr lang="en-US">
                <a:solidFill>
                  <a:srgbClr val="000000"/>
                </a:solidFill>
              </a:rPr>
              <a:pPr/>
              <a:t>418</a:t>
            </a:fld>
            <a:endParaRPr lang="en-US">
              <a:solidFill>
                <a:srgbClr val="000000"/>
              </a:solidFill>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8" name="Slide Image Placeholder 1"/>
          <p:cNvSpPr>
            <a:spLocks noGrp="1" noRot="1" noChangeAspect="1" noTextEdit="1"/>
          </p:cNvSpPr>
          <p:nvPr>
            <p:ph type="sldImg"/>
          </p:nvPr>
        </p:nvSpPr>
        <p:spPr>
          <a:ln/>
        </p:spPr>
      </p:sp>
      <p:sp>
        <p:nvSpPr>
          <p:cNvPr id="1325059"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Use FIFO controls to specify a </a:t>
            </a:r>
            <a:r>
              <a:rPr lang="en-US" smtClean="0">
                <a:latin typeface="Arial" pitchFamily="34" charset="0"/>
                <a:hlinkClick r:id="rId3"/>
              </a:rPr>
              <a:t>FIFO item</a:t>
            </a:r>
            <a:r>
              <a:rPr lang="en-US" smtClean="0">
                <a:latin typeface="Arial" pitchFamily="34" charset="0"/>
              </a:rPr>
              <a:t> on the block diagram.</a:t>
            </a:r>
          </a:p>
        </p:txBody>
      </p:sp>
      <p:sp>
        <p:nvSpPr>
          <p:cNvPr id="1325060"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797FC735-D9BD-4CA9-A61C-C47A8FDDF6F6}" type="slidenum">
              <a:rPr lang="en-US">
                <a:solidFill>
                  <a:srgbClr val="000000"/>
                </a:solidFill>
              </a:rPr>
              <a:pPr/>
              <a:t>419</a:t>
            </a:fld>
            <a:endParaRPr lang="en-US">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Slide Image Placeholder 1"/>
          <p:cNvSpPr>
            <a:spLocks noGrp="1" noRot="1" noChangeAspect="1" noTextEdit="1"/>
          </p:cNvSpPr>
          <p:nvPr>
            <p:ph type="sldImg"/>
          </p:nvPr>
        </p:nvSpPr>
        <p:spPr>
          <a:ln/>
        </p:spPr>
      </p:sp>
      <p:sp>
        <p:nvSpPr>
          <p:cNvPr id="940035"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The CompactRIO Integrated controller is a lower cost solution than the systems with separate controllers and chassis.  The integrated solution is ideal for volume usage.  The benefit of the separate controllers and chassis is that you can upgrade your processor speed, FPGA size, and/or number of slots independently of each other.  The non-integrated solution might be a better choice while developing your application – but when you want to replicate it – the integrated system might be a better choice.</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NI Single-Board RIO is a low-cost embedded deployment solutions based on NI CompactRIO platform.   It is intended for high volume/OEM usage.   You program it the same as other CompactRIO devices but you can customize the enclosure. The photograph in slide shows a single-board RIO device with a total of 4 modules – and space for one more.   Note that CompactRIO devices have already been certified for shock and vibration.  Users opting for SB-RIO will need to conduct these tests and obtain ‘packaging’ certification for their own enclosures.</a:t>
            </a:r>
          </a:p>
          <a:p>
            <a:pPr defTabSz="849313" eaLnBrk="1" hangingPunct="1">
              <a:tabLst>
                <a:tab pos="423863" algn="l"/>
              </a:tabLst>
            </a:pPr>
            <a:endParaRPr lang="en-US" smtClean="0">
              <a:latin typeface="Arial" pitchFamily="34" charset="0"/>
            </a:endParaRPr>
          </a:p>
          <a:p>
            <a:pPr defTabSz="849313" eaLnBrk="1" hangingPunct="1">
              <a:tabLst>
                <a:tab pos="423863" algn="l"/>
              </a:tabLst>
            </a:pPr>
            <a:endParaRPr lang="en-US" smtClean="0">
              <a:latin typeface="Arial" pitchFamily="34" charset="0"/>
            </a:endParaRPr>
          </a:p>
        </p:txBody>
      </p:sp>
      <p:sp>
        <p:nvSpPr>
          <p:cNvPr id="940036"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lIns="95079" tIns="47540" rIns="95079" bIns="47540"/>
          <a:lstStyle/>
          <a:p>
            <a:pPr algn="ctr" eaLnBrk="0" hangingPunct="0"/>
            <a:fld id="{AB1EE53C-6E63-4C7A-8D27-0F45D6D4A138}" type="slidenum">
              <a:rPr lang="en-US" sz="2400">
                <a:solidFill>
                  <a:srgbClr val="FFFFFF"/>
                </a:solidFill>
              </a:rPr>
              <a:pPr algn="ctr" eaLnBrk="0" hangingPunct="0"/>
              <a:t>42</a:t>
            </a:fld>
            <a:endParaRPr lang="en-US" sz="2400">
              <a:solidFill>
                <a:srgbClr val="FFFFFF"/>
              </a:solidFill>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082" name="Slide Image Placeholder 1"/>
          <p:cNvSpPr>
            <a:spLocks noGrp="1" noRot="1" noChangeAspect="1" noTextEdit="1"/>
          </p:cNvSpPr>
          <p:nvPr>
            <p:ph type="sldImg"/>
          </p:nvPr>
        </p:nvSpPr>
        <p:spPr>
          <a:ln/>
        </p:spPr>
      </p:sp>
      <p:sp>
        <p:nvSpPr>
          <p:cNvPr id="1326083"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You can change the value of an FPGA control on the front panel only when the VI is not running. This is because FPGA control refnums must be constant references during run-time.</a:t>
            </a:r>
          </a:p>
        </p:txBody>
      </p:sp>
      <p:sp>
        <p:nvSpPr>
          <p:cNvPr id="1326084"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8A857EC7-C864-4158-8251-2AE30DECF7C2}" type="slidenum">
              <a:rPr lang="en-US">
                <a:solidFill>
                  <a:srgbClr val="000000"/>
                </a:solidFill>
              </a:rPr>
              <a:pPr/>
              <a:t>420</a:t>
            </a:fld>
            <a:endParaRPr lang="en-US">
              <a:solidFill>
                <a:srgbClr val="000000"/>
              </a:solidFill>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Slide Image Placeholder 1"/>
          <p:cNvSpPr>
            <a:spLocks noGrp="1" noRot="1" noChangeAspect="1" noTextEdit="1"/>
          </p:cNvSpPr>
          <p:nvPr>
            <p:ph type="sldImg"/>
          </p:nvPr>
        </p:nvSpPr>
        <p:spPr>
          <a:ln/>
        </p:spPr>
      </p:sp>
      <p:sp>
        <p:nvSpPr>
          <p:cNvPr id="132710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1327108"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1D1282F0-CCBE-4CE8-A7F6-E5C20323378B}" type="slidenum">
              <a:rPr lang="en-US">
                <a:solidFill>
                  <a:srgbClr val="000000"/>
                </a:solidFill>
              </a:rPr>
              <a:pPr/>
              <a:t>421</a:t>
            </a:fld>
            <a:endParaRPr lang="en-US">
              <a:solidFill>
                <a:srgbClr val="000000"/>
              </a:solidFill>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Slide Image Placeholder 1"/>
          <p:cNvSpPr>
            <a:spLocks noGrp="1" noRot="1" noChangeAspect="1" noTextEdit="1"/>
          </p:cNvSpPr>
          <p:nvPr>
            <p:ph type="sldImg"/>
          </p:nvPr>
        </p:nvSpPr>
        <p:spPr>
          <a:ln/>
        </p:spPr>
      </p:sp>
      <p:sp>
        <p:nvSpPr>
          <p:cNvPr id="1328131" name="Notes Placeholder 2"/>
          <p:cNvSpPr>
            <a:spLocks noGrp="1"/>
          </p:cNvSpPr>
          <p:nvPr>
            <p:ph type="body" idx="1"/>
          </p:nvPr>
        </p:nvSpPr>
        <p:spPr>
          <a:noFill/>
          <a:ln/>
        </p:spPr>
        <p:txBody>
          <a:bodyPr/>
          <a:lstStyle/>
          <a:p>
            <a:pPr defTabSz="950913" eaLnBrk="1" hangingPunct="1">
              <a:tabLst>
                <a:tab pos="423863" algn="l"/>
              </a:tabLst>
            </a:pPr>
            <a:r>
              <a:rPr lang="en-US" smtClean="0">
                <a:latin typeface="Arial" pitchFamily="34" charset="0"/>
              </a:rPr>
              <a:t>The </a:t>
            </a:r>
            <a:r>
              <a:rPr lang="en-US" smtClean="0">
                <a:latin typeface="Arial" pitchFamily="34" charset="0"/>
                <a:hlinkClick r:id="rId3"/>
              </a:rPr>
              <a:t>LabVIEW FPGA</a:t>
            </a:r>
            <a:r>
              <a:rPr lang="en-US" smtClean="0">
                <a:latin typeface="Arial" pitchFamily="34" charset="0"/>
              </a:rPr>
              <a:t> IPNet is your one-stop resource for browsing, understanding, and downloading LabVIEW FPGA functions or IP (intellectual property). The table below is a collection of FPGA IP and examples gathered from the LabVIEW FPGA function palette, internal National Instruments developers, and the LabVIEW FPGA community. You should use this resource to acquire IP that you need for your application, download examples to help learn programming techniques, and explore the depth of IP offered by the LabVIEW FPGA platform. In addition to exploring what is offered here, you can also </a:t>
            </a:r>
            <a:r>
              <a:rPr lang="en-US" smtClean="0">
                <a:latin typeface="Arial" pitchFamily="34" charset="0"/>
                <a:hlinkClick r:id="rId4"/>
              </a:rPr>
              <a:t>share your LabVIEW FPGA IP</a:t>
            </a:r>
            <a:r>
              <a:rPr lang="en-US" b="1" smtClean="0">
                <a:latin typeface="Arial" pitchFamily="34" charset="0"/>
              </a:rPr>
              <a:t> </a:t>
            </a:r>
            <a:r>
              <a:rPr lang="en-US" smtClean="0">
                <a:latin typeface="Arial" pitchFamily="34" charset="0"/>
              </a:rPr>
              <a:t>or submit an update to existing IP for the LabVIEW community by clicking the link below.</a:t>
            </a:r>
          </a:p>
          <a:p>
            <a:pPr defTabSz="950913" eaLnBrk="1" hangingPunct="1">
              <a:tabLst>
                <a:tab pos="423863" algn="l"/>
              </a:tabLst>
            </a:pPr>
            <a:endParaRPr lang="en-US" smtClean="0">
              <a:latin typeface="Arial" pitchFamily="34" charset="0"/>
            </a:endParaRPr>
          </a:p>
          <a:p>
            <a:pPr defTabSz="950913" eaLnBrk="1" hangingPunct="1">
              <a:tabLst>
                <a:tab pos="423863" algn="l"/>
              </a:tabLst>
            </a:pPr>
            <a:r>
              <a:rPr lang="en-US" smtClean="0">
                <a:latin typeface="Arial" pitchFamily="34" charset="0"/>
              </a:rPr>
              <a:t>www.ni.com/ipnet</a:t>
            </a:r>
          </a:p>
        </p:txBody>
      </p:sp>
      <p:sp>
        <p:nvSpPr>
          <p:cNvPr id="1328132"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1200251B-EBBC-4016-80FC-B30A3EE8DCE8}" type="slidenum">
              <a:rPr lang="en-US">
                <a:solidFill>
                  <a:srgbClr val="000000"/>
                </a:solidFill>
              </a:rPr>
              <a:pPr/>
              <a:t>422</a:t>
            </a:fld>
            <a:endParaRPr lang="en-US">
              <a:solidFill>
                <a:srgbClr val="000000"/>
              </a:solidFill>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Slide Image Placeholder 1"/>
          <p:cNvSpPr>
            <a:spLocks noGrp="1" noRot="1" noChangeAspect="1" noTextEdit="1"/>
          </p:cNvSpPr>
          <p:nvPr>
            <p:ph type="sldImg"/>
          </p:nvPr>
        </p:nvSpPr>
        <p:spPr>
          <a:ln/>
        </p:spPr>
      </p:sp>
      <p:sp>
        <p:nvSpPr>
          <p:cNvPr id="1329155" name="Notes Placeholder 2"/>
          <p:cNvSpPr>
            <a:spLocks noGrp="1"/>
          </p:cNvSpPr>
          <p:nvPr>
            <p:ph type="body" idx="1"/>
          </p:nvPr>
        </p:nvSpPr>
        <p:spPr>
          <a:noFill/>
          <a:ln/>
        </p:spPr>
        <p:txBody>
          <a:bodyPr/>
          <a:lstStyle/>
          <a:p>
            <a:pPr defTabSz="849313" eaLnBrk="1" hangingPunct="1">
              <a:tabLst>
                <a:tab pos="423863" algn="l"/>
              </a:tabLst>
            </a:pPr>
            <a:r>
              <a:rPr lang="en-US" b="1" dirty="0" smtClean="0">
                <a:latin typeface="Arial" pitchFamily="34" charset="0"/>
              </a:rPr>
              <a:t>Prep discussion:</a:t>
            </a:r>
          </a:p>
          <a:p>
            <a:pPr defTabSz="849313" eaLnBrk="1" hangingPunct="1">
              <a:tabLst>
                <a:tab pos="423863" algn="l"/>
              </a:tabLst>
            </a:pPr>
            <a:r>
              <a:rPr lang="en-US" dirty="0" smtClean="0">
                <a:latin typeface="Arial" pitchFamily="34" charset="0"/>
              </a:rPr>
              <a:t>In this exercise, the student will create a reentrant FPGA </a:t>
            </a:r>
            <a:r>
              <a:rPr lang="en-US" dirty="0" err="1" smtClean="0">
                <a:latin typeface="Arial" pitchFamily="34" charset="0"/>
              </a:rPr>
              <a:t>subVI</a:t>
            </a:r>
            <a:r>
              <a:rPr lang="en-US" dirty="0" smtClean="0">
                <a:latin typeface="Arial" pitchFamily="34" charset="0"/>
              </a:rPr>
              <a:t> that monitors an AI channel and controls a DIO line. The student will create a FPGA I/O name control in the </a:t>
            </a:r>
            <a:r>
              <a:rPr lang="en-US" dirty="0" err="1" smtClean="0">
                <a:latin typeface="Arial" pitchFamily="34" charset="0"/>
              </a:rPr>
              <a:t>subVI</a:t>
            </a:r>
            <a:r>
              <a:rPr lang="en-US" dirty="0" smtClean="0">
                <a:latin typeface="Arial" pitchFamily="34" charset="0"/>
              </a:rPr>
              <a:t>.</a:t>
            </a:r>
          </a:p>
          <a:p>
            <a:pPr defTabSz="849313" eaLnBrk="1" hangingPunct="1">
              <a:tabLst>
                <a:tab pos="423863" algn="l"/>
              </a:tabLst>
            </a:pPr>
            <a:endParaRPr lang="en-US" dirty="0" smtClean="0">
              <a:latin typeface="Arial" pitchFamily="34" charset="0"/>
            </a:endParaRPr>
          </a:p>
          <a:p>
            <a:pPr defTabSz="849313" eaLnBrk="1" hangingPunct="1">
              <a:tabLst>
                <a:tab pos="423863" algn="l"/>
              </a:tabLst>
            </a:pPr>
            <a:r>
              <a:rPr lang="en-US" dirty="0" smtClean="0">
                <a:latin typeface="Arial" pitchFamily="34" charset="0"/>
              </a:rPr>
              <a:t>The student will then create a FPGA main VI that monitors three AI channels and controls DIO lines simultaneously by calling three instances of the FPGA </a:t>
            </a:r>
            <a:r>
              <a:rPr lang="en-US" dirty="0" err="1" smtClean="0">
                <a:latin typeface="Arial" pitchFamily="34" charset="0"/>
              </a:rPr>
              <a:t>subVI</a:t>
            </a:r>
            <a:r>
              <a:rPr lang="en-US" dirty="0" smtClean="0">
                <a:latin typeface="Arial" pitchFamily="34" charset="0"/>
              </a:rPr>
              <a:t> in parallel While Loops.</a:t>
            </a:r>
          </a:p>
        </p:txBody>
      </p:sp>
      <p:sp>
        <p:nvSpPr>
          <p:cNvPr id="1329156"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a:lstStyle/>
          <a:p>
            <a:fld id="{8B7BCFFA-9509-4B5A-88DD-B9EF1CBF9786}" type="slidenum">
              <a:rPr lang="en-US">
                <a:solidFill>
                  <a:srgbClr val="000000"/>
                </a:solidFill>
              </a:rPr>
              <a:pPr/>
              <a:t>423</a:t>
            </a:fld>
            <a:endParaRPr lang="en-US">
              <a:solidFill>
                <a:srgbClr val="000000"/>
              </a:solidFill>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8" name="Slide Image Placeholder 1"/>
          <p:cNvSpPr>
            <a:spLocks noGrp="1" noRot="1" noChangeAspect="1" noTextEdit="1"/>
          </p:cNvSpPr>
          <p:nvPr>
            <p:ph type="sldImg"/>
          </p:nvPr>
        </p:nvSpPr>
        <p:spPr>
          <a:ln/>
        </p:spPr>
      </p:sp>
      <p:sp>
        <p:nvSpPr>
          <p:cNvPr id="1330179" name="Notes Placeholder 2"/>
          <p:cNvSpPr>
            <a:spLocks noGrp="1"/>
          </p:cNvSpPr>
          <p:nvPr>
            <p:ph type="body" idx="1"/>
          </p:nvPr>
        </p:nvSpPr>
        <p:spPr>
          <a:noFill/>
          <a:ln/>
        </p:spPr>
        <p:txBody>
          <a:bodyPr/>
          <a:lstStyle/>
          <a:p>
            <a:pPr defTabSz="849313" eaLnBrk="1" hangingPunct="1">
              <a:buFontTx/>
              <a:buChar char="•"/>
              <a:tabLst>
                <a:tab pos="423863" algn="l"/>
              </a:tabLst>
            </a:pPr>
            <a:r>
              <a:rPr lang="en-US" smtClean="0">
                <a:latin typeface="Arial" pitchFamily="34" charset="0"/>
              </a:rPr>
              <a:t>Make an additional While Loop containing the reentrant subVI for each AI/DIO pair you need to monitor and control.</a:t>
            </a:r>
          </a:p>
          <a:p>
            <a:pPr lvl="1" defTabSz="849313" eaLnBrk="1" hangingPunct="1">
              <a:buFontTx/>
              <a:buChar char="•"/>
              <a:tabLst>
                <a:tab pos="423863" algn="l"/>
              </a:tabLst>
            </a:pPr>
            <a:r>
              <a:rPr lang="en-US" smtClean="0">
                <a:latin typeface="Arial" pitchFamily="34" charset="0"/>
              </a:rPr>
              <a:t>Each call to the subVI waits until the previous call ends instead of executing in parallel.</a:t>
            </a:r>
          </a:p>
          <a:p>
            <a:pPr lvl="1" defTabSz="849313" eaLnBrk="1" hangingPunct="1">
              <a:tabLst>
                <a:tab pos="423863" algn="l"/>
              </a:tabLst>
            </a:pPr>
            <a:endParaRPr lang="en-US" smtClean="0">
              <a:latin typeface="Arial" pitchFamily="34" charset="0"/>
            </a:endParaRP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2"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FD8A44DA-677E-4545-B181-61BE911CBE8F}" type="slidenum">
              <a:rPr lang="en-US">
                <a:solidFill>
                  <a:srgbClr val="000000"/>
                </a:solidFill>
              </a:rPr>
              <a:pPr/>
              <a:t>425</a:t>
            </a:fld>
            <a:endParaRPr lang="en-US">
              <a:solidFill>
                <a:srgbClr val="000000"/>
              </a:solidFill>
            </a:endParaRPr>
          </a:p>
        </p:txBody>
      </p:sp>
      <p:sp>
        <p:nvSpPr>
          <p:cNvPr id="1331203" name="Rectangle 2"/>
          <p:cNvSpPr>
            <a:spLocks noGrp="1" noRot="1" noChangeAspect="1" noChangeArrowheads="1" noTextEdit="1"/>
          </p:cNvSpPr>
          <p:nvPr>
            <p:ph type="sldImg"/>
          </p:nvPr>
        </p:nvSpPr>
        <p:spPr>
          <a:xfrm>
            <a:off x="906463" y="471488"/>
            <a:ext cx="5349875" cy="4013200"/>
          </a:xfrm>
          <a:ln/>
        </p:spPr>
      </p:sp>
      <p:sp>
        <p:nvSpPr>
          <p:cNvPr id="133120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51EC0B2F-8079-4202-8C2B-52674F2C42EE}" type="slidenum">
              <a:rPr lang="en-US">
                <a:solidFill>
                  <a:srgbClr val="000000"/>
                </a:solidFill>
              </a:rPr>
              <a:pPr/>
              <a:t>426</a:t>
            </a:fld>
            <a:endParaRPr lang="en-US">
              <a:solidFill>
                <a:srgbClr val="000000"/>
              </a:solidFill>
            </a:endParaRPr>
          </a:p>
        </p:txBody>
      </p:sp>
      <p:sp>
        <p:nvSpPr>
          <p:cNvPr id="1332227" name="Rectangle 2"/>
          <p:cNvSpPr>
            <a:spLocks noGrp="1" noRot="1" noChangeAspect="1" noChangeArrowheads="1" noTextEdit="1"/>
          </p:cNvSpPr>
          <p:nvPr>
            <p:ph type="sldImg"/>
          </p:nvPr>
        </p:nvSpPr>
        <p:spPr>
          <a:xfrm>
            <a:off x="906463" y="471488"/>
            <a:ext cx="5349875" cy="4013200"/>
          </a:xfrm>
          <a:ln/>
        </p:spPr>
      </p:sp>
      <p:sp>
        <p:nvSpPr>
          <p:cNvPr id="133222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Answer is false.</a:t>
            </a:r>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25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D7C0BDC2-CF4C-4A20-BC02-252157BA398F}" type="slidenum">
              <a:rPr lang="en-US">
                <a:solidFill>
                  <a:srgbClr val="000000"/>
                </a:solidFill>
              </a:rPr>
              <a:pPr/>
              <a:t>427</a:t>
            </a:fld>
            <a:endParaRPr lang="en-US">
              <a:solidFill>
                <a:srgbClr val="000000"/>
              </a:solidFill>
            </a:endParaRPr>
          </a:p>
        </p:txBody>
      </p:sp>
      <p:sp>
        <p:nvSpPr>
          <p:cNvPr id="1333251" name="Rectangle 2"/>
          <p:cNvSpPr>
            <a:spLocks noGrp="1" noRot="1" noChangeAspect="1" noChangeArrowheads="1" noTextEdit="1"/>
          </p:cNvSpPr>
          <p:nvPr>
            <p:ph type="sldImg"/>
          </p:nvPr>
        </p:nvSpPr>
        <p:spPr>
          <a:xfrm>
            <a:off x="906463" y="471488"/>
            <a:ext cx="5349875" cy="4013200"/>
          </a:xfrm>
          <a:ln/>
        </p:spPr>
      </p:sp>
      <p:sp>
        <p:nvSpPr>
          <p:cNvPr id="133325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274"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129CC45B-B4F3-4D57-8E0E-451A9DF6192B}" type="slidenum">
              <a:rPr lang="en-US">
                <a:solidFill>
                  <a:srgbClr val="000000"/>
                </a:solidFill>
              </a:rPr>
              <a:pPr/>
              <a:t>428</a:t>
            </a:fld>
            <a:endParaRPr lang="en-US">
              <a:solidFill>
                <a:srgbClr val="000000"/>
              </a:solidFill>
            </a:endParaRPr>
          </a:p>
        </p:txBody>
      </p:sp>
      <p:sp>
        <p:nvSpPr>
          <p:cNvPr id="1334275" name="Rectangle 2"/>
          <p:cNvSpPr>
            <a:spLocks noGrp="1" noRot="1" noChangeAspect="1" noChangeArrowheads="1" noTextEdit="1"/>
          </p:cNvSpPr>
          <p:nvPr>
            <p:ph type="sldImg"/>
          </p:nvPr>
        </p:nvSpPr>
        <p:spPr>
          <a:xfrm>
            <a:off x="906463" y="471488"/>
            <a:ext cx="5349875" cy="4013200"/>
          </a:xfrm>
          <a:ln/>
        </p:spPr>
      </p:sp>
      <p:sp>
        <p:nvSpPr>
          <p:cNvPr id="133427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The answer is a, b, and e.</a:t>
            </a:r>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2671C79C-803A-4A4C-A0A0-259213963034}" type="slidenum">
              <a:rPr lang="en-US">
                <a:solidFill>
                  <a:srgbClr val="000000"/>
                </a:solidFill>
              </a:rPr>
              <a:pPr/>
              <a:t>429</a:t>
            </a:fld>
            <a:endParaRPr lang="en-US">
              <a:solidFill>
                <a:srgbClr val="000000"/>
              </a:solidFill>
            </a:endParaRPr>
          </a:p>
        </p:txBody>
      </p:sp>
      <p:sp>
        <p:nvSpPr>
          <p:cNvPr id="1335299" name="Rectangle 2"/>
          <p:cNvSpPr>
            <a:spLocks noGrp="1" noRot="1" noChangeAspect="1" noChangeArrowheads="1" noTextEdit="1"/>
          </p:cNvSpPr>
          <p:nvPr>
            <p:ph type="sldImg"/>
          </p:nvPr>
        </p:nvSpPr>
        <p:spPr>
          <a:xfrm>
            <a:off x="906463" y="471488"/>
            <a:ext cx="5349875" cy="4013200"/>
          </a:xfrm>
          <a:ln/>
        </p:spPr>
      </p:sp>
      <p:sp>
        <p:nvSpPr>
          <p:cNvPr id="133530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Slide Image Placeholder 1"/>
          <p:cNvSpPr>
            <a:spLocks noGrp="1" noRot="1" noChangeAspect="1" noTextEdit="1"/>
          </p:cNvSpPr>
          <p:nvPr>
            <p:ph type="sldImg"/>
          </p:nvPr>
        </p:nvSpPr>
        <p:spPr>
          <a:ln/>
        </p:spPr>
      </p:sp>
      <p:sp>
        <p:nvSpPr>
          <p:cNvPr id="941059" name="Notes Placeholder 2"/>
          <p:cNvSpPr>
            <a:spLocks noGrp="1"/>
          </p:cNvSpPr>
          <p:nvPr>
            <p:ph type="body" idx="1"/>
          </p:nvPr>
        </p:nvSpPr>
        <p:spPr>
          <a:noFill/>
          <a:ln/>
        </p:spPr>
        <p:txBody>
          <a:bodyPr/>
          <a:lstStyle/>
          <a:p>
            <a:pPr eaLnBrk="1" hangingPunct="1"/>
            <a:r>
              <a:rPr lang="en-US" smtClean="0">
                <a:latin typeface="Arial" pitchFamily="34" charset="0"/>
              </a:rPr>
              <a:t>Once you know your FPGA architecture and form factor, you need to consider other things like connectors, processor speed, etc. One consideration for both PC-based systems and CompactRIO based system is the FPGA Size.</a:t>
            </a:r>
          </a:p>
          <a:p>
            <a:pPr eaLnBrk="1" hangingPunct="1"/>
            <a:endParaRPr lang="en-US" smtClean="0">
              <a:latin typeface="Arial" pitchFamily="34" charset="0"/>
            </a:endParaRPr>
          </a:p>
          <a:p>
            <a:pPr eaLnBrk="1" hangingPunct="1"/>
            <a:r>
              <a:rPr lang="en-US" smtClean="0">
                <a:latin typeface="Arial" pitchFamily="34" charset="0"/>
              </a:rPr>
              <a:t>Initial LabVIEW FPGA targets are based on the Xilinx Virtex II family of FPGAs.  A “larger” FPGA always had more resources than a “smaller” FPGA, and performance was comparable. But, “gate count” is no longer an effective measurement of FPGA capacity or performance. </a:t>
            </a:r>
          </a:p>
          <a:p>
            <a:pPr eaLnBrk="1" hangingPunct="1"/>
            <a:endParaRPr lang="en-US" smtClean="0">
              <a:latin typeface="Arial" pitchFamily="34" charset="0"/>
            </a:endParaRPr>
          </a:p>
          <a:p>
            <a:pPr eaLnBrk="1" hangingPunct="1"/>
            <a:r>
              <a:rPr lang="en-US" smtClean="0">
                <a:latin typeface="Arial" pitchFamily="34" charset="0"/>
              </a:rPr>
              <a:t>Xilinx introduced a Spartan series and other Virtex FPGAs that were optimized for different application needs. The Spartan series was a low-cost and low-power solution which still used “gate count” as a metric, but there were fewer specialty resources like block RAM and multipliers.</a:t>
            </a:r>
          </a:p>
          <a:p>
            <a:pPr eaLnBrk="1" hangingPunct="1"/>
            <a:endParaRPr lang="en-US" smtClean="0">
              <a:latin typeface="Arial" pitchFamily="34" charset="0"/>
            </a:endParaRPr>
          </a:p>
          <a:p>
            <a:pPr eaLnBrk="1" hangingPunct="1"/>
            <a:r>
              <a:rPr lang="en-US" smtClean="0">
                <a:latin typeface="Arial" pitchFamily="34" charset="0"/>
              </a:rPr>
              <a:t>The Virtex 5 and 6 series increase the number of specialty resources and changed the logic components. Instead of 4-input LUTs used in the Virtex II family, the Virtex 5 and 6 series use 6-input LUTs.</a:t>
            </a:r>
          </a:p>
          <a:p>
            <a:pPr eaLnBrk="1" hangingPunct="1"/>
            <a:endParaRPr lang="en-US" smtClean="0">
              <a:latin typeface="Arial" pitchFamily="34" charset="0"/>
            </a:endParaRPr>
          </a:p>
          <a:p>
            <a:pPr eaLnBrk="1" hangingPunct="1"/>
            <a:r>
              <a:rPr lang="en-US" smtClean="0">
                <a:latin typeface="Arial" pitchFamily="34" charset="0"/>
              </a:rPr>
              <a:t>Similar gate counts may have significantly different capabilities. Effective size depends upon application resource needs. Subtle internal differences impact resource utilization.</a:t>
            </a:r>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a:lstStyle/>
          <a:p>
            <a:fld id="{2889DCE8-2658-46A6-90D8-CC876BB6E759}" type="slidenum">
              <a:rPr lang="en-US">
                <a:solidFill>
                  <a:srgbClr val="000000"/>
                </a:solidFill>
              </a:rPr>
              <a:pPr/>
              <a:t>430</a:t>
            </a:fld>
            <a:endParaRPr lang="en-US">
              <a:solidFill>
                <a:srgbClr val="000000"/>
              </a:solidFill>
            </a:endParaRPr>
          </a:p>
        </p:txBody>
      </p:sp>
      <p:sp>
        <p:nvSpPr>
          <p:cNvPr id="1336323" name="Rectangle 2"/>
          <p:cNvSpPr>
            <a:spLocks noGrp="1" noRot="1" noChangeAspect="1" noChangeArrowheads="1" noTextEdit="1"/>
          </p:cNvSpPr>
          <p:nvPr>
            <p:ph type="sldImg"/>
          </p:nvPr>
        </p:nvSpPr>
        <p:spPr>
          <a:xfrm>
            <a:off x="906463" y="471488"/>
            <a:ext cx="5349875" cy="4013200"/>
          </a:xfrm>
          <a:ln/>
        </p:spPr>
      </p:sp>
      <p:sp>
        <p:nvSpPr>
          <p:cNvPr id="1009667" name="Rectangle 3"/>
          <p:cNvSpPr>
            <a:spLocks noGrp="1" noChangeArrowheads="1"/>
          </p:cNvSpPr>
          <p:nvPr>
            <p:ph type="body" idx="1"/>
          </p:nvPr>
        </p:nvSpPr>
        <p:spPr>
          <a:xfrm>
            <a:off x="731838" y="4730750"/>
            <a:ext cx="5851525" cy="4319588"/>
          </a:xfrm>
        </p:spPr>
        <p:txBody>
          <a:bodyPr/>
          <a:lstStyle/>
          <a:p>
            <a:pPr defTabSz="952073" eaLnBrk="1" hangingPunct="1">
              <a:spcBef>
                <a:spcPct val="0"/>
              </a:spcBef>
              <a:tabLst>
                <a:tab pos="425389" algn="l"/>
              </a:tabLst>
              <a:defRPr/>
            </a:pPr>
            <a:endParaRPr lang="en-US" sz="3700" dirty="0">
              <a:latin typeface="+mj-lt"/>
              <a:ea typeface="+mj-ea"/>
              <a:cs typeface="+mj-cs"/>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Slide Image Placeholder 1"/>
          <p:cNvSpPr>
            <a:spLocks noGrp="1" noRot="1" noChangeAspect="1" noTextEdit="1"/>
          </p:cNvSpPr>
          <p:nvPr>
            <p:ph type="sldImg"/>
          </p:nvPr>
        </p:nvSpPr>
        <p:spPr>
          <a:xfrm>
            <a:off x="820738" y="466725"/>
            <a:ext cx="5673725" cy="4254500"/>
          </a:xfrm>
          <a:ln/>
        </p:spPr>
      </p:sp>
      <p:sp>
        <p:nvSpPr>
          <p:cNvPr id="1337347" name="Notes Placeholder 2"/>
          <p:cNvSpPr>
            <a:spLocks noGrp="1"/>
          </p:cNvSpPr>
          <p:nvPr>
            <p:ph type="body" idx="1"/>
          </p:nvPr>
        </p:nvSpPr>
        <p:spPr>
          <a:noFill/>
          <a:ln/>
        </p:spPr>
        <p:txBody>
          <a:bodyPr/>
          <a:lstStyle/>
          <a:p>
            <a:pPr defTabSz="849313" eaLnBrk="1" hangingPunct="1">
              <a:tabLst>
                <a:tab pos="423863" algn="l"/>
              </a:tabLst>
            </a:pPr>
            <a:r>
              <a:rPr lang="en-US" sz="1900" smtClean="0">
                <a:latin typeface="Arial" pitchFamily="34" charset="0"/>
              </a:rPr>
              <a:t>Pipelining</a:t>
            </a:r>
          </a:p>
          <a:p>
            <a:pPr defTabSz="849313" eaLnBrk="1" hangingPunct="1">
              <a:tabLst>
                <a:tab pos="423863" algn="l"/>
              </a:tabLst>
            </a:pPr>
            <a:r>
              <a:rPr lang="en-US" sz="1500" smtClean="0">
                <a:latin typeface="Arial" pitchFamily="34" charset="0"/>
              </a:rPr>
              <a:t>Pipelining is the process of separating code within a loop and dividing it into different iterations of the same loop. Therefore the length of the data flow process within one loop iteration is reduced and the loop can run faster while executing the same code in parallel.</a:t>
            </a:r>
          </a:p>
          <a:p>
            <a:pPr defTabSz="849313" eaLnBrk="1" hangingPunct="1">
              <a:spcBef>
                <a:spcPct val="50000"/>
              </a:spcBef>
              <a:tabLst>
                <a:tab pos="423863" algn="l"/>
              </a:tabLst>
            </a:pPr>
            <a:r>
              <a:rPr lang="en-US" sz="1500" smtClean="0">
                <a:latin typeface="Arial" pitchFamily="34" charset="0"/>
              </a:rPr>
              <a:t>The figure above illustrates how a process consisting of A and B can be divided and run in parallel to reduce the length of each loop iteration.</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370" name="Slide Image Placeholder 1"/>
          <p:cNvSpPr>
            <a:spLocks noGrp="1" noRot="1" noChangeAspect="1" noTextEdit="1"/>
          </p:cNvSpPr>
          <p:nvPr>
            <p:ph type="sldImg"/>
          </p:nvPr>
        </p:nvSpPr>
        <p:spPr>
          <a:xfrm>
            <a:off x="820738" y="466725"/>
            <a:ext cx="5673725" cy="4254500"/>
          </a:xfrm>
          <a:ln/>
        </p:spPr>
      </p:sp>
      <p:sp>
        <p:nvSpPr>
          <p:cNvPr id="3" name="Notes Placeholder 2"/>
          <p:cNvSpPr>
            <a:spLocks noGrp="1"/>
          </p:cNvSpPr>
          <p:nvPr>
            <p:ph type="body" idx="1"/>
          </p:nvPr>
        </p:nvSpPr>
        <p:spPr/>
        <p:txBody>
          <a:bodyPr>
            <a:normAutofit lnSpcReduction="10000"/>
          </a:bodyPr>
          <a:lstStyle/>
          <a:p>
            <a:pPr defTabSz="850777" eaLnBrk="1" hangingPunct="1">
              <a:tabLst>
                <a:tab pos="425389" algn="l"/>
              </a:tabLst>
              <a:defRPr/>
            </a:pPr>
            <a:r>
              <a:rPr lang="en-US" dirty="0" smtClean="0"/>
              <a:t>Feedback Nodes</a:t>
            </a:r>
          </a:p>
          <a:p>
            <a:pPr defTabSz="950062" eaLnBrk="1" hangingPunct="1">
              <a:tabLst>
                <a:tab pos="475031" algn="l"/>
              </a:tabLst>
              <a:defRPr/>
            </a:pPr>
            <a:r>
              <a:rPr lang="en-US" dirty="0" smtClean="0"/>
              <a:t>Feedback Nodes are identical in functionality to a shift register, and are often preferable from a user standpoint because they maintain a more congruous appearance similar to that in the initial code. The Feedback Node uses the value wired to the initializer terminal as the initial value for the first iteration or execution. The Feedback Node then stores the previous iteration result for each subsequent execution. If you do not wire a value to the initializer terminal, the Feedback Node uses the default value for the data type and continues building on previous results in subsequent executions.</a:t>
            </a:r>
          </a:p>
          <a:p>
            <a:pPr defTabSz="950062" eaLnBrk="1" hangingPunct="1">
              <a:tabLst>
                <a:tab pos="475031" algn="l"/>
              </a:tabLst>
              <a:defRPr/>
            </a:pPr>
            <a:endParaRPr lang="en-US" dirty="0" smtClean="0"/>
          </a:p>
          <a:p>
            <a:pPr defTabSz="950062" eaLnBrk="1" hangingPunct="1">
              <a:tabLst>
                <a:tab pos="475031" algn="l"/>
              </a:tabLst>
              <a:defRPr/>
            </a:pPr>
            <a:r>
              <a:rPr lang="en-US" dirty="0" smtClean="0"/>
              <a:t>You can use the Feedback Node to implement a pipeline and reduce long combinatorial paths. When you use the Feedback Node inside a Case structure, the Feedback Node updates data only on clock cycles when the owning subdiagram executes.</a:t>
            </a:r>
          </a:p>
          <a:p>
            <a:pPr defTabSz="950062" eaLnBrk="1" hangingPunct="1">
              <a:tabLst>
                <a:tab pos="475031" algn="l"/>
              </a:tabLst>
              <a:defRPr/>
            </a:pPr>
            <a:endParaRPr lang="en-US" dirty="0" smtClean="0"/>
          </a:p>
          <a:p>
            <a:pPr defTabSz="950062" eaLnBrk="1" hangingPunct="1">
              <a:tabLst>
                <a:tab pos="475031" algn="l"/>
              </a:tabLst>
              <a:defRPr/>
            </a:pPr>
            <a:r>
              <a:rPr lang="en-US" dirty="0" smtClean="0"/>
              <a:t>The Feedback Node is implemented as a register and requires logic resources in proportion to the width of the data type. Using the initialization terminal slightly increases logic resource usage.</a:t>
            </a:r>
          </a:p>
          <a:p>
            <a:pPr defTabSz="950062" eaLnBrk="1" hangingPunct="1">
              <a:tabLst>
                <a:tab pos="475031" algn="l"/>
              </a:tabLst>
              <a:defRPr/>
            </a:pPr>
            <a:endParaRPr lang="en-US" dirty="0" smtClean="0"/>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Slide Image Placeholder 1"/>
          <p:cNvSpPr>
            <a:spLocks noGrp="1" noRot="1" noChangeAspect="1" noTextEdit="1"/>
          </p:cNvSpPr>
          <p:nvPr>
            <p:ph type="sldImg"/>
          </p:nvPr>
        </p:nvSpPr>
        <p:spPr>
          <a:xfrm>
            <a:off x="820738" y="466725"/>
            <a:ext cx="5673725" cy="4254500"/>
          </a:xfrm>
          <a:ln/>
        </p:spPr>
      </p:sp>
      <p:sp>
        <p:nvSpPr>
          <p:cNvPr id="1339395" name="Notes Placeholder 2"/>
          <p:cNvSpPr>
            <a:spLocks noGrp="1"/>
          </p:cNvSpPr>
          <p:nvPr>
            <p:ph type="body" idx="1"/>
          </p:nvPr>
        </p:nvSpPr>
        <p:spPr>
          <a:noFill/>
          <a:ln/>
        </p:spPr>
        <p:txBody>
          <a:bodyPr/>
          <a:lstStyle/>
          <a:p>
            <a:pPr eaLnBrk="1" hangingPunct="1"/>
            <a:r>
              <a:rPr lang="en-US" i="1" smtClean="0">
                <a:latin typeface="Arial" pitchFamily="34" charset="0"/>
              </a:rPr>
              <a:t>When you implement a pipeline, the output of the final step lags behind the input by the number of steps in the pipeline and the output is invalid for each clock cycle until the pipeline fills. The number of steps in a pipeline is called the pipeline depth, and the latency of a pipeline, measured in clock cycles, corresponds to its depth. For a pipeline of depth N, the result is invalid until the Nth loop iteration, and the output of each valid loop iteration lags behind the input by N-1 iterations.</a:t>
            </a:r>
          </a:p>
          <a:p>
            <a:pPr eaLnBrk="1" hangingPunct="1"/>
            <a:endParaRPr lang="en-US" i="1" smtClean="0">
              <a:latin typeface="Arial" pitchFamily="34" charset="0"/>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418" name="Slide Image Placeholder 1"/>
          <p:cNvSpPr>
            <a:spLocks noGrp="1" noRot="1" noChangeAspect="1" noTextEdit="1"/>
          </p:cNvSpPr>
          <p:nvPr>
            <p:ph type="sldImg"/>
          </p:nvPr>
        </p:nvSpPr>
        <p:spPr>
          <a:xfrm>
            <a:off x="820738" y="466725"/>
            <a:ext cx="5673725" cy="4254500"/>
          </a:xfrm>
          <a:ln/>
        </p:spPr>
      </p:sp>
      <p:sp>
        <p:nvSpPr>
          <p:cNvPr id="1340419"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42" name="Slide Image Placeholder 1"/>
          <p:cNvSpPr>
            <a:spLocks noGrp="1" noRot="1" noChangeAspect="1" noTextEdit="1"/>
          </p:cNvSpPr>
          <p:nvPr>
            <p:ph type="sldImg"/>
          </p:nvPr>
        </p:nvSpPr>
        <p:spPr>
          <a:xfrm>
            <a:off x="820738" y="466725"/>
            <a:ext cx="5673725" cy="4254500"/>
          </a:xfrm>
          <a:ln/>
        </p:spPr>
      </p:sp>
      <p:sp>
        <p:nvSpPr>
          <p:cNvPr id="1341443" name="Notes Placeholder 2"/>
          <p:cNvSpPr>
            <a:spLocks noGrp="1"/>
          </p:cNvSpPr>
          <p:nvPr>
            <p:ph type="body" idx="1"/>
          </p:nvPr>
        </p:nvSpPr>
        <p:spPr>
          <a:noFill/>
          <a:ln/>
        </p:spPr>
        <p:txBody>
          <a:bodyPr/>
          <a:lstStyle/>
          <a:p>
            <a:pPr defTabSz="849313" eaLnBrk="1" hangingPunct="1">
              <a:tabLst>
                <a:tab pos="423863" algn="l"/>
              </a:tabLst>
            </a:pPr>
            <a:r>
              <a:rPr lang="en-US" sz="1900" smtClean="0">
                <a:latin typeface="Arial" pitchFamily="34" charset="0"/>
              </a:rPr>
              <a:t>Pipelining Example</a:t>
            </a:r>
          </a:p>
          <a:p>
            <a:pPr defTabSz="849313" eaLnBrk="1" hangingPunct="1">
              <a:tabLst>
                <a:tab pos="423863" algn="l"/>
              </a:tabLst>
            </a:pPr>
            <a:r>
              <a:rPr lang="en-US" sz="1500" smtClean="0">
                <a:latin typeface="Arial" pitchFamily="34" charset="0"/>
              </a:rPr>
              <a:t>Pipelining the analog input and output operations drastically reduces the loop period, increasing the sample rate, or control loop rate. Because the analog input and analog output operations both take a long time to run on the FPGA, it is efficient to put them in parallel on the FPGA and have them run at the same time.</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NOTE:</a:t>
            </a:r>
          </a:p>
          <a:p>
            <a:pPr defTabSz="849313" eaLnBrk="1" hangingPunct="1">
              <a:tabLst>
                <a:tab pos="423863" algn="l"/>
              </a:tabLst>
            </a:pPr>
            <a:r>
              <a:rPr lang="en-US" smtClean="0">
                <a:latin typeface="Arial" pitchFamily="34" charset="0"/>
              </a:rPr>
              <a:t>There are blue coercion dots on the math functions.  Any arithmetic functions performed on fixed point data will generate outputs with larger integer and word lengths to accommodate any possible outputs.  To control the fixed point word and integer lengths, right-click on the arithmetic function and select </a:t>
            </a:r>
            <a:r>
              <a:rPr lang="en-US" b="1" smtClean="0">
                <a:latin typeface="Arial" pitchFamily="34" charset="0"/>
              </a:rPr>
              <a:t>Properties</a:t>
            </a:r>
            <a:r>
              <a:rPr lang="en-US" smtClean="0">
                <a:latin typeface="Arial" pitchFamily="34" charset="0"/>
              </a:rPr>
              <a:t>.  Navigate to the </a:t>
            </a:r>
            <a:r>
              <a:rPr lang="en-US" b="1" smtClean="0">
                <a:latin typeface="Arial" pitchFamily="34" charset="0"/>
              </a:rPr>
              <a:t>Output Configuration </a:t>
            </a:r>
            <a:r>
              <a:rPr lang="en-US" smtClean="0">
                <a:latin typeface="Arial" pitchFamily="34" charset="0"/>
              </a:rPr>
              <a:t>tab and de-select </a:t>
            </a:r>
            <a:r>
              <a:rPr lang="en-US" b="1" smtClean="0">
                <a:latin typeface="Arial" pitchFamily="34" charset="0"/>
              </a:rPr>
              <a:t>Adapt to Source</a:t>
            </a:r>
            <a:r>
              <a:rPr lang="en-US" smtClean="0">
                <a:latin typeface="Arial" pitchFamily="34" charset="0"/>
              </a:rPr>
              <a:t>.  In the </a:t>
            </a:r>
            <a:r>
              <a:rPr lang="en-US" b="1" smtClean="0">
                <a:latin typeface="Arial" pitchFamily="34" charset="0"/>
              </a:rPr>
              <a:t>Encoding</a:t>
            </a:r>
            <a:r>
              <a:rPr lang="en-US" smtClean="0">
                <a:latin typeface="Arial" pitchFamily="34" charset="0"/>
              </a:rPr>
              <a:t> section, you can specify the integer and word length of the fixed point data that is generated.</a:t>
            </a:r>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6" name="Slide Image Placeholder 1"/>
          <p:cNvSpPr>
            <a:spLocks noGrp="1" noRot="1" noChangeAspect="1" noTextEdit="1"/>
          </p:cNvSpPr>
          <p:nvPr>
            <p:ph type="sldImg"/>
          </p:nvPr>
        </p:nvSpPr>
        <p:spPr>
          <a:xfrm>
            <a:off x="820738" y="466725"/>
            <a:ext cx="5673725" cy="4254500"/>
          </a:xfrm>
          <a:ln/>
        </p:spPr>
      </p:sp>
      <p:sp>
        <p:nvSpPr>
          <p:cNvPr id="1342467" name="Notes Placeholder 2"/>
          <p:cNvSpPr>
            <a:spLocks noGrp="1"/>
          </p:cNvSpPr>
          <p:nvPr>
            <p:ph type="body" idx="1"/>
          </p:nvPr>
        </p:nvSpPr>
        <p:spPr>
          <a:noFill/>
          <a:ln/>
        </p:spPr>
        <p:txBody>
          <a:bodyPr/>
          <a:lstStyle/>
          <a:p>
            <a:pPr defTabSz="849313" eaLnBrk="1" hangingPunct="1">
              <a:tabLst>
                <a:tab pos="423863" algn="l"/>
              </a:tabLst>
            </a:pPr>
            <a:r>
              <a:rPr lang="en-US" sz="1900" smtClean="0">
                <a:latin typeface="Arial" pitchFamily="34" charset="0"/>
              </a:rPr>
              <a:t>Improving Loop Performance</a:t>
            </a:r>
          </a:p>
          <a:p>
            <a:pPr defTabSz="849313" eaLnBrk="1" hangingPunct="1">
              <a:tabLst>
                <a:tab pos="423863" algn="l"/>
              </a:tabLst>
            </a:pPr>
            <a:r>
              <a:rPr lang="en-US" sz="1500" smtClean="0">
                <a:latin typeface="Arial" pitchFamily="34" charset="0"/>
              </a:rPr>
              <a:t>In the figure above, the longest path is from the DIO to the position indicator. Because little is done in parallel, perform the operations in the Case structures in parallel.</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Slide Image Placeholder 1"/>
          <p:cNvSpPr>
            <a:spLocks noGrp="1" noRot="1" noChangeAspect="1" noTextEdit="1"/>
          </p:cNvSpPr>
          <p:nvPr>
            <p:ph type="sldImg"/>
          </p:nvPr>
        </p:nvSpPr>
        <p:spPr>
          <a:xfrm>
            <a:off x="820738" y="466725"/>
            <a:ext cx="5673725" cy="4254500"/>
          </a:xfrm>
          <a:ln/>
        </p:spPr>
      </p:sp>
      <p:sp>
        <p:nvSpPr>
          <p:cNvPr id="1343491" name="Notes Placeholder 2"/>
          <p:cNvSpPr>
            <a:spLocks noGrp="1"/>
          </p:cNvSpPr>
          <p:nvPr>
            <p:ph type="body" idx="1"/>
          </p:nvPr>
        </p:nvSpPr>
        <p:spPr>
          <a:noFill/>
          <a:ln/>
        </p:spPr>
        <p:txBody>
          <a:bodyPr/>
          <a:lstStyle/>
          <a:p>
            <a:pPr defTabSz="849313" eaLnBrk="1" hangingPunct="1">
              <a:tabLst>
                <a:tab pos="423863" algn="l"/>
              </a:tabLst>
            </a:pPr>
            <a:r>
              <a:rPr lang="en-US" sz="1900" smtClean="0">
                <a:latin typeface="Arial" pitchFamily="34" charset="0"/>
              </a:rPr>
              <a:t>Reduce the Depth of the Data Flow</a:t>
            </a:r>
          </a:p>
          <a:p>
            <a:pPr defTabSz="849313" eaLnBrk="1" hangingPunct="1">
              <a:tabLst>
                <a:tab pos="423863" algn="l"/>
              </a:tabLst>
            </a:pPr>
            <a:r>
              <a:rPr lang="en-US" sz="1500" smtClean="0">
                <a:latin typeface="Arial" pitchFamily="34" charset="0"/>
              </a:rPr>
              <a:t>Execute the increment and decrement functions in parallel to shorten the path.</a:t>
            </a:r>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4" name="Slide Image Placeholder 1"/>
          <p:cNvSpPr>
            <a:spLocks noGrp="1" noRot="1" noChangeAspect="1" noTextEdit="1"/>
          </p:cNvSpPr>
          <p:nvPr>
            <p:ph type="sldImg"/>
          </p:nvPr>
        </p:nvSpPr>
        <p:spPr>
          <a:xfrm>
            <a:off x="820738" y="466725"/>
            <a:ext cx="5673725" cy="4254500"/>
          </a:xfrm>
          <a:ln/>
        </p:spPr>
      </p:sp>
      <p:sp>
        <p:nvSpPr>
          <p:cNvPr id="1344515" name="Notes Placeholder 2"/>
          <p:cNvSpPr>
            <a:spLocks noGrp="1"/>
          </p:cNvSpPr>
          <p:nvPr>
            <p:ph type="body" idx="1"/>
          </p:nvPr>
        </p:nvSpPr>
        <p:spPr>
          <a:noFill/>
          <a:ln/>
        </p:spPr>
        <p:txBody>
          <a:bodyPr/>
          <a:lstStyle/>
          <a:p>
            <a:pPr defTabSz="849313" eaLnBrk="1" hangingPunct="1">
              <a:tabLst>
                <a:tab pos="423863" algn="l"/>
              </a:tabLst>
            </a:pPr>
            <a:r>
              <a:rPr lang="en-US" sz="1900" smtClean="0">
                <a:latin typeface="Arial" pitchFamily="34" charset="0"/>
              </a:rPr>
              <a:t>Pipeline the Diagram</a:t>
            </a:r>
          </a:p>
          <a:p>
            <a:pPr defTabSz="849313" eaLnBrk="1" hangingPunct="1">
              <a:tabLst>
                <a:tab pos="423863" algn="l"/>
              </a:tabLst>
            </a:pPr>
            <a:r>
              <a:rPr lang="en-US" sz="1500" smtClean="0">
                <a:latin typeface="Arial" pitchFamily="34" charset="0"/>
              </a:rPr>
              <a:t>Implement pipelining to reduce the loop rate to 6 clock cycles.</a:t>
            </a:r>
            <a:r>
              <a:rPr lang="en-US" sz="1500" i="1" smtClean="0">
                <a:latin typeface="Arial" pitchFamily="34" charset="0"/>
              </a:rPr>
              <a:t> </a:t>
            </a:r>
            <a:endParaRPr lang="en-US" sz="1500" smtClean="0">
              <a:latin typeface="Arial" pitchFamily="34" charset="0"/>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Slide Image Placeholder 1"/>
          <p:cNvSpPr>
            <a:spLocks noGrp="1" noRot="1" noChangeAspect="1" noTextEdit="1"/>
          </p:cNvSpPr>
          <p:nvPr>
            <p:ph type="sldImg"/>
          </p:nvPr>
        </p:nvSpPr>
        <p:spPr>
          <a:xfrm>
            <a:off x="820738" y="466725"/>
            <a:ext cx="5673725" cy="4254500"/>
          </a:xfrm>
          <a:ln/>
        </p:spPr>
      </p:sp>
      <p:sp>
        <p:nvSpPr>
          <p:cNvPr id="3" name="Notes Placeholder 2"/>
          <p:cNvSpPr>
            <a:spLocks noGrp="1"/>
          </p:cNvSpPr>
          <p:nvPr>
            <p:ph type="body" idx="1"/>
          </p:nvPr>
        </p:nvSpPr>
        <p:spPr/>
        <p:txBody>
          <a:bodyPr>
            <a:normAutofit lnSpcReduction="10000"/>
          </a:bodyPr>
          <a:lstStyle/>
          <a:p>
            <a:pPr defTabSz="850777" eaLnBrk="1" hangingPunct="1">
              <a:tabLst>
                <a:tab pos="425389" algn="l"/>
              </a:tabLst>
              <a:defRPr/>
            </a:pPr>
            <a:r>
              <a:rPr lang="en-US" i="1" dirty="0" smtClean="0"/>
              <a:t>A combinatorial path is the path through logic between the output of a </a:t>
            </a:r>
            <a:r>
              <a:rPr lang="en-US" i="1" dirty="0" smtClean="0">
                <a:hlinkClick r:id="rId3" action="ppaction://hlinkfile"/>
              </a:rPr>
              <a:t>register</a:t>
            </a:r>
            <a:r>
              <a:rPr lang="en-US" i="1" dirty="0" smtClean="0"/>
              <a:t> and the input of another register on an FPGA. A register stores data on an FPGA and updates the data on the rising edge of a clock. Long combinatorial paths take more time to execute and limit the maximum clock rate of the clock domain.</a:t>
            </a:r>
          </a:p>
          <a:p>
            <a:pPr defTabSz="850777" eaLnBrk="1" hangingPunct="1">
              <a:tabLst>
                <a:tab pos="425389" algn="l"/>
              </a:tabLst>
              <a:defRPr/>
            </a:pPr>
            <a:endParaRPr lang="en-US" i="1" dirty="0" smtClean="0"/>
          </a:p>
          <a:p>
            <a:pPr defTabSz="850777" eaLnBrk="1" hangingPunct="1">
              <a:tabLst>
                <a:tab pos="425389" algn="l"/>
              </a:tabLst>
              <a:defRPr/>
            </a:pPr>
            <a:r>
              <a:rPr lang="en-US" i="1" dirty="0" smtClean="0"/>
              <a:t>Long combinatorial paths are typically a problem in single-cycle Timed Loops because the logic between the input register and the output register must execute within one period of the clock rate you specify. In the single-cycle Timed Loop, registers within and between components are removed, increasing the length of the combinatorial path between registers. If the code in a combinatorial path does not execute within a clock cycle, LabVIEW returns a timing violation in the </a:t>
            </a:r>
            <a:r>
              <a:rPr lang="en-US" i="1" dirty="0" smtClean="0">
                <a:hlinkClick r:id="rId4"/>
              </a:rPr>
              <a:t>Compilation Failure</a:t>
            </a:r>
            <a:r>
              <a:rPr lang="en-US" i="1" dirty="0" smtClean="0"/>
              <a:t> dialog box.</a:t>
            </a:r>
          </a:p>
          <a:p>
            <a:pPr defTabSz="850777" eaLnBrk="1" hangingPunct="1">
              <a:tabLst>
                <a:tab pos="425389" algn="l"/>
              </a:tabLst>
              <a:defRPr/>
            </a:pPr>
            <a:endParaRPr lang="en-US" b="1" i="1" dirty="0" smtClean="0"/>
          </a:p>
          <a:p>
            <a:pPr defTabSz="850777" eaLnBrk="1" hangingPunct="1">
              <a:tabLst>
                <a:tab pos="425389" algn="l"/>
              </a:tabLst>
              <a:defRPr/>
            </a:pPr>
            <a:r>
              <a:rPr lang="en-US" b="1" i="1" dirty="0" smtClean="0"/>
              <a:t>Note</a:t>
            </a:r>
            <a:r>
              <a:rPr lang="en-US" i="1" dirty="0" smtClean="0"/>
              <a:t>  Deeply nested Case structures also can cause LabVIEW to return a timing violation in the Compilation Failure dialog box. </a:t>
            </a:r>
          </a:p>
          <a:p>
            <a:pPr defTabSz="850777" eaLnBrk="1" hangingPunct="1">
              <a:tabLst>
                <a:tab pos="425389" algn="l"/>
              </a:tabLst>
              <a:defRPr/>
            </a:pPr>
            <a:endParaRPr lang="en-US" i="1" dirty="0" smtClean="0"/>
          </a:p>
          <a:p>
            <a:pPr defTabSz="850777" eaLnBrk="1" hangingPunct="1">
              <a:tabLst>
                <a:tab pos="425389" algn="l"/>
              </a:tabLst>
              <a:defRPr/>
            </a:pPr>
            <a:r>
              <a:rPr lang="en-US" i="1" dirty="0" smtClean="0"/>
              <a:t>To reduce the length of a combinatorial path, first simplify the logic as much as possible. Once you have reduced the logic to its simplest form, you can further reduce the length of a combinatorial path by dividing the logic into discrete steps and </a:t>
            </a:r>
            <a:r>
              <a:rPr lang="en-US" i="1" dirty="0" smtClean="0">
                <a:hlinkClick r:id="rId5" action="ppaction://hlinkfile"/>
              </a:rPr>
              <a:t>pipelining</a:t>
            </a:r>
            <a:r>
              <a:rPr lang="en-US" i="1" dirty="0" smtClean="0"/>
              <a:t> your design.</a:t>
            </a:r>
            <a:endParaRPr lang="en-US" i="1"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Slide Image Placeholder 1"/>
          <p:cNvSpPr>
            <a:spLocks noGrp="1" noRot="1" noChangeAspect="1" noTextEdit="1"/>
          </p:cNvSpPr>
          <p:nvPr>
            <p:ph type="sldImg"/>
          </p:nvPr>
        </p:nvSpPr>
        <p:spPr>
          <a:ln/>
        </p:spPr>
      </p:sp>
      <p:sp>
        <p:nvSpPr>
          <p:cNvPr id="942083" name="Notes Placeholder 2"/>
          <p:cNvSpPr>
            <a:spLocks noGrp="1"/>
          </p:cNvSpPr>
          <p:nvPr>
            <p:ph type="body" idx="1"/>
          </p:nvPr>
        </p:nvSpPr>
        <p:spPr>
          <a:noFill/>
          <a:ln/>
        </p:spPr>
        <p:txBody>
          <a:bodyPr/>
          <a:lstStyle/>
          <a:p>
            <a:pPr defTabSz="849313" eaLnBrk="1" hangingPunct="1">
              <a:tabLst>
                <a:tab pos="423863" algn="l"/>
              </a:tabLst>
            </a:pPr>
            <a:r>
              <a:rPr lang="en-US" sz="1000" smtClean="0">
                <a:latin typeface="Arial" pitchFamily="34" charset="0"/>
              </a:rPr>
              <a:t>In general:</a:t>
            </a:r>
          </a:p>
          <a:p>
            <a:pPr defTabSz="849313" eaLnBrk="1" hangingPunct="1">
              <a:tabLst>
                <a:tab pos="423863" algn="l"/>
              </a:tabLst>
            </a:pPr>
            <a:endParaRPr lang="en-US" sz="1000" smtClean="0">
              <a:latin typeface="Arial" pitchFamily="34" charset="0"/>
            </a:endParaRPr>
          </a:p>
          <a:p>
            <a:pPr defTabSz="849313" eaLnBrk="1" hangingPunct="1">
              <a:tabLst>
                <a:tab pos="423863" algn="l"/>
              </a:tabLst>
            </a:pPr>
            <a:r>
              <a:rPr lang="en-US" sz="1000" smtClean="0">
                <a:latin typeface="Arial" pitchFamily="34" charset="0"/>
              </a:rPr>
              <a:t>If you are starting a new design, use a device with a Virtex 5 chip. These chips have higher performance and more specialty resources. New designs are often not the most efficient so you’ll need more resources. Virtex 5 are good for extensive math operations and SCTL. </a:t>
            </a:r>
            <a:r>
              <a:rPr lang="en-US" sz="1200" smtClean="0">
                <a:latin typeface="Arial Narrow" pitchFamily="34" charset="0"/>
              </a:rPr>
              <a:t>You should only buy any of the Virtex II unless you have a specific reason like a showstopper I/O mix, or replacements for an existing deployment.</a:t>
            </a:r>
            <a:endParaRPr lang="en-US" sz="1000" smtClean="0">
              <a:latin typeface="Arial" pitchFamily="34" charset="0"/>
            </a:endParaRPr>
          </a:p>
          <a:p>
            <a:pPr defTabSz="849313" eaLnBrk="1" hangingPunct="1">
              <a:tabLst>
                <a:tab pos="423863" algn="l"/>
              </a:tabLst>
            </a:pPr>
            <a:endParaRPr lang="en-US" sz="1000" smtClean="0">
              <a:latin typeface="Arial" pitchFamily="34" charset="0"/>
            </a:endParaRPr>
          </a:p>
          <a:p>
            <a:pPr defTabSz="849313" eaLnBrk="1" hangingPunct="1">
              <a:tabLst>
                <a:tab pos="423863" algn="l"/>
              </a:tabLst>
            </a:pPr>
            <a:r>
              <a:rPr lang="en-US" sz="1000" smtClean="0">
                <a:latin typeface="Arial" pitchFamily="34" charset="0"/>
              </a:rPr>
              <a:t>Once you’ve optimized and know more about the resources your application needs – then consider deploying to a lower cost solution – such as a device using the Spartan 3 chip. </a:t>
            </a:r>
          </a:p>
        </p:txBody>
      </p:sp>
      <p:sp>
        <p:nvSpPr>
          <p:cNvPr id="94208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lIns="95079" tIns="47540" rIns="95079" bIns="47540"/>
          <a:lstStyle/>
          <a:p>
            <a:pPr algn="ctr" eaLnBrk="0" hangingPunct="0"/>
            <a:fld id="{86A68E74-AB5C-4423-8625-64284926858F}" type="slidenum">
              <a:rPr lang="en-US" sz="2400">
                <a:solidFill>
                  <a:srgbClr val="FFFFFF"/>
                </a:solidFill>
              </a:rPr>
              <a:pPr algn="ctr" eaLnBrk="0" hangingPunct="0"/>
              <a:t>44</a:t>
            </a:fld>
            <a:endParaRPr lang="en-US" sz="2400">
              <a:solidFill>
                <a:srgbClr val="FFFFFF"/>
              </a:solidFill>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2" name="Slide Image Placeholder 1"/>
          <p:cNvSpPr>
            <a:spLocks noGrp="1" noRot="1" noChangeAspect="1" noTextEdit="1"/>
          </p:cNvSpPr>
          <p:nvPr>
            <p:ph type="sldImg"/>
          </p:nvPr>
        </p:nvSpPr>
        <p:spPr>
          <a:xfrm>
            <a:off x="820738" y="466725"/>
            <a:ext cx="5673725" cy="4254500"/>
          </a:xfrm>
          <a:ln/>
        </p:spPr>
      </p:sp>
      <p:sp>
        <p:nvSpPr>
          <p:cNvPr id="1346563" name="Notes Placeholder 2"/>
          <p:cNvSpPr>
            <a:spLocks noGrp="1"/>
          </p:cNvSpPr>
          <p:nvPr>
            <p:ph type="body" idx="1"/>
          </p:nvPr>
        </p:nvSpPr>
        <p:spPr>
          <a:noFill/>
          <a:ln/>
        </p:spPr>
        <p:txBody>
          <a:bodyPr/>
          <a:lstStyle/>
          <a:p>
            <a:pPr defTabSz="849313" eaLnBrk="1" hangingPunct="1">
              <a:tabLst>
                <a:tab pos="423863" algn="l"/>
              </a:tabLst>
            </a:pPr>
            <a:r>
              <a:rPr lang="en-US" i="1" smtClean="0">
                <a:latin typeface="Arial" pitchFamily="34" charset="0"/>
              </a:rPr>
              <a:t>Within this SCTL the combinatorial path is too long for the FPGA to successfully compile.  You must reduce the combinatorial path by pipelining the block diagram.</a:t>
            </a:r>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Slide Image Placeholder 1"/>
          <p:cNvSpPr>
            <a:spLocks noGrp="1" noRot="1" noChangeAspect="1" noTextEdit="1"/>
          </p:cNvSpPr>
          <p:nvPr>
            <p:ph type="sldImg"/>
          </p:nvPr>
        </p:nvSpPr>
        <p:spPr>
          <a:xfrm>
            <a:off x="820738" y="466725"/>
            <a:ext cx="5673725" cy="4254500"/>
          </a:xfrm>
          <a:ln/>
        </p:spPr>
      </p:sp>
      <p:sp>
        <p:nvSpPr>
          <p:cNvPr id="134758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610" name="Slide Image Placeholder 1"/>
          <p:cNvSpPr>
            <a:spLocks noGrp="1" noRot="1" noChangeAspect="1" noTextEdit="1"/>
          </p:cNvSpPr>
          <p:nvPr>
            <p:ph type="sldImg"/>
          </p:nvPr>
        </p:nvSpPr>
        <p:spPr>
          <a:xfrm>
            <a:off x="820738" y="466725"/>
            <a:ext cx="5673725" cy="4254500"/>
          </a:xfrm>
          <a:ln/>
        </p:spPr>
      </p:sp>
      <p:sp>
        <p:nvSpPr>
          <p:cNvPr id="1348611" name="Notes Placeholder 2"/>
          <p:cNvSpPr>
            <a:spLocks noGrp="1"/>
          </p:cNvSpPr>
          <p:nvPr>
            <p:ph type="body" idx="1"/>
          </p:nvPr>
        </p:nvSpPr>
        <p:spPr>
          <a:noFill/>
          <a:ln/>
        </p:spPr>
        <p:txBody>
          <a:bodyPr/>
          <a:lstStyle/>
          <a:p>
            <a:pPr defTabSz="849313" eaLnBrk="1" hangingPunct="1">
              <a:tabLst>
                <a:tab pos="423863" algn="l"/>
              </a:tabLst>
            </a:pPr>
            <a:r>
              <a:rPr lang="en-US" i="1" smtClean="0">
                <a:latin typeface="Arial" pitchFamily="34" charset="0"/>
              </a:rPr>
              <a:t>The combinatorial path is now broken into two discrete steps, both of which are short enough to run successfully within the SCTL.  The application is still optimized for speed and size, and the code still executes at a rate of 1 clock cycle per iteration, with a 1 clock cycle latency because of the pipelining effects of the data.</a:t>
            </a:r>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634"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a:lstStyle/>
          <a:p>
            <a:endParaRPr lang="en-US" sz="1900">
              <a:solidFill>
                <a:srgbClr val="000000"/>
              </a:solidFill>
              <a:latin typeface="Calibri" pitchFamily="34" charset="0"/>
            </a:endParaRPr>
          </a:p>
          <a:p>
            <a:r>
              <a:rPr lang="en-US" sz="1900">
                <a:solidFill>
                  <a:srgbClr val="000000"/>
                </a:solidFill>
                <a:latin typeface="Calibri" pitchFamily="34" charset="0"/>
              </a:rPr>
              <a:t>	</a:t>
            </a:r>
            <a:r>
              <a:rPr lang="en-US" sz="800">
                <a:solidFill>
                  <a:srgbClr val="000000"/>
                </a:solidFill>
              </a:rPr>
              <a:t>Lesson # Lesson Title</a:t>
            </a:r>
            <a:endParaRPr lang="en-US" sz="1900">
              <a:solidFill>
                <a:srgbClr val="000000"/>
              </a:solidFill>
            </a:endParaRPr>
          </a:p>
        </p:txBody>
      </p:sp>
      <p:sp>
        <p:nvSpPr>
          <p:cNvPr id="1349635" name="Rectangle 4"/>
          <p:cNvSpPr>
            <a:spLocks noGrp="1" noRot="1" noChangeAspect="1" noChangeArrowheads="1" noTextEdit="1"/>
          </p:cNvSpPr>
          <p:nvPr>
            <p:ph type="sldImg"/>
          </p:nvPr>
        </p:nvSpPr>
        <p:spPr>
          <a:xfrm>
            <a:off x="1373188" y="544513"/>
            <a:ext cx="4608512" cy="3455987"/>
          </a:xfrm>
          <a:ln/>
        </p:spPr>
      </p:sp>
      <p:sp>
        <p:nvSpPr>
          <p:cNvPr id="1349636" name="Rectangle 5"/>
          <p:cNvSpPr>
            <a:spLocks noGrp="1" noChangeArrowheads="1"/>
          </p:cNvSpPr>
          <p:nvPr>
            <p:ph type="body" idx="1"/>
          </p:nvPr>
        </p:nvSpPr>
        <p:spPr>
          <a:noFill/>
          <a:ln/>
        </p:spPr>
        <p:txBody>
          <a:bodyPr/>
          <a:lstStyle/>
          <a:p>
            <a:r>
              <a:rPr lang="en-US" smtClean="0">
                <a:latin typeface="Arial" pitchFamily="34" charset="0"/>
              </a:rPr>
              <a:t>Customize this list according to the software and the level of your course. </a:t>
            </a:r>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0658"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a:lstStyle/>
          <a:p>
            <a:endParaRPr lang="en-US" sz="1900">
              <a:solidFill>
                <a:srgbClr val="000000"/>
              </a:solidFill>
              <a:latin typeface="Calibri" pitchFamily="34" charset="0"/>
            </a:endParaRPr>
          </a:p>
          <a:p>
            <a:r>
              <a:rPr lang="en-US" sz="1900">
                <a:solidFill>
                  <a:srgbClr val="000000"/>
                </a:solidFill>
                <a:latin typeface="Calibri" pitchFamily="34" charset="0"/>
              </a:rPr>
              <a:t>	</a:t>
            </a:r>
            <a:r>
              <a:rPr lang="en-US" sz="800">
                <a:solidFill>
                  <a:srgbClr val="000000"/>
                </a:solidFill>
              </a:rPr>
              <a:t>Lesson # Lesson Title</a:t>
            </a:r>
            <a:endParaRPr lang="en-US" sz="1900">
              <a:solidFill>
                <a:srgbClr val="000000"/>
              </a:solidFill>
            </a:endParaRPr>
          </a:p>
        </p:txBody>
      </p:sp>
      <p:sp>
        <p:nvSpPr>
          <p:cNvPr id="1350659" name="Rectangle 4"/>
          <p:cNvSpPr>
            <a:spLocks noGrp="1" noRot="1" noChangeAspect="1" noChangeArrowheads="1" noTextEdit="1"/>
          </p:cNvSpPr>
          <p:nvPr>
            <p:ph type="sldImg"/>
          </p:nvPr>
        </p:nvSpPr>
        <p:spPr>
          <a:xfrm>
            <a:off x="1373188" y="544513"/>
            <a:ext cx="4608512" cy="3455987"/>
          </a:xfrm>
          <a:ln/>
        </p:spPr>
      </p:sp>
      <p:sp>
        <p:nvSpPr>
          <p:cNvPr id="1350660" name="Rectangle 5"/>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2"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a:lstStyle/>
          <a:p>
            <a:endParaRPr lang="en-US" sz="1900">
              <a:solidFill>
                <a:srgbClr val="000000"/>
              </a:solidFill>
              <a:latin typeface="Calibri" pitchFamily="34" charset="0"/>
            </a:endParaRPr>
          </a:p>
          <a:p>
            <a:r>
              <a:rPr lang="en-US" sz="1900">
                <a:solidFill>
                  <a:srgbClr val="000000"/>
                </a:solidFill>
                <a:latin typeface="Calibri" pitchFamily="34" charset="0"/>
              </a:rPr>
              <a:t>	</a:t>
            </a:r>
            <a:r>
              <a:rPr lang="en-US" sz="800">
                <a:solidFill>
                  <a:srgbClr val="000000"/>
                </a:solidFill>
              </a:rPr>
              <a:t>Lesson # Lesson Title</a:t>
            </a:r>
            <a:endParaRPr lang="en-US" sz="1900">
              <a:solidFill>
                <a:srgbClr val="000000"/>
              </a:solidFill>
            </a:endParaRPr>
          </a:p>
        </p:txBody>
      </p:sp>
      <p:sp>
        <p:nvSpPr>
          <p:cNvPr id="1351683" name="Rectangle 4"/>
          <p:cNvSpPr>
            <a:spLocks noGrp="1" noRot="1" noChangeAspect="1" noChangeArrowheads="1" noTextEdit="1"/>
          </p:cNvSpPr>
          <p:nvPr>
            <p:ph type="sldImg"/>
          </p:nvPr>
        </p:nvSpPr>
        <p:spPr>
          <a:xfrm>
            <a:off x="1373188" y="544513"/>
            <a:ext cx="4608512" cy="3455987"/>
          </a:xfrm>
          <a:ln/>
        </p:spPr>
      </p:sp>
      <p:sp>
        <p:nvSpPr>
          <p:cNvPr id="1351684" name="Rectangle 5"/>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706"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a:lstStyle/>
          <a:p>
            <a:endParaRPr lang="en-US" sz="1900">
              <a:solidFill>
                <a:srgbClr val="000000"/>
              </a:solidFill>
              <a:latin typeface="Calibri" pitchFamily="34" charset="0"/>
            </a:endParaRPr>
          </a:p>
          <a:p>
            <a:r>
              <a:rPr lang="en-US" sz="1900">
                <a:solidFill>
                  <a:srgbClr val="000000"/>
                </a:solidFill>
                <a:latin typeface="Calibri" pitchFamily="34" charset="0"/>
              </a:rPr>
              <a:t>	</a:t>
            </a:r>
            <a:r>
              <a:rPr lang="en-US" sz="800">
                <a:solidFill>
                  <a:srgbClr val="000000"/>
                </a:solidFill>
              </a:rPr>
              <a:t>Lesson # Lesson Title</a:t>
            </a:r>
            <a:endParaRPr lang="en-US" sz="1900">
              <a:solidFill>
                <a:srgbClr val="000000"/>
              </a:solidFill>
            </a:endParaRPr>
          </a:p>
        </p:txBody>
      </p:sp>
      <p:sp>
        <p:nvSpPr>
          <p:cNvPr id="1352707" name="Rectangle 4"/>
          <p:cNvSpPr>
            <a:spLocks noGrp="1" noRot="1" noChangeAspect="1" noChangeArrowheads="1" noTextEdit="1"/>
          </p:cNvSpPr>
          <p:nvPr>
            <p:ph type="sldImg"/>
          </p:nvPr>
        </p:nvSpPr>
        <p:spPr>
          <a:xfrm>
            <a:off x="1373188" y="544513"/>
            <a:ext cx="4608512" cy="3455987"/>
          </a:xfrm>
          <a:ln/>
        </p:spPr>
      </p:sp>
      <p:sp>
        <p:nvSpPr>
          <p:cNvPr id="1352708" name="Rectangle 5"/>
          <p:cNvSpPr>
            <a:spLocks noGrp="1" noChangeArrowheads="1"/>
          </p:cNvSpPr>
          <p:nvPr>
            <p:ph type="body" idx="1"/>
          </p:nvPr>
        </p:nvSpPr>
        <p:spPr>
          <a:noFill/>
          <a:ln/>
        </p:spPr>
        <p:txBody>
          <a:bodyPr/>
          <a:lstStyle/>
          <a:p>
            <a:pPr lvl="1">
              <a:tabLst/>
            </a:pPr>
            <a:r>
              <a:rPr lang="en-US" smtClean="0">
                <a:latin typeface="Arial" pitchFamily="34" charset="0"/>
              </a:rPr>
              <a:t>&lt;Remove this slide if your class is not in the LabVIEW series.&gt;</a:t>
            </a:r>
          </a:p>
          <a:p>
            <a:pPr>
              <a:tabLst/>
            </a:pPr>
            <a:endParaRPr lang="en-US" smtClean="0">
              <a:latin typeface="Arial" pitchFamily="34" charset="0"/>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a:lstStyle/>
          <a:p>
            <a:endParaRPr lang="en-US" sz="1900">
              <a:solidFill>
                <a:srgbClr val="000000"/>
              </a:solidFill>
              <a:latin typeface="Calibri" pitchFamily="34" charset="0"/>
            </a:endParaRPr>
          </a:p>
          <a:p>
            <a:r>
              <a:rPr lang="en-US" sz="1900">
                <a:solidFill>
                  <a:srgbClr val="000000"/>
                </a:solidFill>
                <a:latin typeface="Calibri" pitchFamily="34" charset="0"/>
              </a:rPr>
              <a:t>	</a:t>
            </a:r>
            <a:r>
              <a:rPr lang="en-US" sz="800">
                <a:solidFill>
                  <a:srgbClr val="000000"/>
                </a:solidFill>
              </a:rPr>
              <a:t>Lesson # Lesson Title</a:t>
            </a:r>
            <a:endParaRPr lang="en-US" sz="1900">
              <a:solidFill>
                <a:srgbClr val="000000"/>
              </a:solidFill>
            </a:endParaRPr>
          </a:p>
        </p:txBody>
      </p:sp>
      <p:sp>
        <p:nvSpPr>
          <p:cNvPr id="1353731" name="Rectangle 4"/>
          <p:cNvSpPr>
            <a:spLocks noGrp="1" noRot="1" noChangeAspect="1" noChangeArrowheads="1" noTextEdit="1"/>
          </p:cNvSpPr>
          <p:nvPr>
            <p:ph type="sldImg"/>
          </p:nvPr>
        </p:nvSpPr>
        <p:spPr>
          <a:xfrm>
            <a:off x="1373188" y="544513"/>
            <a:ext cx="4608512" cy="3455987"/>
          </a:xfrm>
          <a:ln/>
        </p:spPr>
      </p:sp>
      <p:sp>
        <p:nvSpPr>
          <p:cNvPr id="1353732" name="Rectangle 5"/>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9965838D-D9DE-4909-A598-D01845DC8784}" type="slidenum">
              <a:rPr lang="en-US" sz="2400">
                <a:solidFill>
                  <a:srgbClr val="FFFFFF"/>
                </a:solidFill>
              </a:rPr>
              <a:pPr algn="ctr" eaLnBrk="0" hangingPunct="0"/>
              <a:t>45</a:t>
            </a:fld>
            <a:endParaRPr lang="en-US" sz="2400">
              <a:solidFill>
                <a:srgbClr val="FFFFFF"/>
              </a:solidFill>
            </a:endParaRPr>
          </a:p>
        </p:txBody>
      </p:sp>
      <p:sp>
        <p:nvSpPr>
          <p:cNvPr id="943107" name="Rectangle 2"/>
          <p:cNvSpPr>
            <a:spLocks noGrp="1" noRot="1" noChangeAspect="1" noChangeArrowheads="1" noTextEdit="1"/>
          </p:cNvSpPr>
          <p:nvPr>
            <p:ph type="sldImg"/>
          </p:nvPr>
        </p:nvSpPr>
        <p:spPr>
          <a:xfrm>
            <a:off x="908050" y="473075"/>
            <a:ext cx="5348288" cy="4011613"/>
          </a:xfrm>
          <a:ln/>
        </p:spPr>
      </p:sp>
      <p:sp>
        <p:nvSpPr>
          <p:cNvPr id="943108" name="Rectangle 3"/>
          <p:cNvSpPr>
            <a:spLocks noGrp="1" noChangeArrowheads="1"/>
          </p:cNvSpPr>
          <p:nvPr>
            <p:ph type="body" idx="1"/>
          </p:nvPr>
        </p:nvSpPr>
        <p:spPr>
          <a:xfrm>
            <a:off x="731838" y="4730750"/>
            <a:ext cx="5851525" cy="4319588"/>
          </a:xfrm>
          <a:noFill/>
          <a:ln/>
        </p:spPr>
        <p:txBody>
          <a:bodyPr/>
          <a:lstStyle/>
          <a:p>
            <a:pPr marL="0" lvl="2" indent="0" eaLnBrk="1" hangingPunct="1">
              <a:buFont typeface="Arial" pitchFamily="34" charset="0"/>
              <a:buNone/>
            </a:pPr>
            <a:r>
              <a:rPr lang="en-US" b="1" dirty="0" smtClean="0">
                <a:latin typeface="Arial Narrow" pitchFamily="34" charset="0"/>
              </a:rPr>
              <a:t>Prep discussion</a:t>
            </a:r>
            <a:r>
              <a:rPr lang="en-US" dirty="0" smtClean="0">
                <a:latin typeface="Arial Narrow" pitchFamily="34" charset="0"/>
              </a:rPr>
              <a:t>: </a:t>
            </a:r>
          </a:p>
          <a:p>
            <a:pPr marL="0" lvl="2" indent="0" eaLnBrk="1" hangingPunct="1">
              <a:buFont typeface="Arial" pitchFamily="34" charset="0"/>
              <a:buNone/>
            </a:pPr>
            <a:r>
              <a:rPr lang="en-US" dirty="0" smtClean="0">
                <a:latin typeface="Arial Narrow" pitchFamily="34" charset="0"/>
              </a:rPr>
              <a:t>In this exercise, students get familiar with the course hardware by assembling and connecting a </a:t>
            </a:r>
            <a:r>
              <a:rPr lang="en-US" dirty="0" err="1" smtClean="0">
                <a:latin typeface="Arial Narrow" pitchFamily="34" charset="0"/>
              </a:rPr>
              <a:t>CompactRIO</a:t>
            </a:r>
            <a:r>
              <a:rPr lang="en-US" dirty="0" smtClean="0">
                <a:latin typeface="Arial Narrow" pitchFamily="34" charset="0"/>
              </a:rPr>
              <a:t> system to the Sound and Vibration Simulator demo box.  They also connect power cables and power on Sound and Vibration Simulator demo box.   </a:t>
            </a:r>
          </a:p>
          <a:p>
            <a:pPr eaLnBrk="1" hangingPunct="1"/>
            <a:endParaRPr lang="en-US" dirty="0" smtClean="0">
              <a:latin typeface="Arial Narrow" pitchFamily="34" charset="0"/>
            </a:endParaRPr>
          </a:p>
          <a:p>
            <a:pPr eaLnBrk="1" hangingPunct="1"/>
            <a:r>
              <a:rPr lang="en-US" dirty="0" smtClean="0">
                <a:latin typeface="Arial Narrow" pitchFamily="34" charset="0"/>
              </a:rPr>
              <a:t>If using the 9074 controller, note that the FPGA is part of the integrated controller.    </a:t>
            </a:r>
          </a:p>
          <a:p>
            <a:pPr eaLnBrk="1" hangingPunct="1"/>
            <a:endParaRPr lang="en-US" dirty="0" smtClean="0">
              <a:latin typeface="Arial Narrow" pitchFamily="34" charset="0"/>
            </a:endParaRPr>
          </a:p>
          <a:p>
            <a:pPr eaLnBrk="1" hangingPunct="1"/>
            <a:r>
              <a:rPr lang="en-US" dirty="0" smtClean="0">
                <a:latin typeface="Arial Narrow" pitchFamily="34" charset="0"/>
              </a:rPr>
              <a:t>There are three cRIO I/O modules in the chassis – two input and one output module.</a:t>
            </a:r>
          </a:p>
          <a:p>
            <a:pPr eaLnBrk="1" hangingPunct="1"/>
            <a:endParaRPr lang="en-US" dirty="0" smtClean="0">
              <a:latin typeface="Arial Narrow" pitchFamily="34" charset="0"/>
            </a:endParaRPr>
          </a:p>
          <a:p>
            <a:pPr eaLnBrk="1" hangingPunct="1"/>
            <a:r>
              <a:rPr lang="en-US" dirty="0" smtClean="0">
                <a:latin typeface="Arial Narrow" pitchFamily="34" charset="0"/>
              </a:rPr>
              <a:t>Note that cRIO supports hot-swappable modules, so you can change when controller is powered up. This is not true for PCI or PXI devices!</a:t>
            </a:r>
          </a:p>
          <a:p>
            <a:pPr eaLnBrk="1" hangingPunct="1"/>
            <a:endParaRPr lang="en-US" dirty="0" smtClean="0">
              <a:latin typeface="Arial Narrow" pitchFamily="34" charset="0"/>
            </a:endParaRPr>
          </a:p>
          <a:p>
            <a:pPr eaLnBrk="1" hangingPunct="1"/>
            <a:r>
              <a:rPr lang="en-US" dirty="0" smtClean="0">
                <a:latin typeface="Arial Narrow" pitchFamily="34" charset="0"/>
              </a:rPr>
              <a:t>In preparation for future exercises, you’ll be making the following connections:</a:t>
            </a:r>
          </a:p>
          <a:p>
            <a:pPr marL="0" lvl="2" indent="0" eaLnBrk="1" hangingPunct="1">
              <a:buFontTx/>
              <a:buChar char="-"/>
            </a:pPr>
            <a:r>
              <a:rPr lang="en-US" dirty="0" smtClean="0">
                <a:latin typeface="Arial Narrow" pitchFamily="34" charset="0"/>
              </a:rPr>
              <a:t>  NI-9211 thermocouple module needs to be connected to two J-type thermocouples.</a:t>
            </a:r>
          </a:p>
          <a:p>
            <a:pPr marL="0" lvl="2" indent="0" eaLnBrk="1" hangingPunct="1">
              <a:buFontTx/>
              <a:buChar char="-"/>
            </a:pPr>
            <a:r>
              <a:rPr lang="en-US" dirty="0" smtClean="0">
                <a:latin typeface="Arial Narrow" pitchFamily="34" charset="0"/>
              </a:rPr>
              <a:t>  The NI 9263 analog output module needs to controls the fan speed.  Therefore, one of the outputs needs to be connected to the fan speed control. </a:t>
            </a:r>
          </a:p>
          <a:p>
            <a:pPr marL="0" lvl="2" indent="0" eaLnBrk="1" hangingPunct="1">
              <a:buFontTx/>
              <a:buChar char="-"/>
            </a:pPr>
            <a:r>
              <a:rPr lang="en-US" dirty="0" smtClean="0">
                <a:latin typeface="Arial Narrow" pitchFamily="34" charset="0"/>
              </a:rPr>
              <a:t>  The NI 9233 input module needs to be connected to a two-axis accelerometer and to a tachometer.  </a:t>
            </a:r>
          </a:p>
          <a:p>
            <a:pPr marL="0" lvl="2" indent="0" eaLnBrk="1" hangingPunct="1">
              <a:buFontTx/>
              <a:buChar char="-"/>
            </a:pPr>
            <a:endParaRPr lang="en-US" dirty="0" smtClean="0">
              <a:latin typeface="Arial Narrow" pitchFamily="34" charset="0"/>
            </a:endParaRPr>
          </a:p>
          <a:p>
            <a:pPr marL="0" lvl="2" indent="0" eaLnBrk="1" hangingPunct="1">
              <a:buFont typeface="Arial" pitchFamily="34" charset="0"/>
              <a:buNone/>
            </a:pPr>
            <a:r>
              <a:rPr lang="en-US" dirty="0" smtClean="0">
                <a:latin typeface="Arial" pitchFamily="34" charset="0"/>
              </a:rPr>
              <a:t>Be sure to make sure students wire up BNC cables correctly – Y acceleration input wired to CH0 and X acceleration wired to CH1!   Students sometimes accidently swap these.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marL="0" lvl="2" indent="0" defTabSz="950793" eaLnBrk="1" hangingPunct="1">
              <a:buFont typeface="Arial" pitchFamily="34" charset="0"/>
              <a:buNone/>
              <a:tabLst>
                <a:tab pos="475397" algn="l"/>
              </a:tabLst>
              <a:defRPr/>
            </a:pPr>
            <a:r>
              <a:rPr lang="en-US" dirty="0" smtClean="0">
                <a:latin typeface="Arial Narrow" pitchFamily="34" charset="0"/>
              </a:rPr>
              <a:t>One of the advantages of CompactRIO is the modules are hot-swappable.  Therefore, users can switch modules in the field without first turning off their systems. Not true for PCI or PXI devices!</a:t>
            </a:r>
          </a:p>
          <a:p>
            <a:pPr marL="0" lvl="2" indent="0" defTabSz="950793" eaLnBrk="1" hangingPunct="1">
              <a:buFont typeface="Arial" pitchFamily="34" charset="0"/>
              <a:buNone/>
              <a:tabLst>
                <a:tab pos="475397" algn="l"/>
              </a:tabLst>
              <a:defRPr/>
            </a:pPr>
            <a:endParaRPr lang="en-US" dirty="0" smtClean="0">
              <a:latin typeface="Arial Narrow" pitchFamily="34" charset="0"/>
            </a:endParaRPr>
          </a:p>
          <a:p>
            <a:pPr marL="0" lvl="2" indent="0" defTabSz="950793" eaLnBrk="1" hangingPunct="1">
              <a:buFont typeface="Arial" pitchFamily="34" charset="0"/>
              <a:buNone/>
              <a:tabLst>
                <a:tab pos="475397" algn="l"/>
              </a:tabLst>
              <a:defRPr/>
            </a:pPr>
            <a:r>
              <a:rPr lang="en-US" dirty="0" smtClean="0">
                <a:latin typeface="Arial Narrow" pitchFamily="34" charset="0"/>
              </a:rPr>
              <a:t>Both the FPGA and USER1 LEDs are user configurable and can help provide status feedback.  The FPGA VI is user configurable from the LabVIEW FPGA.  The USER1 LED is often referred to as an RT user LED as it is configurable from LabVIEW Real-Time.  Although there are digital modules available, this course setup doesn’t include one.  Therefore, we will control the FPGA LED in a later lesson.</a:t>
            </a:r>
          </a:p>
          <a:p>
            <a:pPr marL="0" lvl="2" indent="0" defTabSz="950793" eaLnBrk="1" hangingPunct="1">
              <a:buFont typeface="Arial" pitchFamily="34" charset="0"/>
              <a:buNone/>
              <a:tabLst>
                <a:tab pos="475397" algn="l"/>
              </a:tabLst>
              <a:defRPr/>
            </a:pPr>
            <a:endParaRPr lang="en-US" dirty="0" smtClean="0">
              <a:latin typeface="Arial Narrow" pitchFamily="34" charset="0"/>
            </a:endParaRPr>
          </a:p>
          <a:p>
            <a:pPr marL="0" lvl="2" indent="0" defTabSz="950793" eaLnBrk="1" hangingPunct="1">
              <a:buFont typeface="Arial" pitchFamily="34" charset="0"/>
              <a:buNone/>
              <a:tabLst>
                <a:tab pos="475397" algn="l"/>
              </a:tabLst>
              <a:defRPr/>
            </a:pPr>
            <a:r>
              <a:rPr lang="en-US" dirty="0" smtClean="0">
                <a:latin typeface="Arial Narrow" pitchFamily="34" charset="0"/>
              </a:rPr>
              <a:t>If using the 9074 controller, the 2</a:t>
            </a:r>
            <a:r>
              <a:rPr lang="en-US" baseline="30000" dirty="0" smtClean="0">
                <a:latin typeface="Arial Narrow" pitchFamily="34" charset="0"/>
              </a:rPr>
              <a:t>nd</a:t>
            </a:r>
            <a:r>
              <a:rPr lang="en-US" dirty="0" smtClean="0">
                <a:latin typeface="Arial Narrow" pitchFamily="34" charset="0"/>
              </a:rPr>
              <a:t> Ethernet port can be used for an expansion module to access additional I/O or it can be used to connect to another Ethernet-based device.  The 2</a:t>
            </a:r>
            <a:r>
              <a:rPr lang="en-US" baseline="30000" dirty="0" smtClean="0">
                <a:latin typeface="Arial Narrow" pitchFamily="34" charset="0"/>
              </a:rPr>
              <a:t>nd</a:t>
            </a:r>
            <a:r>
              <a:rPr lang="en-US" dirty="0" smtClean="0">
                <a:latin typeface="Arial Narrow" pitchFamily="34" charset="0"/>
              </a:rPr>
              <a:t> Ethernet port is not intended to be used for redundancy.  </a:t>
            </a:r>
          </a:p>
          <a:p>
            <a:pPr marL="0" lvl="2" indent="0" defTabSz="950793" eaLnBrk="1" hangingPunct="1">
              <a:buFont typeface="Arial" pitchFamily="34" charset="0"/>
              <a:buNone/>
              <a:tabLst>
                <a:tab pos="475397" algn="l"/>
              </a:tabLst>
              <a:defRPr/>
            </a:pPr>
            <a:endParaRPr lang="en-US" dirty="0" smtClean="0">
              <a:latin typeface="Arial Narrow" pitchFamily="34" charset="0"/>
            </a:endParaRPr>
          </a:p>
          <a:p>
            <a:pPr marL="0" lvl="2" indent="0" defTabSz="950793" eaLnBrk="1" hangingPunct="1">
              <a:buFont typeface="Arial" pitchFamily="34" charset="0"/>
              <a:buNone/>
              <a:tabLst>
                <a:tab pos="475397" algn="l"/>
              </a:tabLst>
              <a:defRPr/>
            </a:pPr>
            <a:r>
              <a:rPr lang="en-US" dirty="0" smtClean="0">
                <a:latin typeface="Arial Narrow" pitchFamily="34" charset="0"/>
              </a:rPr>
              <a:t>The tachometer measures rotation speed of a shaft or disk.  In this course it will be used to measure fan speed.   The two-axis accelerometer will be used to measure fan vibration.  </a:t>
            </a:r>
          </a:p>
          <a:p>
            <a:pPr marL="0" lvl="2" indent="0" defTabSz="950793" eaLnBrk="1" hangingPunct="1">
              <a:buFont typeface="Arial" pitchFamily="34" charset="0"/>
              <a:buNone/>
              <a:tabLst>
                <a:tab pos="475397" algn="l"/>
              </a:tabLst>
              <a:defRPr/>
            </a:pPr>
            <a:endParaRPr lang="en-US" dirty="0" smtClean="0">
              <a:latin typeface="Arial Narrow" pitchFamily="34" charset="0"/>
            </a:endParaRPr>
          </a:p>
          <a:p>
            <a:pPr marL="0" lvl="2" indent="0" defTabSz="950793" eaLnBrk="1" hangingPunct="1">
              <a:buFont typeface="Arial" pitchFamily="34" charset="0"/>
              <a:buNone/>
              <a:tabLst>
                <a:tab pos="475397" algn="l"/>
              </a:tabLst>
              <a:defRPr/>
            </a:pPr>
            <a:r>
              <a:rPr lang="en-US" dirty="0" smtClean="0">
                <a:latin typeface="Arial Narrow" pitchFamily="34" charset="0"/>
              </a:rPr>
              <a:t>Note that students might have modules that won’t be used in this course.  Extra module(s) should be in slot 4 or above.</a:t>
            </a:r>
          </a:p>
          <a:p>
            <a:pPr marL="0" lvl="2" indent="0" defTabSz="950793" eaLnBrk="1" hangingPunct="1">
              <a:buFont typeface="Arial" pitchFamily="34" charset="0"/>
              <a:buNone/>
              <a:tabLst>
                <a:tab pos="475397" algn="l"/>
              </a:tabLst>
              <a:defRPr/>
            </a:pPr>
            <a:endParaRPr lang="en-US" dirty="0" smtClean="0">
              <a:latin typeface="Arial Narrow"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defTabSz="850777" eaLnBrk="1" hangingPunct="1">
              <a:tabLst>
                <a:tab pos="425389" algn="l"/>
              </a:tabLst>
              <a:defRPr/>
            </a:pPr>
            <a:r>
              <a:rPr lang="en-US" sz="1700" b="1" dirty="0" smtClean="0">
                <a:cs typeface="Times New Roman" pitchFamily="18" charset="0"/>
              </a:rPr>
              <a:t>A. Hardware Configuration</a:t>
            </a:r>
          </a:p>
          <a:p>
            <a:pPr defTabSz="850777" eaLnBrk="1" hangingPunct="1">
              <a:tabLst>
                <a:tab pos="425389" algn="l"/>
              </a:tabLst>
              <a:defRPr/>
            </a:pPr>
            <a:r>
              <a:rPr lang="en-US" dirty="0" smtClean="0">
                <a:latin typeface="Times New Roman" pitchFamily="18" charset="0"/>
                <a:cs typeface="Times New Roman" pitchFamily="18" charset="0"/>
              </a:rPr>
              <a:t>Measurement &amp; Automation Explorer (MAX) is the gateway for managing connections to all NI devices. </a:t>
            </a:r>
          </a:p>
          <a:p>
            <a:pPr defTabSz="850777" eaLnBrk="1" hangingPunct="1">
              <a:tabLst>
                <a:tab pos="425389" algn="l"/>
              </a:tabLst>
              <a:defRPr/>
            </a:pPr>
            <a:r>
              <a:rPr lang="en-US" dirty="0" smtClean="0">
                <a:latin typeface="Times New Roman" pitchFamily="18" charset="0"/>
                <a:cs typeface="Times New Roman" pitchFamily="18" charset="0"/>
              </a:rPr>
              <a:t>Before connecting any device, you must complete the following steps to install the software and drivers for the device. </a:t>
            </a:r>
          </a:p>
          <a:p>
            <a:pPr marL="237698" indent="-237698" defTabSz="850777" eaLnBrk="1" hangingPunct="1">
              <a:buFont typeface="+mj-lt"/>
              <a:buAutoNum type="arabicPeriod"/>
              <a:tabLst>
                <a:tab pos="425389" algn="l"/>
              </a:tabLst>
              <a:defRPr/>
            </a:pPr>
            <a:r>
              <a:rPr lang="en-US" dirty="0" smtClean="0">
                <a:latin typeface="Times New Roman" pitchFamily="18" charset="0"/>
                <a:cs typeface="Times New Roman" pitchFamily="18" charset="0"/>
              </a:rPr>
              <a:t>Install LabVIEW </a:t>
            </a:r>
          </a:p>
          <a:p>
            <a:pPr marL="237698" indent="-237698" defTabSz="850777" eaLnBrk="1" hangingPunct="1">
              <a:buFont typeface="+mj-lt"/>
              <a:buAutoNum type="arabicPeriod"/>
              <a:tabLst>
                <a:tab pos="425389" algn="l"/>
              </a:tabLst>
              <a:defRPr/>
            </a:pPr>
            <a:r>
              <a:rPr lang="en-US" dirty="0" smtClean="0">
                <a:latin typeface="Times New Roman" pitchFamily="18" charset="0"/>
                <a:cs typeface="Times New Roman" pitchFamily="18" charset="0"/>
              </a:rPr>
              <a:t>Install LabVIEW Real-Time</a:t>
            </a:r>
          </a:p>
          <a:p>
            <a:pPr marL="237698" indent="-237698" defTabSz="850777" eaLnBrk="1" hangingPunct="1">
              <a:buFont typeface="+mj-lt"/>
              <a:buAutoNum type="arabicPeriod"/>
              <a:tabLst>
                <a:tab pos="425389" algn="l"/>
              </a:tabLst>
              <a:defRPr/>
            </a:pPr>
            <a:r>
              <a:rPr lang="en-US" dirty="0" smtClean="0">
                <a:latin typeface="Times New Roman" pitchFamily="18" charset="0"/>
                <a:cs typeface="Times New Roman" pitchFamily="18" charset="0"/>
              </a:rPr>
              <a:t>Install the compatible version of LabVIEW FPGA. </a:t>
            </a:r>
          </a:p>
          <a:p>
            <a:pPr marL="237698" indent="-237698" defTabSz="850777" eaLnBrk="1" hangingPunct="1">
              <a:buFont typeface="+mj-lt"/>
              <a:buAutoNum type="arabicPeriod"/>
              <a:tabLst>
                <a:tab pos="425389" algn="l"/>
              </a:tabLst>
              <a:defRPr/>
            </a:pPr>
            <a:r>
              <a:rPr lang="en-US" dirty="0" smtClean="0">
                <a:latin typeface="Times New Roman" pitchFamily="18" charset="0"/>
                <a:cs typeface="Times New Roman" pitchFamily="18" charset="0"/>
              </a:rPr>
              <a:t>Install the latest compatible version of driver software for your device. </a:t>
            </a:r>
          </a:p>
          <a:p>
            <a:pPr defTabSz="850777" eaLnBrk="1" hangingPunct="1">
              <a:tabLst>
                <a:tab pos="425389" algn="l"/>
              </a:tabLst>
              <a:defRPr/>
            </a:pPr>
            <a:r>
              <a:rPr lang="en-US" dirty="0" smtClean="0">
                <a:latin typeface="Times New Roman" pitchFamily="18" charset="0"/>
                <a:cs typeface="Times New Roman" pitchFamily="18" charset="0"/>
              </a:rPr>
              <a:t>Refer to </a:t>
            </a:r>
            <a:r>
              <a:rPr lang="en-US" dirty="0" smtClean="0">
                <a:latin typeface="Courier New" pitchFamily="49" charset="0"/>
                <a:cs typeface="Courier New" pitchFamily="49" charset="0"/>
              </a:rPr>
              <a:t>ni.com/updates</a:t>
            </a:r>
            <a:r>
              <a:rPr lang="en-US" dirty="0" smtClean="0">
                <a:latin typeface="Times New Roman" pitchFamily="18" charset="0"/>
                <a:cs typeface="Times New Roman" pitchFamily="18" charset="0"/>
              </a:rPr>
              <a:t> to find the latest updated driver software .</a:t>
            </a:r>
          </a:p>
          <a:p>
            <a:pPr defTabSz="850777" eaLnBrk="1" hangingPunct="1">
              <a:tabLst>
                <a:tab pos="425389" algn="l"/>
              </a:tabLst>
              <a:defRPr/>
            </a:pPr>
            <a:r>
              <a:rPr lang="en-US" dirty="0" smtClean="0">
                <a:latin typeface="Times New Roman" pitchFamily="18" charset="0"/>
                <a:cs typeface="Times New Roman" pitchFamily="18" charset="0"/>
              </a:rPr>
              <a:t>After you install the appropriate software you can connect the device to the computer in use. The installation instructions may vary depending on which device is in use. Devices may be connected directly to the PC or connected remotely through a network connection.</a:t>
            </a:r>
          </a:p>
          <a:p>
            <a:pPr defTabSz="850777" eaLnBrk="1" hangingPunct="1">
              <a:tabLst>
                <a:tab pos="425389" algn="l"/>
              </a:tabLst>
              <a:defRPr/>
            </a:pP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Slide Image Placeholder 1"/>
          <p:cNvSpPr>
            <a:spLocks noGrp="1" noRot="1" noChangeAspect="1" noTextEdit="1"/>
          </p:cNvSpPr>
          <p:nvPr>
            <p:ph type="sldImg"/>
          </p:nvPr>
        </p:nvSpPr>
        <p:spPr>
          <a:xfrm>
            <a:off x="938213" y="720725"/>
            <a:ext cx="5438775" cy="4079875"/>
          </a:xfrm>
          <a:ln/>
        </p:spPr>
      </p:sp>
      <p:sp>
        <p:nvSpPr>
          <p:cNvPr id="946179" name="Notes Placeholder 2"/>
          <p:cNvSpPr>
            <a:spLocks noGrp="1"/>
          </p:cNvSpPr>
          <p:nvPr>
            <p:ph type="body" idx="1"/>
          </p:nvPr>
        </p:nvSpPr>
        <p:spPr>
          <a:noFill/>
          <a:ln/>
        </p:spPr>
        <p:txBody>
          <a:bodyPr/>
          <a:lstStyle/>
          <a:p>
            <a:pPr defTabSz="849313" eaLnBrk="1" hangingPunct="1">
              <a:tabLst>
                <a:tab pos="423863" algn="l"/>
              </a:tabLst>
            </a:pPr>
            <a:r>
              <a:rPr lang="en-US" smtClean="0">
                <a:solidFill>
                  <a:srgbClr val="000000"/>
                </a:solidFill>
                <a:latin typeface="Times New Roman" pitchFamily="18" charset="0"/>
              </a:rPr>
              <a:t>If you are using a PCI or PXI device that is running in your Windows PC, follow the installation instructions included with the device to recognize the FPGA device. After following the installation instructions, your device will appear in MAX under </a:t>
            </a:r>
            <a:r>
              <a:rPr lang="en-US" b="1" smtClean="0">
                <a:solidFill>
                  <a:srgbClr val="000000"/>
                </a:solidFill>
                <a:latin typeface="Times New Roman" pitchFamily="18" charset="0"/>
              </a:rPr>
              <a:t>My System</a:t>
            </a:r>
            <a:r>
              <a:rPr lang="en-US" b="1" smtClean="0">
                <a:solidFill>
                  <a:srgbClr val="000000"/>
                </a:solidFill>
                <a:latin typeface="Times New Roman" pitchFamily="18" charset="0"/>
                <a:cs typeface="Times New Roman" pitchFamily="18" charset="0"/>
              </a:rPr>
              <a:t>»</a:t>
            </a:r>
            <a:r>
              <a:rPr lang="en-US" b="1" smtClean="0">
                <a:solidFill>
                  <a:srgbClr val="000000"/>
                </a:solidFill>
                <a:latin typeface="Times New Roman" pitchFamily="18" charset="0"/>
              </a:rPr>
              <a:t>Devices and Interfaces</a:t>
            </a:r>
            <a:r>
              <a:rPr lang="en-US" smtClean="0">
                <a:solidFill>
                  <a:srgbClr val="000000"/>
                </a:solidFill>
                <a:latin typeface="Times New Roman" pitchFamily="18" charset="0"/>
              </a:rPr>
              <a:t>, and you can directly target your FPGA device. This form of setup typically is the easiest because you do not have to worry about network connection problems.</a:t>
            </a:r>
            <a:endParaRPr lang="en-US" smtClean="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19"/>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lIns="91438" tIns="45719" rIns="91438" bIns="45719"/>
          <a:lstStyle/>
          <a:p>
            <a:pPr algn="ctr" defTabSz="912813" eaLnBrk="0" hangingPunct="0"/>
            <a:r>
              <a:rPr lang="en-US" sz="2400">
                <a:solidFill>
                  <a:srgbClr val="FFFFFF"/>
                </a:solidFill>
              </a:rPr>
              <a:t>2-</a:t>
            </a:r>
            <a:fld id="{3E336994-3DD3-43C6-A3E1-50FFD6C0FE77}" type="slidenum">
              <a:rPr lang="en-US" sz="2400">
                <a:solidFill>
                  <a:srgbClr val="FFFFFF"/>
                </a:solidFill>
              </a:rPr>
              <a:pPr algn="ctr" defTabSz="912813" eaLnBrk="0" hangingPunct="0"/>
              <a:t>49</a:t>
            </a:fld>
            <a:endParaRPr lang="en-US" sz="2400">
              <a:solidFill>
                <a:srgbClr val="FFFFFF"/>
              </a:solidFill>
            </a:endParaRPr>
          </a:p>
        </p:txBody>
      </p:sp>
      <p:sp>
        <p:nvSpPr>
          <p:cNvPr id="947203" name="Rectangle 7"/>
          <p:cNvSpPr>
            <a:spLocks noGrp="1" noRot="1" noChangeAspect="1" noChangeArrowheads="1" noTextEdit="1"/>
          </p:cNvSpPr>
          <p:nvPr>
            <p:ph type="sldImg"/>
          </p:nvPr>
        </p:nvSpPr>
        <p:spPr>
          <a:xfrm>
            <a:off x="838200" y="533400"/>
            <a:ext cx="5678488" cy="4260850"/>
          </a:xfrm>
          <a:ln w="6350"/>
        </p:spPr>
      </p:sp>
      <p:sp>
        <p:nvSpPr>
          <p:cNvPr id="947204" name="Notes Placeholder 7"/>
          <p:cNvSpPr>
            <a:spLocks noGrp="1"/>
          </p:cNvSpPr>
          <p:nvPr>
            <p:ph type="body" idx="1"/>
          </p:nvPr>
        </p:nvSpPr>
        <p:spPr>
          <a:noFill/>
          <a:ln/>
        </p:spPr>
        <p:txBody>
          <a:bodyPr/>
          <a:lstStyle/>
          <a:p>
            <a:pPr marL="215900" indent="-215900" defTabSz="912813" eaLnBrk="1" hangingPunct="1">
              <a:tabLst>
                <a:tab pos="455613" algn="l"/>
              </a:tabLst>
            </a:pPr>
            <a:endParaRPr lang="en-US" smtClean="0">
              <a:solidFill>
                <a:srgbClr val="000000"/>
              </a:solidFill>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79" tIns="47540" rIns="95079" bIns="47540"/>
          <a:lstStyle/>
          <a:p>
            <a:endParaRPr lang="en-US">
              <a:solidFill>
                <a:srgbClr val="000000"/>
              </a:solidFill>
              <a:latin typeface="Calibri" pitchFamily="34" charset="0"/>
            </a:endParaRPr>
          </a:p>
          <a:p>
            <a:r>
              <a:rPr lang="en-US">
                <a:solidFill>
                  <a:srgbClr val="000000"/>
                </a:solidFill>
                <a:latin typeface="Calibri" pitchFamily="34" charset="0"/>
              </a:rPr>
              <a:t>	</a:t>
            </a:r>
            <a:r>
              <a:rPr lang="en-US" sz="800">
                <a:solidFill>
                  <a:srgbClr val="000000"/>
                </a:solidFill>
              </a:rPr>
              <a:t>Lesson # Lesson Title</a:t>
            </a:r>
            <a:endParaRPr lang="en-US">
              <a:solidFill>
                <a:srgbClr val="000000"/>
              </a:solidFill>
              <a:latin typeface="Arial" pitchFamily="34" charset="0"/>
            </a:endParaRPr>
          </a:p>
        </p:txBody>
      </p:sp>
      <p:sp>
        <p:nvSpPr>
          <p:cNvPr id="902147" name="Rectangle 4"/>
          <p:cNvSpPr>
            <a:spLocks noGrp="1" noRot="1" noChangeAspect="1" noChangeArrowheads="1" noTextEdit="1"/>
          </p:cNvSpPr>
          <p:nvPr>
            <p:ph type="sldImg"/>
          </p:nvPr>
        </p:nvSpPr>
        <p:spPr>
          <a:xfrm>
            <a:off x="1371600" y="544513"/>
            <a:ext cx="4611688" cy="3457575"/>
          </a:xfrm>
          <a:ln/>
        </p:spPr>
      </p:sp>
      <p:sp>
        <p:nvSpPr>
          <p:cNvPr id="902148" name="Rectangle 5"/>
          <p:cNvSpPr>
            <a:spLocks noGrp="1" noChangeArrowheads="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19"/>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lIns="91438" tIns="45719" rIns="91438" bIns="45719"/>
          <a:lstStyle/>
          <a:p>
            <a:pPr algn="ctr" defTabSz="912813" eaLnBrk="0" hangingPunct="0"/>
            <a:r>
              <a:rPr lang="en-US" sz="2400">
                <a:solidFill>
                  <a:srgbClr val="FFFFFF"/>
                </a:solidFill>
              </a:rPr>
              <a:t>2-</a:t>
            </a:r>
            <a:fld id="{35602FCA-694F-4C8B-B471-71526A9D3141}" type="slidenum">
              <a:rPr lang="en-US" sz="2400">
                <a:solidFill>
                  <a:srgbClr val="FFFFFF"/>
                </a:solidFill>
              </a:rPr>
              <a:pPr algn="ctr" defTabSz="912813" eaLnBrk="0" hangingPunct="0"/>
              <a:t>50</a:t>
            </a:fld>
            <a:endParaRPr lang="en-US" sz="2400">
              <a:solidFill>
                <a:srgbClr val="FFFFFF"/>
              </a:solidFill>
            </a:endParaRPr>
          </a:p>
        </p:txBody>
      </p:sp>
      <p:sp>
        <p:nvSpPr>
          <p:cNvPr id="948227" name="Rectangle 7"/>
          <p:cNvSpPr>
            <a:spLocks noGrp="1" noRot="1" noChangeAspect="1" noChangeArrowheads="1" noTextEdit="1"/>
          </p:cNvSpPr>
          <p:nvPr>
            <p:ph type="sldImg"/>
          </p:nvPr>
        </p:nvSpPr>
        <p:spPr>
          <a:xfrm>
            <a:off x="838200" y="533400"/>
            <a:ext cx="5678488" cy="4260850"/>
          </a:xfrm>
          <a:ln w="6350"/>
        </p:spPr>
      </p:sp>
      <p:sp>
        <p:nvSpPr>
          <p:cNvPr id="948228" name="Notes Placeholder 7"/>
          <p:cNvSpPr>
            <a:spLocks noGrp="1"/>
          </p:cNvSpPr>
          <p:nvPr>
            <p:ph type="body" idx="1"/>
          </p:nvPr>
        </p:nvSpPr>
        <p:spPr>
          <a:noFill/>
          <a:ln/>
        </p:spPr>
        <p:txBody>
          <a:bodyPr/>
          <a:lstStyle/>
          <a:p>
            <a:pPr marL="215900" indent="-215900"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61A0F2AE-01CF-4AD9-9F05-524511B22717}" type="slidenum">
              <a:rPr lang="en-US" sz="2400">
                <a:solidFill>
                  <a:srgbClr val="FFFFFF"/>
                </a:solidFill>
              </a:rPr>
              <a:pPr algn="ctr" eaLnBrk="0" hangingPunct="0"/>
              <a:t>51</a:t>
            </a:fld>
            <a:endParaRPr lang="en-US" sz="2400">
              <a:solidFill>
                <a:srgbClr val="FFFFFF"/>
              </a:solidFill>
            </a:endParaRPr>
          </a:p>
        </p:txBody>
      </p:sp>
      <p:sp>
        <p:nvSpPr>
          <p:cNvPr id="949251" name="Rectangle 2"/>
          <p:cNvSpPr>
            <a:spLocks noGrp="1" noRot="1" noChangeAspect="1" noChangeArrowheads="1" noTextEdit="1"/>
          </p:cNvSpPr>
          <p:nvPr>
            <p:ph type="sldImg"/>
          </p:nvPr>
        </p:nvSpPr>
        <p:spPr>
          <a:xfrm>
            <a:off x="908050" y="473075"/>
            <a:ext cx="5348288" cy="4011613"/>
          </a:xfrm>
          <a:ln/>
        </p:spPr>
      </p:sp>
      <p:sp>
        <p:nvSpPr>
          <p:cNvPr id="94925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59216B2A-C3E2-424B-9BF1-BEE21EE0216C}" type="slidenum">
              <a:rPr lang="en-US" sz="2400">
                <a:solidFill>
                  <a:srgbClr val="FFFFFF"/>
                </a:solidFill>
              </a:rPr>
              <a:pPr algn="ctr" eaLnBrk="0" hangingPunct="0"/>
              <a:t>52</a:t>
            </a:fld>
            <a:endParaRPr lang="en-US" sz="2400">
              <a:solidFill>
                <a:srgbClr val="FFFFFF"/>
              </a:solidFill>
            </a:endParaRPr>
          </a:p>
        </p:txBody>
      </p:sp>
      <p:sp>
        <p:nvSpPr>
          <p:cNvPr id="950275" name="Rectangle 2"/>
          <p:cNvSpPr>
            <a:spLocks noGrp="1" noRot="1" noChangeAspect="1" noChangeArrowheads="1" noTextEdit="1"/>
          </p:cNvSpPr>
          <p:nvPr>
            <p:ph type="sldImg"/>
          </p:nvPr>
        </p:nvSpPr>
        <p:spPr>
          <a:xfrm>
            <a:off x="908050" y="473075"/>
            <a:ext cx="5348288" cy="4011613"/>
          </a:xfrm>
          <a:ln/>
        </p:spPr>
      </p:sp>
      <p:sp>
        <p:nvSpPr>
          <p:cNvPr id="95027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The Gateway and DNS address settings are optional because they are automatically generated.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Slide Image Placeholder 1"/>
          <p:cNvSpPr>
            <a:spLocks noGrp="1" noRot="1" noChangeAspect="1" noTextEdit="1"/>
          </p:cNvSpPr>
          <p:nvPr>
            <p:ph type="sldImg"/>
          </p:nvPr>
        </p:nvSpPr>
        <p:spPr>
          <a:ln/>
        </p:spPr>
      </p:sp>
      <p:sp>
        <p:nvSpPr>
          <p:cNvPr id="951299"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Other names for link local:  AutoIP, APIPA (Automatic Private Internet Protocol Addressing), Zero configuration network or zeroconf.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Slide Image Placeholder 1"/>
          <p:cNvSpPr>
            <a:spLocks noGrp="1" noRot="1" noChangeAspect="1" noTextEdit="1"/>
          </p:cNvSpPr>
          <p:nvPr>
            <p:ph type="sldImg"/>
          </p:nvPr>
        </p:nvSpPr>
        <p:spPr>
          <a:ln/>
        </p:spPr>
      </p:sp>
      <p:sp>
        <p:nvSpPr>
          <p:cNvPr id="95232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Slide Image Placeholder 1"/>
          <p:cNvSpPr>
            <a:spLocks noGrp="1" noRot="1" noChangeAspect="1" noTextEdit="1"/>
          </p:cNvSpPr>
          <p:nvPr>
            <p:ph type="sldImg"/>
          </p:nvPr>
        </p:nvSpPr>
        <p:spPr>
          <a:ln/>
        </p:spPr>
      </p:sp>
      <p:sp>
        <p:nvSpPr>
          <p:cNvPr id="95334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19"/>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lIns="91438" tIns="45719" rIns="91438" bIns="45719"/>
          <a:lstStyle/>
          <a:p>
            <a:pPr algn="ctr" defTabSz="912813" eaLnBrk="0" hangingPunct="0"/>
            <a:r>
              <a:rPr lang="en-US" sz="2400">
                <a:solidFill>
                  <a:srgbClr val="FFFFFF"/>
                </a:solidFill>
              </a:rPr>
              <a:t>2-</a:t>
            </a:r>
            <a:fld id="{E062166A-8D41-44B2-A969-216C3AC8F06F}" type="slidenum">
              <a:rPr lang="en-US" sz="2400">
                <a:solidFill>
                  <a:srgbClr val="FFFFFF"/>
                </a:solidFill>
              </a:rPr>
              <a:pPr algn="ctr" defTabSz="912813" eaLnBrk="0" hangingPunct="0"/>
              <a:t>56</a:t>
            </a:fld>
            <a:endParaRPr lang="en-US" sz="2400">
              <a:solidFill>
                <a:srgbClr val="FFFFFF"/>
              </a:solidFill>
            </a:endParaRPr>
          </a:p>
        </p:txBody>
      </p:sp>
      <p:sp>
        <p:nvSpPr>
          <p:cNvPr id="954371" name="Rectangle 7"/>
          <p:cNvSpPr>
            <a:spLocks noGrp="1" noRot="1" noChangeAspect="1" noChangeArrowheads="1" noTextEdit="1"/>
          </p:cNvSpPr>
          <p:nvPr>
            <p:ph type="sldImg"/>
          </p:nvPr>
        </p:nvSpPr>
        <p:spPr>
          <a:xfrm>
            <a:off x="838200" y="533400"/>
            <a:ext cx="5678488" cy="4260850"/>
          </a:xfrm>
          <a:ln w="6350"/>
        </p:spPr>
      </p:sp>
      <p:sp>
        <p:nvSpPr>
          <p:cNvPr id="954372" name="Notes Placeholder 7"/>
          <p:cNvSpPr>
            <a:spLocks noGrp="1"/>
          </p:cNvSpPr>
          <p:nvPr>
            <p:ph type="body" idx="1"/>
          </p:nvPr>
        </p:nvSpPr>
        <p:spPr>
          <a:noFill/>
          <a:ln/>
        </p:spPr>
        <p:txBody>
          <a:bodyPr/>
          <a:lstStyle/>
          <a:p>
            <a:pPr marL="215900" indent="-215900"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4321DF8F-515E-4895-94C0-9A8CD1BC6FBC}" type="slidenum">
              <a:rPr lang="en-US" sz="2400">
                <a:solidFill>
                  <a:srgbClr val="FFFFFF"/>
                </a:solidFill>
              </a:rPr>
              <a:pPr algn="ctr" eaLnBrk="0" hangingPunct="0"/>
              <a:t>57</a:t>
            </a:fld>
            <a:endParaRPr lang="en-US" sz="2400">
              <a:solidFill>
                <a:srgbClr val="FFFFFF"/>
              </a:solidFill>
            </a:endParaRPr>
          </a:p>
        </p:txBody>
      </p:sp>
      <p:sp>
        <p:nvSpPr>
          <p:cNvPr id="955395" name="Rectangle 2"/>
          <p:cNvSpPr>
            <a:spLocks noGrp="1" noRot="1" noChangeAspect="1" noChangeArrowheads="1" noTextEdit="1"/>
          </p:cNvSpPr>
          <p:nvPr>
            <p:ph type="sldImg"/>
          </p:nvPr>
        </p:nvSpPr>
        <p:spPr>
          <a:xfrm>
            <a:off x="908050" y="473075"/>
            <a:ext cx="5348288" cy="4011613"/>
          </a:xfrm>
          <a:ln/>
        </p:spPr>
      </p:sp>
      <p:sp>
        <p:nvSpPr>
          <p:cNvPr id="95539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41A472A5-883C-4126-B3AB-996C9C40F13D}" type="slidenum">
              <a:rPr lang="en-US" sz="2400">
                <a:solidFill>
                  <a:srgbClr val="FFFFFF"/>
                </a:solidFill>
              </a:rPr>
              <a:pPr algn="ctr" eaLnBrk="0" hangingPunct="0"/>
              <a:t>58</a:t>
            </a:fld>
            <a:endParaRPr lang="en-US" sz="2400">
              <a:solidFill>
                <a:srgbClr val="FFFFFF"/>
              </a:solidFill>
            </a:endParaRPr>
          </a:p>
        </p:txBody>
      </p:sp>
      <p:sp>
        <p:nvSpPr>
          <p:cNvPr id="956419" name="Rectangle 2"/>
          <p:cNvSpPr>
            <a:spLocks noGrp="1" noRot="1" noChangeAspect="1" noChangeArrowheads="1" noTextEdit="1"/>
          </p:cNvSpPr>
          <p:nvPr>
            <p:ph type="sldImg"/>
          </p:nvPr>
        </p:nvSpPr>
        <p:spPr>
          <a:xfrm>
            <a:off x="908050" y="473075"/>
            <a:ext cx="5348288" cy="4011613"/>
          </a:xfrm>
          <a:ln/>
        </p:spPr>
      </p:sp>
      <p:sp>
        <p:nvSpPr>
          <p:cNvPr id="95642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19"/>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lIns="91438" tIns="45719" rIns="91438" bIns="45719"/>
          <a:lstStyle/>
          <a:p>
            <a:pPr algn="ctr" defTabSz="912813" eaLnBrk="0" hangingPunct="0"/>
            <a:r>
              <a:rPr lang="en-US" sz="2400">
                <a:solidFill>
                  <a:srgbClr val="FFFFFF"/>
                </a:solidFill>
              </a:rPr>
              <a:t>2-</a:t>
            </a:r>
            <a:fld id="{C6085356-135F-44BE-95CF-D703EA51F8F7}" type="slidenum">
              <a:rPr lang="en-US" sz="2400">
                <a:solidFill>
                  <a:srgbClr val="FFFFFF"/>
                </a:solidFill>
              </a:rPr>
              <a:pPr algn="ctr" defTabSz="912813" eaLnBrk="0" hangingPunct="0"/>
              <a:t>59</a:t>
            </a:fld>
            <a:endParaRPr lang="en-US" sz="2400">
              <a:solidFill>
                <a:srgbClr val="FFFFFF"/>
              </a:solidFill>
            </a:endParaRPr>
          </a:p>
        </p:txBody>
      </p:sp>
      <p:sp>
        <p:nvSpPr>
          <p:cNvPr id="957443" name="Rectangle 7"/>
          <p:cNvSpPr>
            <a:spLocks noGrp="1" noRot="1" noChangeAspect="1" noChangeArrowheads="1" noTextEdit="1"/>
          </p:cNvSpPr>
          <p:nvPr>
            <p:ph type="sldImg"/>
          </p:nvPr>
        </p:nvSpPr>
        <p:spPr>
          <a:xfrm>
            <a:off x="838200" y="533400"/>
            <a:ext cx="5678488" cy="4260850"/>
          </a:xfrm>
          <a:ln w="6350"/>
        </p:spPr>
      </p:sp>
      <p:sp>
        <p:nvSpPr>
          <p:cNvPr id="957444" name="Notes Placeholder 7"/>
          <p:cNvSpPr>
            <a:spLocks noGrp="1"/>
          </p:cNvSpPr>
          <p:nvPr>
            <p:ph type="body" idx="1"/>
          </p:nvPr>
        </p:nvSpPr>
        <p:spPr>
          <a:noFill/>
          <a:ln/>
        </p:spPr>
        <p:txBody>
          <a:bodyPr/>
          <a:lstStyle/>
          <a:p>
            <a:pPr marL="215900" indent="-215900"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79" tIns="47540" rIns="95079" bIns="47540"/>
          <a:lstStyle/>
          <a:p>
            <a:endParaRPr lang="en-US" sz="1900" b="0">
              <a:solidFill>
                <a:srgbClr val="000000"/>
              </a:solidFill>
              <a:latin typeface="Calibri" pitchFamily="34" charset="0"/>
            </a:endParaRPr>
          </a:p>
          <a:p>
            <a:r>
              <a:rPr lang="en-US" sz="1900" b="0">
                <a:solidFill>
                  <a:srgbClr val="000000"/>
                </a:solidFill>
                <a:latin typeface="Calibri" pitchFamily="34" charset="0"/>
              </a:rPr>
              <a:t>	</a:t>
            </a:r>
            <a:r>
              <a:rPr lang="en-US" sz="800" b="0">
                <a:solidFill>
                  <a:srgbClr val="000000"/>
                </a:solidFill>
              </a:rPr>
              <a:t>Lesson # Lesson Title</a:t>
            </a:r>
            <a:endParaRPr lang="en-US" sz="1900" b="0">
              <a:solidFill>
                <a:srgbClr val="000000"/>
              </a:solidFill>
              <a:latin typeface="Arial" pitchFamily="34" charset="0"/>
            </a:endParaRPr>
          </a:p>
        </p:txBody>
      </p:sp>
      <p:sp>
        <p:nvSpPr>
          <p:cNvPr id="903171" name="Rectangle 4"/>
          <p:cNvSpPr>
            <a:spLocks noGrp="1" noRot="1" noChangeAspect="1" noChangeArrowheads="1" noTextEdit="1"/>
          </p:cNvSpPr>
          <p:nvPr>
            <p:ph type="sldImg"/>
          </p:nvPr>
        </p:nvSpPr>
        <p:spPr>
          <a:xfrm>
            <a:off x="1373188" y="546100"/>
            <a:ext cx="4606925" cy="3454400"/>
          </a:xfrm>
          <a:ln/>
        </p:spPr>
      </p:sp>
      <p:sp>
        <p:nvSpPr>
          <p:cNvPr id="903172" name="Rectangle 5"/>
          <p:cNvSpPr>
            <a:spLocks noGrp="1" noChangeArrowheads="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4FBDEFC5-6266-44CA-B95B-A97937608320}" type="slidenum">
              <a:rPr lang="en-US" sz="2400">
                <a:solidFill>
                  <a:srgbClr val="FFFFFF"/>
                </a:solidFill>
              </a:rPr>
              <a:pPr algn="ctr" eaLnBrk="0" hangingPunct="0"/>
              <a:t>60</a:t>
            </a:fld>
            <a:endParaRPr lang="en-US" sz="2400">
              <a:solidFill>
                <a:srgbClr val="FFFFFF"/>
              </a:solidFill>
            </a:endParaRPr>
          </a:p>
        </p:txBody>
      </p:sp>
      <p:sp>
        <p:nvSpPr>
          <p:cNvPr id="958467" name="Rectangle 2"/>
          <p:cNvSpPr>
            <a:spLocks noGrp="1" noRot="1" noChangeAspect="1" noChangeArrowheads="1" noTextEdit="1"/>
          </p:cNvSpPr>
          <p:nvPr>
            <p:ph type="sldImg"/>
          </p:nvPr>
        </p:nvSpPr>
        <p:spPr>
          <a:xfrm>
            <a:off x="908050" y="473075"/>
            <a:ext cx="5348288" cy="4011613"/>
          </a:xfrm>
          <a:ln/>
        </p:spPr>
      </p:sp>
      <p:sp>
        <p:nvSpPr>
          <p:cNvPr id="95846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D9E2C611-1876-4FD3-83AC-8029B935AFF9}" type="slidenum">
              <a:rPr lang="en-US" sz="2400">
                <a:solidFill>
                  <a:srgbClr val="FFFFFF"/>
                </a:solidFill>
              </a:rPr>
              <a:pPr algn="ctr" eaLnBrk="0" hangingPunct="0"/>
              <a:t>61</a:t>
            </a:fld>
            <a:endParaRPr lang="en-US" sz="2400">
              <a:solidFill>
                <a:srgbClr val="FFFFFF"/>
              </a:solidFill>
            </a:endParaRPr>
          </a:p>
        </p:txBody>
      </p:sp>
      <p:sp>
        <p:nvSpPr>
          <p:cNvPr id="959491" name="Rectangle 2"/>
          <p:cNvSpPr>
            <a:spLocks noGrp="1" noRot="1" noChangeAspect="1" noChangeArrowheads="1" noTextEdit="1"/>
          </p:cNvSpPr>
          <p:nvPr>
            <p:ph type="sldImg"/>
          </p:nvPr>
        </p:nvSpPr>
        <p:spPr>
          <a:xfrm>
            <a:off x="908050" y="473075"/>
            <a:ext cx="5348288" cy="4011613"/>
          </a:xfrm>
          <a:ln/>
        </p:spPr>
      </p:sp>
      <p:sp>
        <p:nvSpPr>
          <p:cNvPr id="95949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DF7F494B-A360-4137-AC42-FC42CC833255}" type="slidenum">
              <a:rPr lang="en-US" sz="2400">
                <a:solidFill>
                  <a:srgbClr val="FFFFFF"/>
                </a:solidFill>
              </a:rPr>
              <a:pPr algn="ctr" eaLnBrk="0" hangingPunct="0"/>
              <a:t>62</a:t>
            </a:fld>
            <a:endParaRPr lang="en-US" sz="2400">
              <a:solidFill>
                <a:srgbClr val="FFFFFF"/>
              </a:solidFill>
            </a:endParaRPr>
          </a:p>
        </p:txBody>
      </p:sp>
      <p:sp>
        <p:nvSpPr>
          <p:cNvPr id="960515" name="Rectangle 2"/>
          <p:cNvSpPr>
            <a:spLocks noGrp="1" noRot="1" noChangeAspect="1" noChangeArrowheads="1" noTextEdit="1"/>
          </p:cNvSpPr>
          <p:nvPr>
            <p:ph type="sldImg"/>
          </p:nvPr>
        </p:nvSpPr>
        <p:spPr>
          <a:xfrm>
            <a:off x="908050" y="473075"/>
            <a:ext cx="5348288" cy="4011613"/>
          </a:xfrm>
          <a:ln/>
        </p:spPr>
      </p:sp>
      <p:sp>
        <p:nvSpPr>
          <p:cNvPr id="960516" name="Rectangle 3"/>
          <p:cNvSpPr>
            <a:spLocks noGrp="1" noChangeArrowheads="1"/>
          </p:cNvSpPr>
          <p:nvPr>
            <p:ph type="body" idx="1"/>
          </p:nvPr>
        </p:nvSpPr>
        <p:spPr>
          <a:xfrm>
            <a:off x="731838" y="4730750"/>
            <a:ext cx="5851525" cy="4319588"/>
          </a:xfrm>
          <a:noFill/>
          <a:ln/>
        </p:spPr>
        <p:txBody>
          <a:bodyPr/>
          <a:lstStyle/>
          <a:p>
            <a:pPr eaLnBrk="1" hangingPunct="1"/>
            <a:r>
              <a:rPr lang="en-US" smtClean="0">
                <a:solidFill>
                  <a:srgbClr val="262626"/>
                </a:solidFill>
                <a:latin typeface="Arial" pitchFamily="34" charset="0"/>
              </a:rPr>
              <a:t>If a Gateway and DNS are not available, leave them blank.</a:t>
            </a:r>
          </a:p>
          <a:p>
            <a:pPr eaLnBrk="1" hangingPunct="1"/>
            <a:endParaRPr lang="en-US" smtClean="0">
              <a:latin typeface="Arial"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56F1A195-5A76-4FCC-B24C-AB126F73CCAE}" type="slidenum">
              <a:rPr lang="en-US" sz="2400">
                <a:solidFill>
                  <a:srgbClr val="FFFFFF"/>
                </a:solidFill>
              </a:rPr>
              <a:pPr algn="ctr" eaLnBrk="0" hangingPunct="0"/>
              <a:t>63</a:t>
            </a:fld>
            <a:endParaRPr lang="en-US" sz="2400">
              <a:solidFill>
                <a:srgbClr val="FFFFFF"/>
              </a:solidFill>
            </a:endParaRPr>
          </a:p>
        </p:txBody>
      </p:sp>
      <p:sp>
        <p:nvSpPr>
          <p:cNvPr id="961539" name="Rectangle 2"/>
          <p:cNvSpPr>
            <a:spLocks noGrp="1" noRot="1" noChangeAspect="1" noChangeArrowheads="1" noTextEdit="1"/>
          </p:cNvSpPr>
          <p:nvPr>
            <p:ph type="sldImg"/>
          </p:nvPr>
        </p:nvSpPr>
        <p:spPr>
          <a:xfrm>
            <a:off x="908050" y="473075"/>
            <a:ext cx="5348288" cy="4011613"/>
          </a:xfrm>
          <a:ln/>
        </p:spPr>
      </p:sp>
      <p:sp>
        <p:nvSpPr>
          <p:cNvPr id="96154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E2306B7B-4BCB-4D3E-B729-4295183D176D}" type="slidenum">
              <a:rPr lang="en-US" sz="2400">
                <a:solidFill>
                  <a:srgbClr val="FFFFFF"/>
                </a:solidFill>
              </a:rPr>
              <a:pPr algn="ctr" eaLnBrk="0" hangingPunct="0"/>
              <a:t>64</a:t>
            </a:fld>
            <a:endParaRPr lang="en-US" sz="2400">
              <a:solidFill>
                <a:srgbClr val="FFFFFF"/>
              </a:solidFill>
            </a:endParaRPr>
          </a:p>
        </p:txBody>
      </p:sp>
      <p:sp>
        <p:nvSpPr>
          <p:cNvPr id="962563" name="Rectangle 2"/>
          <p:cNvSpPr>
            <a:spLocks noGrp="1" noRot="1" noChangeAspect="1" noChangeArrowheads="1" noTextEdit="1"/>
          </p:cNvSpPr>
          <p:nvPr>
            <p:ph type="sldImg"/>
          </p:nvPr>
        </p:nvSpPr>
        <p:spPr>
          <a:xfrm>
            <a:off x="908050" y="473075"/>
            <a:ext cx="5348288" cy="4011613"/>
          </a:xfrm>
          <a:ln/>
        </p:spPr>
      </p:sp>
      <p:sp>
        <p:nvSpPr>
          <p:cNvPr id="962564" name="Rectangle 3"/>
          <p:cNvSpPr>
            <a:spLocks noGrp="1" noChangeArrowheads="1"/>
          </p:cNvSpPr>
          <p:nvPr>
            <p:ph type="body" idx="1"/>
          </p:nvPr>
        </p:nvSpPr>
        <p:spPr>
          <a:xfrm>
            <a:off x="731838" y="4730750"/>
            <a:ext cx="5851525" cy="4319588"/>
          </a:xfrm>
          <a:noFill/>
          <a:ln/>
        </p:spPr>
        <p:txBody>
          <a:bodyPr/>
          <a:lstStyle/>
          <a:p>
            <a:pPr eaLnBrk="1" hangingPunct="1"/>
            <a:r>
              <a:rPr lang="en-US" smtClean="0">
                <a:solidFill>
                  <a:srgbClr val="262626"/>
                </a:solidFill>
                <a:latin typeface="Arial" pitchFamily="34" charset="0"/>
              </a:rPr>
              <a:t>If a Gateway and DNS are not available, leave them blank.</a:t>
            </a:r>
          </a:p>
          <a:p>
            <a:pPr eaLnBrk="1" hangingPunct="1"/>
            <a:endParaRPr lang="en-US" smtClean="0">
              <a:latin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19"/>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lIns="91438" tIns="45719" rIns="91438" bIns="45719"/>
          <a:lstStyle/>
          <a:p>
            <a:pPr algn="ctr" defTabSz="912813" eaLnBrk="0" hangingPunct="0"/>
            <a:r>
              <a:rPr lang="en-US" sz="2400">
                <a:solidFill>
                  <a:srgbClr val="FFFFFF"/>
                </a:solidFill>
              </a:rPr>
              <a:t>2-</a:t>
            </a:r>
            <a:fld id="{8864BD79-9D32-4F82-95FB-17441A07D354}" type="slidenum">
              <a:rPr lang="en-US" sz="2400">
                <a:solidFill>
                  <a:srgbClr val="FFFFFF"/>
                </a:solidFill>
              </a:rPr>
              <a:pPr algn="ctr" defTabSz="912813" eaLnBrk="0" hangingPunct="0"/>
              <a:t>65</a:t>
            </a:fld>
            <a:endParaRPr lang="en-US" sz="2400">
              <a:solidFill>
                <a:srgbClr val="FFFFFF"/>
              </a:solidFill>
            </a:endParaRPr>
          </a:p>
        </p:txBody>
      </p:sp>
      <p:sp>
        <p:nvSpPr>
          <p:cNvPr id="963587" name="Rectangle 7"/>
          <p:cNvSpPr>
            <a:spLocks noGrp="1" noRot="1" noChangeAspect="1" noChangeArrowheads="1" noTextEdit="1"/>
          </p:cNvSpPr>
          <p:nvPr>
            <p:ph type="sldImg"/>
          </p:nvPr>
        </p:nvSpPr>
        <p:spPr>
          <a:xfrm>
            <a:off x="838200" y="533400"/>
            <a:ext cx="5678488" cy="4260850"/>
          </a:xfrm>
          <a:ln w="6350"/>
        </p:spPr>
      </p:sp>
      <p:sp>
        <p:nvSpPr>
          <p:cNvPr id="963588" name="Notes Placeholder 7"/>
          <p:cNvSpPr>
            <a:spLocks noGrp="1"/>
          </p:cNvSpPr>
          <p:nvPr>
            <p:ph type="body" idx="1"/>
          </p:nvPr>
        </p:nvSpPr>
        <p:spPr>
          <a:noFill/>
          <a:ln/>
        </p:spPr>
        <p:txBody>
          <a:bodyPr/>
          <a:lstStyle/>
          <a:p>
            <a:pPr marL="215900" indent="-215900"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84CB9B64-16A0-4C5F-8142-9A2BB4AC838C}" type="slidenum">
              <a:rPr lang="en-US" sz="2400">
                <a:solidFill>
                  <a:srgbClr val="FFFFFF"/>
                </a:solidFill>
              </a:rPr>
              <a:pPr algn="ctr" eaLnBrk="0" hangingPunct="0"/>
              <a:t>66</a:t>
            </a:fld>
            <a:endParaRPr lang="en-US" sz="2400">
              <a:solidFill>
                <a:srgbClr val="FFFFFF"/>
              </a:solidFill>
            </a:endParaRPr>
          </a:p>
        </p:txBody>
      </p:sp>
      <p:sp>
        <p:nvSpPr>
          <p:cNvPr id="964611" name="Rectangle 2"/>
          <p:cNvSpPr>
            <a:spLocks noGrp="1" noRot="1" noChangeAspect="1" noChangeArrowheads="1" noTextEdit="1"/>
          </p:cNvSpPr>
          <p:nvPr>
            <p:ph type="sldImg"/>
          </p:nvPr>
        </p:nvSpPr>
        <p:spPr>
          <a:xfrm>
            <a:off x="908050" y="473075"/>
            <a:ext cx="5348288" cy="4011613"/>
          </a:xfrm>
          <a:ln/>
        </p:spPr>
      </p:sp>
      <p:sp>
        <p:nvSpPr>
          <p:cNvPr id="96461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Mention that “RIO0” is the name of the FPGA.</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19"/>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lIns="91438" tIns="45719" rIns="91438" bIns="45719"/>
          <a:lstStyle/>
          <a:p>
            <a:pPr algn="ctr" defTabSz="912813" eaLnBrk="0" hangingPunct="0"/>
            <a:r>
              <a:rPr lang="en-US" sz="2400">
                <a:solidFill>
                  <a:srgbClr val="FFFFFF"/>
                </a:solidFill>
              </a:rPr>
              <a:t>2-</a:t>
            </a:r>
            <a:fld id="{0A0507FE-D866-4FA5-A634-E97481EC522A}" type="slidenum">
              <a:rPr lang="en-US" sz="2400">
                <a:solidFill>
                  <a:srgbClr val="FFFFFF"/>
                </a:solidFill>
              </a:rPr>
              <a:pPr algn="ctr" defTabSz="912813" eaLnBrk="0" hangingPunct="0"/>
              <a:t>67</a:t>
            </a:fld>
            <a:endParaRPr lang="en-US" sz="2400">
              <a:solidFill>
                <a:srgbClr val="FFFFFF"/>
              </a:solidFill>
            </a:endParaRPr>
          </a:p>
        </p:txBody>
      </p:sp>
      <p:sp>
        <p:nvSpPr>
          <p:cNvPr id="965635" name="Rectangle 7"/>
          <p:cNvSpPr>
            <a:spLocks noGrp="1" noRot="1" noChangeAspect="1" noChangeArrowheads="1" noTextEdit="1"/>
          </p:cNvSpPr>
          <p:nvPr>
            <p:ph type="sldImg"/>
          </p:nvPr>
        </p:nvSpPr>
        <p:spPr>
          <a:xfrm>
            <a:off x="838200" y="533400"/>
            <a:ext cx="5678488" cy="4260850"/>
          </a:xfrm>
          <a:ln w="6350"/>
        </p:spPr>
      </p:sp>
      <p:sp>
        <p:nvSpPr>
          <p:cNvPr id="965636" name="Notes Placeholder 7"/>
          <p:cNvSpPr>
            <a:spLocks noGrp="1"/>
          </p:cNvSpPr>
          <p:nvPr>
            <p:ph type="body" idx="1"/>
          </p:nvPr>
        </p:nvSpPr>
        <p:spPr>
          <a:noFill/>
          <a:ln/>
        </p:spPr>
        <p:txBody>
          <a:bodyPr/>
          <a:lstStyle/>
          <a:p>
            <a:pPr marL="215900" indent="-215900" defTabSz="912813" eaLnBrk="1" hangingPunct="1">
              <a:tabLst>
                <a:tab pos="455613" algn="l"/>
              </a:tabLst>
            </a:pPr>
            <a:endParaRPr lang="en-US" smtClean="0">
              <a:latin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EEA90040-04DC-43F1-B03D-B330E6A29A35}" type="slidenum">
              <a:rPr lang="en-US" sz="2400">
                <a:solidFill>
                  <a:srgbClr val="FFFFFF"/>
                </a:solidFill>
              </a:rPr>
              <a:pPr algn="ctr" eaLnBrk="0" hangingPunct="0"/>
              <a:t>68</a:t>
            </a:fld>
            <a:endParaRPr lang="en-US" sz="2400">
              <a:solidFill>
                <a:srgbClr val="FFFFFF"/>
              </a:solidFill>
            </a:endParaRPr>
          </a:p>
        </p:txBody>
      </p:sp>
      <p:sp>
        <p:nvSpPr>
          <p:cNvPr id="966659" name="Rectangle 2"/>
          <p:cNvSpPr>
            <a:spLocks noGrp="1" noRot="1" noChangeAspect="1" noChangeArrowheads="1" noTextEdit="1"/>
          </p:cNvSpPr>
          <p:nvPr>
            <p:ph type="sldImg"/>
          </p:nvPr>
        </p:nvSpPr>
        <p:spPr>
          <a:xfrm>
            <a:off x="908050" y="473075"/>
            <a:ext cx="5348288" cy="4011613"/>
          </a:xfrm>
          <a:ln/>
        </p:spPr>
      </p:sp>
      <p:sp>
        <p:nvSpPr>
          <p:cNvPr id="96666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Slide Image Placeholder 1"/>
          <p:cNvSpPr>
            <a:spLocks noGrp="1" noRot="1" noChangeAspect="1" noTextEdit="1"/>
          </p:cNvSpPr>
          <p:nvPr>
            <p:ph type="sldImg"/>
          </p:nvPr>
        </p:nvSpPr>
        <p:spPr>
          <a:ln/>
        </p:spPr>
      </p:sp>
      <p:sp>
        <p:nvSpPr>
          <p:cNvPr id="96768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
        <p:nvSpPr>
          <p:cNvPr id="967684" name="Slide Number Placeholder 3"/>
          <p:cNvSpPr>
            <a:spLocks noGrp="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ADE8CDB4-1CA4-4D24-B7AD-7E0B93CEFC80}" type="slidenum">
              <a:rPr lang="en-US" sz="2400">
                <a:solidFill>
                  <a:srgbClr val="FFFFFF"/>
                </a:solidFill>
              </a:rPr>
              <a:pPr algn="ctr" eaLnBrk="0" hangingPunct="0"/>
              <a:t>69</a:t>
            </a:fld>
            <a:endParaRPr lang="en-US" sz="2400">
              <a:solidFill>
                <a:srgbClr val="FFFFFF"/>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79" tIns="47540" rIns="95079" bIns="47540"/>
          <a:lstStyle/>
          <a:p>
            <a:endParaRPr lang="en-US">
              <a:solidFill>
                <a:srgbClr val="000000"/>
              </a:solidFill>
              <a:latin typeface="Calibri" pitchFamily="34" charset="0"/>
            </a:endParaRPr>
          </a:p>
          <a:p>
            <a:r>
              <a:rPr lang="en-US">
                <a:solidFill>
                  <a:srgbClr val="000000"/>
                </a:solidFill>
                <a:latin typeface="Calibri" pitchFamily="34" charset="0"/>
              </a:rPr>
              <a:t>	</a:t>
            </a:r>
            <a:r>
              <a:rPr lang="en-US" sz="800">
                <a:solidFill>
                  <a:srgbClr val="000000"/>
                </a:solidFill>
              </a:rPr>
              <a:t>Lesson # Lesson Title</a:t>
            </a:r>
            <a:endParaRPr lang="en-US">
              <a:solidFill>
                <a:srgbClr val="000000"/>
              </a:solidFill>
              <a:latin typeface="Arial" pitchFamily="34" charset="0"/>
            </a:endParaRPr>
          </a:p>
        </p:txBody>
      </p:sp>
      <p:sp>
        <p:nvSpPr>
          <p:cNvPr id="904195" name="Rectangle 4"/>
          <p:cNvSpPr>
            <a:spLocks noGrp="1" noRot="1" noChangeAspect="1" noChangeArrowheads="1" noTextEdit="1"/>
          </p:cNvSpPr>
          <p:nvPr>
            <p:ph type="sldImg"/>
          </p:nvPr>
        </p:nvSpPr>
        <p:spPr>
          <a:xfrm>
            <a:off x="1371600" y="544513"/>
            <a:ext cx="4611688" cy="3457575"/>
          </a:xfrm>
          <a:ln/>
        </p:spPr>
      </p:sp>
      <p:sp>
        <p:nvSpPr>
          <p:cNvPr id="904196" name="Rectangle 5"/>
          <p:cNvSpPr>
            <a:spLocks noGrp="1" noChangeArrowheads="1"/>
          </p:cNvSpPr>
          <p:nvPr>
            <p:ph type="body" idx="1"/>
          </p:nvPr>
        </p:nvSpPr>
        <p:spPr>
          <a:noFill/>
          <a:ln/>
        </p:spPr>
        <p:txBody>
          <a:bodyPr/>
          <a:lstStyle/>
          <a:p>
            <a:pPr lvl="1"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7"/>
          <p:cNvSpPr>
            <a:spLocks noGrp="1" noChangeArrowheads="1"/>
          </p:cNvSpPr>
          <p:nvPr>
            <p:ph type="sldNum" sz="quarter" idx="4294967295"/>
          </p:nvPr>
        </p:nvSpPr>
        <p:spPr bwMode="auto">
          <a:xfrm>
            <a:off x="4143375" y="9118600"/>
            <a:ext cx="3170238" cy="481013"/>
          </a:xfrm>
          <a:prstGeom prst="rect">
            <a:avLst/>
          </a:prstGeom>
          <a:noFill/>
          <a:ln>
            <a:miter lim="800000"/>
            <a:headEnd/>
            <a:tailEnd/>
          </a:ln>
        </p:spPr>
        <p:txBody>
          <a:bodyPr lIns="95079" tIns="47540" rIns="95079" bIns="47540"/>
          <a:lstStyle/>
          <a:p>
            <a:pPr algn="ctr" eaLnBrk="0" hangingPunct="0"/>
            <a:fld id="{93AFD2FF-FA9B-4030-9DB5-149640DFD33C}" type="slidenum">
              <a:rPr lang="en-US" sz="2400">
                <a:solidFill>
                  <a:srgbClr val="FFFFFF"/>
                </a:solidFill>
              </a:rPr>
              <a:pPr algn="ctr" eaLnBrk="0" hangingPunct="0"/>
              <a:t>70</a:t>
            </a:fld>
            <a:endParaRPr lang="en-US" sz="2400">
              <a:solidFill>
                <a:srgbClr val="FFFFFF"/>
              </a:solidFill>
            </a:endParaRPr>
          </a:p>
        </p:txBody>
      </p:sp>
      <p:sp>
        <p:nvSpPr>
          <p:cNvPr id="968707" name="Rectangle 2"/>
          <p:cNvSpPr>
            <a:spLocks noGrp="1" noRot="1" noChangeAspect="1" noChangeArrowheads="1" noTextEdit="1"/>
          </p:cNvSpPr>
          <p:nvPr>
            <p:ph type="sldImg"/>
          </p:nvPr>
        </p:nvSpPr>
        <p:spPr>
          <a:xfrm>
            <a:off x="908050" y="473075"/>
            <a:ext cx="5348288" cy="4011613"/>
          </a:xfrm>
          <a:ln/>
        </p:spPr>
      </p:sp>
      <p:sp>
        <p:nvSpPr>
          <p:cNvPr id="96870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b="1" dirty="0" smtClean="0">
                <a:latin typeface="Arial" pitchFamily="34" charset="0"/>
              </a:rPr>
              <a:t>Prep discussion: </a:t>
            </a:r>
          </a:p>
          <a:p>
            <a:pPr defTabSz="849313" eaLnBrk="1" hangingPunct="1">
              <a:tabLst>
                <a:tab pos="423863" algn="l"/>
              </a:tabLst>
            </a:pPr>
            <a:r>
              <a:rPr lang="en-US" dirty="0" smtClean="0">
                <a:latin typeface="Arial" pitchFamily="34" charset="0"/>
              </a:rPr>
              <a:t>In this exercise, students connect their Windows host to the </a:t>
            </a:r>
            <a:r>
              <a:rPr lang="en-US" dirty="0" err="1" smtClean="0">
                <a:latin typeface="Arial" pitchFamily="34" charset="0"/>
              </a:rPr>
              <a:t>CompactRIO</a:t>
            </a:r>
            <a:r>
              <a:rPr lang="en-US" dirty="0" smtClean="0">
                <a:latin typeface="Arial" pitchFamily="34" charset="0"/>
              </a:rPr>
              <a:t> controller using a crossover Ethernet cable.  The Windows host will default to </a:t>
            </a:r>
            <a:r>
              <a:rPr lang="en-US" dirty="0" err="1" smtClean="0">
                <a:latin typeface="Arial" pitchFamily="34" charset="0"/>
              </a:rPr>
              <a:t>AutoIP</a:t>
            </a:r>
            <a:r>
              <a:rPr lang="en-US" dirty="0" smtClean="0">
                <a:latin typeface="Arial" pitchFamily="34" charset="0"/>
              </a:rPr>
              <a:t> addressing.  Students will configure the </a:t>
            </a:r>
            <a:r>
              <a:rPr lang="en-US" dirty="0" err="1" smtClean="0">
                <a:latin typeface="Arial" pitchFamily="34" charset="0"/>
              </a:rPr>
              <a:t>CompactRIO</a:t>
            </a:r>
            <a:r>
              <a:rPr lang="en-US" dirty="0" smtClean="0">
                <a:latin typeface="Arial" pitchFamily="34" charset="0"/>
              </a:rPr>
              <a:t> controller to use </a:t>
            </a:r>
            <a:r>
              <a:rPr lang="en-US" dirty="0" err="1" smtClean="0">
                <a:latin typeface="Arial" pitchFamily="34" charset="0"/>
              </a:rPr>
              <a:t>AutoIP</a:t>
            </a:r>
            <a:r>
              <a:rPr lang="en-US" dirty="0" smtClean="0">
                <a:latin typeface="Arial" pitchFamily="34" charset="0"/>
              </a:rPr>
              <a:t> addressing. They will use MAX to reformat their </a:t>
            </a:r>
            <a:r>
              <a:rPr lang="en-US" dirty="0" err="1" smtClean="0">
                <a:latin typeface="Arial" pitchFamily="34" charset="0"/>
              </a:rPr>
              <a:t>CompactRIO</a:t>
            </a:r>
            <a:r>
              <a:rPr lang="en-US" dirty="0" smtClean="0">
                <a:latin typeface="Arial" pitchFamily="34" charset="0"/>
              </a:rPr>
              <a:t> controller and install new software to the </a:t>
            </a:r>
            <a:r>
              <a:rPr lang="en-US" dirty="0" err="1" smtClean="0">
                <a:latin typeface="Arial" pitchFamily="34" charset="0"/>
              </a:rPr>
              <a:t>CompactRIO</a:t>
            </a:r>
            <a:r>
              <a:rPr lang="en-US" dirty="0" smtClean="0">
                <a:latin typeface="Arial" pitchFamily="34" charset="0"/>
              </a:rPr>
              <a:t> controller. For this course, students must install the NI-RIO driver to the controller.  </a:t>
            </a:r>
          </a:p>
          <a:p>
            <a:pPr defTabSz="849313" eaLnBrk="1" hangingPunct="1">
              <a:tabLst>
                <a:tab pos="423863" algn="l"/>
              </a:tabLst>
            </a:pPr>
            <a:endParaRPr lang="en-US" dirty="0" smtClean="0">
              <a:latin typeface="Arial" pitchFamily="34" charset="0"/>
            </a:endParaRPr>
          </a:p>
          <a:p>
            <a:pPr defTabSz="849313" eaLnBrk="1" hangingPunct="1">
              <a:tabLst>
                <a:tab pos="423863" algn="l"/>
              </a:tabLst>
            </a:pPr>
            <a:r>
              <a:rPr lang="en-US" dirty="0" smtClean="0">
                <a:latin typeface="Arial" pitchFamily="34" charset="0"/>
              </a:rPr>
              <a:t>Students are reformatting their controllers  to experience the steps necessary to setup a new </a:t>
            </a:r>
            <a:r>
              <a:rPr lang="en-US" dirty="0" err="1" smtClean="0">
                <a:latin typeface="Arial" pitchFamily="34" charset="0"/>
              </a:rPr>
              <a:t>CompactRIO</a:t>
            </a:r>
            <a:r>
              <a:rPr lang="en-US" dirty="0" smtClean="0">
                <a:latin typeface="Arial" pitchFamily="34" charset="0"/>
              </a:rPr>
              <a:t> controller.  New controllers only contain the ROM firmware needed for safe-mode boot setup. Students must install the Real-Time operating system and other software for the controller to be useful. Users will typically only reformat a controller if they don’t know the state of the software (for example, a coworker gave them a controller) and they want to start in a clean state.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Slide Image Placeholder 1"/>
          <p:cNvSpPr>
            <a:spLocks noGrp="1" noRot="1" noChangeAspect="1" noTextEdit="1"/>
          </p:cNvSpPr>
          <p:nvPr>
            <p:ph type="sldImg"/>
          </p:nvPr>
        </p:nvSpPr>
        <p:spPr>
          <a:ln/>
        </p:spPr>
      </p:sp>
      <p:sp>
        <p:nvSpPr>
          <p:cNvPr id="969731"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It is important to keep the software on the development machine synchronized with the software on the CompactRIO machine.  If there are mismatches between the NI-RIO, LabVIEW Real-Time, and LabVIEW version software on the CompactRIO and those on the host machine, you will get errors when you attempt to deploy code to the FPGA and RT controller.</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After initial software installation, users will typically not need to reformat their controller.  They will only need to install new software on the on the controller (1) if they upgrade their software on the host machine as the NI-RIO driver needs to be synchronized between the controller and the host, or (2) they need to add or modify their software selection. </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Slide Image Placeholder 1"/>
          <p:cNvSpPr>
            <a:spLocks noGrp="1" noRot="1" noChangeAspect="1" noTextEdit="1"/>
          </p:cNvSpPr>
          <p:nvPr>
            <p:ph type="sldImg"/>
          </p:nvPr>
        </p:nvSpPr>
        <p:spPr>
          <a:xfrm>
            <a:off x="938213" y="720725"/>
            <a:ext cx="5438775" cy="4079875"/>
          </a:xfrm>
          <a:ln/>
        </p:spPr>
      </p:sp>
      <p:sp>
        <p:nvSpPr>
          <p:cNvPr id="3" name="Notes Placeholder 2"/>
          <p:cNvSpPr>
            <a:spLocks noGrp="1"/>
          </p:cNvSpPr>
          <p:nvPr>
            <p:ph type="body" idx="1"/>
          </p:nvPr>
        </p:nvSpPr>
        <p:spPr/>
        <p:txBody>
          <a:bodyPr>
            <a:normAutofit/>
          </a:bodyPr>
          <a:lstStyle/>
          <a:p>
            <a:pPr defTabSz="850777" eaLnBrk="1" hangingPunct="1">
              <a:tabLst>
                <a:tab pos="425389" algn="l"/>
              </a:tabLst>
              <a:defRPr/>
            </a:pPr>
            <a:r>
              <a:rPr lang="en-US" sz="1500" b="1" dirty="0" smtClean="0">
                <a:cs typeface="Times New Roman" pitchFamily="18" charset="0"/>
              </a:rPr>
              <a:t>G. Creating a LabVIEW FPGA Project</a:t>
            </a:r>
          </a:p>
          <a:p>
            <a:pPr marL="237698" indent="-237698" defTabSz="850777" eaLnBrk="1" hangingPunct="1">
              <a:buFontTx/>
              <a:buAutoNum type="arabicPeriod"/>
              <a:tabLst>
                <a:tab pos="237698" algn="l"/>
              </a:tabLst>
              <a:defRPr/>
            </a:pPr>
            <a:endParaRPr lang="en-US" dirty="0" smtClean="0">
              <a:latin typeface="Times New Roman" pitchFamily="18" charset="0"/>
              <a:cs typeface="Times New Roman" pitchFamily="18" charset="0"/>
            </a:endParaRPr>
          </a:p>
          <a:p>
            <a:pPr marL="237698" indent="-237698" defTabSz="850777" eaLnBrk="1" hangingPunct="1">
              <a:tabLst>
                <a:tab pos="237698" algn="l"/>
              </a:tabLst>
              <a:defRPr/>
            </a:pPr>
            <a:r>
              <a:rPr lang="en-US" dirty="0" smtClean="0">
                <a:latin typeface="Times New Roman" pitchFamily="18" charset="0"/>
                <a:cs typeface="Times New Roman" pitchFamily="18" charset="0"/>
              </a:rPr>
              <a:t>Select “Discover an existing” device is you’ve already configured your system in MAX and the device can be accessed from your development computer (i.e., an online device).  Select “Create a new device” if the device cannot be accessed from your development computer (i.e., an offline device).</a:t>
            </a:r>
          </a:p>
          <a:p>
            <a:pPr marL="237698" indent="-237698" defTabSz="850777" eaLnBrk="1" hangingPunct="1">
              <a:tabLst>
                <a:tab pos="237698" algn="l"/>
              </a:tabLst>
              <a:defRPr/>
            </a:pPr>
            <a:endParaRPr lang="en-US" dirty="0" smtClean="0">
              <a:latin typeface="Times New Roman" pitchFamily="18" charset="0"/>
              <a:cs typeface="Times New Roman" pitchFamily="18" charset="0"/>
            </a:endParaRPr>
          </a:p>
          <a:p>
            <a:pPr marL="237698" indent="-237698" defTabSz="850777" eaLnBrk="1" hangingPunct="1">
              <a:tabLst>
                <a:tab pos="237698" algn="l"/>
              </a:tabLst>
              <a:defRPr/>
            </a:pPr>
            <a:r>
              <a:rPr lang="en-US" dirty="0" smtClean="0">
                <a:latin typeface="Times New Roman" pitchFamily="18" charset="0"/>
                <a:cs typeface="Times New Roman" pitchFamily="18" charset="0"/>
              </a:rPr>
              <a:t>Students learn to add I/O nodes in Lesson 4.</a:t>
            </a:r>
          </a:p>
          <a:p>
            <a:pPr marL="237698" indent="-237698" defTabSz="850777" eaLnBrk="1" hangingPunct="1">
              <a:tabLst>
                <a:tab pos="237698" algn="l"/>
              </a:tabLst>
              <a:defRPr/>
            </a:pPr>
            <a:endParaRPr lang="en-US" dirty="0" smtClean="0">
              <a:latin typeface="Times New Roman" pitchFamily="18" charset="0"/>
              <a:cs typeface="Times New Roman" pitchFamily="18" charset="0"/>
            </a:endParaRPr>
          </a:p>
          <a:p>
            <a:pPr marL="237698" indent="-237698" defTabSz="950793" eaLnBrk="1" hangingPunct="1">
              <a:tabLst>
                <a:tab pos="237698" algn="l"/>
              </a:tabLst>
              <a:defRPr/>
            </a:pPr>
            <a:r>
              <a:rPr lang="en-US" b="1" dirty="0" smtClean="0">
                <a:latin typeface="Times New Roman" pitchFamily="18" charset="0"/>
                <a:cs typeface="Times New Roman" pitchFamily="18" charset="0"/>
              </a:rPr>
              <a:t>Instructors</a:t>
            </a:r>
            <a:r>
              <a:rPr lang="en-US" dirty="0" smtClean="0">
                <a:latin typeface="Times New Roman" pitchFamily="18" charset="0"/>
                <a:cs typeface="Times New Roman" pitchFamily="18" charset="0"/>
              </a:rPr>
              <a:t>:  Indicate that users can also use the LabVIEW FPGA Project Wizard to create a new LabVIEW FPGA project.  In this class, instructions will use the manual method. </a:t>
            </a:r>
          </a:p>
          <a:p>
            <a:pPr marL="237698" indent="-237698" defTabSz="850777" eaLnBrk="1" hangingPunct="1">
              <a:tabLst>
                <a:tab pos="237698" algn="l"/>
              </a:tabLst>
              <a:defRPr/>
            </a:pPr>
            <a:endParaRPr lang="en-US" dirty="0" smtClean="0">
              <a:latin typeface="Times New Roman" pitchFamily="18" charset="0"/>
              <a:cs typeface="Times New Roman" pitchFamily="18" charset="0"/>
            </a:endParaRPr>
          </a:p>
          <a:p>
            <a:pPr marL="237698" indent="-237698" defTabSz="850777" eaLnBrk="1" hangingPunct="1">
              <a:tabLst>
                <a:tab pos="237698" algn="l"/>
              </a:tabLst>
              <a:defRPr/>
            </a:pPr>
            <a:endParaRPr lang="en-US" dirty="0" smtClean="0">
              <a:latin typeface="Times New Roman" pitchFamily="18" charset="0"/>
              <a:cs typeface="Times New Roman" pitchFamily="18" charset="0"/>
            </a:endParaRPr>
          </a:p>
          <a:p>
            <a:pPr marL="237698" indent="-237698" defTabSz="850777" eaLnBrk="1" hangingPunct="1">
              <a:tabLst>
                <a:tab pos="237698" algn="l"/>
              </a:tabLst>
              <a:defRPr/>
            </a:pPr>
            <a:endParaRPr lang="en-US" dirty="0" smtClean="0">
              <a:latin typeface="Times New Roman" pitchFamily="18" charset="0"/>
              <a:cs typeface="Times New Roman" pitchFamily="18" charset="0"/>
            </a:endParaRPr>
          </a:p>
          <a:p>
            <a:pPr defTabSz="850777" eaLnBrk="1" hangingPunct="1">
              <a:tabLst>
                <a:tab pos="425389" algn="l"/>
              </a:tabLst>
              <a:defRPr/>
            </a:pPr>
            <a:endParaRPr lang="en-US" dirty="0">
              <a:latin typeface="Times New Roman" pitchFamily="18" charset="0"/>
              <a:cs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Slide Image Placeholder 1"/>
          <p:cNvSpPr>
            <a:spLocks noGrp="1" noRot="1" noChangeAspect="1" noTextEdit="1"/>
          </p:cNvSpPr>
          <p:nvPr>
            <p:ph type="sldImg"/>
          </p:nvPr>
        </p:nvSpPr>
        <p:spPr>
          <a:ln/>
        </p:spPr>
      </p:sp>
      <p:sp>
        <p:nvSpPr>
          <p:cNvPr id="97177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Slide Image Placeholder 1"/>
          <p:cNvSpPr>
            <a:spLocks noGrp="1" noRot="1" noChangeAspect="1" noTextEdit="1"/>
          </p:cNvSpPr>
          <p:nvPr>
            <p:ph type="sldImg"/>
          </p:nvPr>
        </p:nvSpPr>
        <p:spPr>
          <a:ln/>
        </p:spPr>
      </p:sp>
      <p:sp>
        <p:nvSpPr>
          <p:cNvPr id="97280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Slide Image Placeholder 1"/>
          <p:cNvSpPr>
            <a:spLocks noGrp="1" noRot="1" noChangeAspect="1" noTextEdit="1"/>
          </p:cNvSpPr>
          <p:nvPr>
            <p:ph type="sldImg"/>
          </p:nvPr>
        </p:nvSpPr>
        <p:spPr>
          <a:ln/>
        </p:spPr>
      </p:sp>
      <p:sp>
        <p:nvSpPr>
          <p:cNvPr id="973827"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Slide Image Placeholder 1"/>
          <p:cNvSpPr>
            <a:spLocks noGrp="1" noRot="1" noChangeAspect="1" noTextEdit="1"/>
          </p:cNvSpPr>
          <p:nvPr>
            <p:ph type="sldImg"/>
          </p:nvPr>
        </p:nvSpPr>
        <p:spPr>
          <a:ln/>
        </p:spPr>
      </p:sp>
      <p:sp>
        <p:nvSpPr>
          <p:cNvPr id="974851"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Slide Image Placeholder 1"/>
          <p:cNvSpPr>
            <a:spLocks noGrp="1" noRot="1" noChangeAspect="1" noTextEdit="1"/>
          </p:cNvSpPr>
          <p:nvPr>
            <p:ph type="sldImg"/>
          </p:nvPr>
        </p:nvSpPr>
        <p:spPr>
          <a:ln/>
        </p:spPr>
      </p:sp>
      <p:sp>
        <p:nvSpPr>
          <p:cNvPr id="97587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Slide Image Placeholder 1"/>
          <p:cNvSpPr>
            <a:spLocks noGrp="1" noRot="1" noChangeAspect="1" noTextEdit="1"/>
          </p:cNvSpPr>
          <p:nvPr>
            <p:ph type="sldImg"/>
          </p:nvPr>
        </p:nvSpPr>
        <p:spPr>
          <a:ln/>
        </p:spPr>
      </p:sp>
      <p:sp>
        <p:nvSpPr>
          <p:cNvPr id="976899"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Slide Image Placeholder 1"/>
          <p:cNvSpPr>
            <a:spLocks noGrp="1" noRot="1" noChangeAspect="1" noTextEdit="1"/>
          </p:cNvSpPr>
          <p:nvPr>
            <p:ph type="sldImg"/>
          </p:nvPr>
        </p:nvSpPr>
        <p:spPr>
          <a:ln/>
        </p:spPr>
      </p:sp>
      <p:sp>
        <p:nvSpPr>
          <p:cNvPr id="977923"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Green light on Target indicates if the Target is connected or not.   Bright Green </a:t>
            </a:r>
            <a:r>
              <a:rPr lang="en-US" smtClean="0">
                <a:latin typeface="Arial" pitchFamily="34" charset="0"/>
                <a:sym typeface="Wingdings" pitchFamily="2" charset="2"/>
              </a:rPr>
              <a:t> Connected.   Dark Green  Not connected.</a:t>
            </a: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hdr" sz="quarter" idx="4294967295"/>
          </p:nvPr>
        </p:nvSpPr>
        <p:spPr bwMode="auto">
          <a:xfrm>
            <a:off x="0" y="0"/>
            <a:ext cx="3171825" cy="481013"/>
          </a:xfrm>
          <a:prstGeom prst="rect">
            <a:avLst/>
          </a:prstGeom>
          <a:noFill/>
          <a:ln>
            <a:miter lim="800000"/>
            <a:headEnd/>
            <a:tailEnd/>
          </a:ln>
        </p:spPr>
        <p:txBody>
          <a:bodyPr lIns="95079" tIns="47540" rIns="95079" bIns="47540"/>
          <a:lstStyle/>
          <a:p>
            <a:endParaRPr lang="en-US">
              <a:solidFill>
                <a:srgbClr val="000000"/>
              </a:solidFill>
              <a:latin typeface="Calibri" pitchFamily="34" charset="0"/>
            </a:endParaRPr>
          </a:p>
          <a:p>
            <a:r>
              <a:rPr lang="en-US">
                <a:solidFill>
                  <a:srgbClr val="000000"/>
                </a:solidFill>
                <a:latin typeface="Calibri" pitchFamily="34" charset="0"/>
              </a:rPr>
              <a:t>	</a:t>
            </a:r>
            <a:r>
              <a:rPr lang="en-US" sz="800">
                <a:solidFill>
                  <a:srgbClr val="000000"/>
                </a:solidFill>
              </a:rPr>
              <a:t>Lesson # Lesson Title</a:t>
            </a:r>
            <a:endParaRPr lang="en-US">
              <a:solidFill>
                <a:srgbClr val="000000"/>
              </a:solidFill>
              <a:latin typeface="Arial" pitchFamily="34" charset="0"/>
            </a:endParaRPr>
          </a:p>
        </p:txBody>
      </p:sp>
      <p:sp>
        <p:nvSpPr>
          <p:cNvPr id="905219" name="Rectangle 4"/>
          <p:cNvSpPr>
            <a:spLocks noGrp="1" noRot="1" noChangeAspect="1" noChangeArrowheads="1" noTextEdit="1"/>
          </p:cNvSpPr>
          <p:nvPr>
            <p:ph type="sldImg"/>
          </p:nvPr>
        </p:nvSpPr>
        <p:spPr>
          <a:xfrm>
            <a:off x="1371600" y="544513"/>
            <a:ext cx="4611688" cy="3457575"/>
          </a:xfrm>
          <a:ln/>
        </p:spPr>
      </p:sp>
      <p:sp>
        <p:nvSpPr>
          <p:cNvPr id="905220" name="Rectangle 5"/>
          <p:cNvSpPr>
            <a:spLocks noGrp="1" noChangeArrowheads="1"/>
          </p:cNvSpPr>
          <p:nvPr>
            <p:ph type="body" idx="1"/>
          </p:nvPr>
        </p:nvSpPr>
        <p:spPr>
          <a:noFill/>
          <a:ln/>
        </p:spPr>
        <p:txBody>
          <a:bodyPr/>
          <a:lstStyle/>
          <a:p>
            <a:pPr lvl="1" defTabSz="849313" eaLnBrk="1" hangingPunct="1">
              <a:tabLst>
                <a:tab pos="423863" algn="l"/>
              </a:tabLst>
            </a:pPr>
            <a:r>
              <a:rPr lang="en-US" smtClean="0">
                <a:latin typeface="Arial" pitchFamily="34" charset="0"/>
              </a:rPr>
              <a:t>Refer to the Course Outline posted on ni.com/training.</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Slide Image Placeholder 1"/>
          <p:cNvSpPr>
            <a:spLocks noGrp="1" noRot="1" noChangeAspect="1" noTextEdit="1"/>
          </p:cNvSpPr>
          <p:nvPr>
            <p:ph type="sldImg"/>
          </p:nvPr>
        </p:nvSpPr>
        <p:spPr>
          <a:xfrm>
            <a:off x="938213" y="720725"/>
            <a:ext cx="5438775" cy="4079875"/>
          </a:xfrm>
          <a:ln/>
        </p:spPr>
      </p:sp>
      <p:sp>
        <p:nvSpPr>
          <p:cNvPr id="978947" name="Notes Placeholder 2"/>
          <p:cNvSpPr>
            <a:spLocks noGrp="1"/>
          </p:cNvSpPr>
          <p:nvPr>
            <p:ph type="body" idx="1"/>
          </p:nvPr>
        </p:nvSpPr>
        <p:spPr>
          <a:noFill/>
          <a:ln/>
        </p:spPr>
        <p:txBody>
          <a:bodyPr/>
          <a:lstStyle/>
          <a:p>
            <a:pPr defTabSz="849313" eaLnBrk="1" hangingPunct="1">
              <a:tabLst>
                <a:tab pos="423863" algn="l"/>
              </a:tabLst>
            </a:pPr>
            <a:r>
              <a:rPr lang="en-US" b="1" dirty="0" smtClean="0">
                <a:latin typeface="Arial" pitchFamily="34" charset="0"/>
              </a:rPr>
              <a:t>Prep discussion:</a:t>
            </a:r>
            <a:r>
              <a:rPr lang="en-US" dirty="0" smtClean="0">
                <a:latin typeface="Arial" pitchFamily="34" charset="0"/>
              </a:rPr>
              <a:t> </a:t>
            </a:r>
          </a:p>
          <a:p>
            <a:pPr defTabSz="849313" eaLnBrk="1" hangingPunct="1">
              <a:tabLst>
                <a:tab pos="423863" algn="l"/>
              </a:tabLst>
            </a:pPr>
            <a:r>
              <a:rPr lang="en-US" dirty="0" smtClean="0">
                <a:latin typeface="Arial" pitchFamily="34" charset="0"/>
              </a:rPr>
              <a:t>Students should pay particular attention to the steps in this exercise as in later exercises the instructions will not step users through the process but instead just instruct the students to create an R Series project for an offline device or a </a:t>
            </a:r>
            <a:r>
              <a:rPr lang="en-US" dirty="0" err="1" smtClean="0">
                <a:latin typeface="Arial" pitchFamily="34" charset="0"/>
              </a:rPr>
              <a:t>CompactRIO</a:t>
            </a:r>
            <a:r>
              <a:rPr lang="en-US" dirty="0" smtClean="0">
                <a:latin typeface="Arial" pitchFamily="34" charset="0"/>
              </a:rPr>
              <a:t> project for an online device. </a:t>
            </a:r>
          </a:p>
          <a:p>
            <a:pPr defTabSz="849313" eaLnBrk="1" hangingPunct="1">
              <a:tabLst>
                <a:tab pos="423863" algn="l"/>
              </a:tabLst>
            </a:pPr>
            <a:endParaRPr lang="en-US" dirty="0" smtClean="0">
              <a:latin typeface="Arial" pitchFamily="34" charset="0"/>
            </a:endParaRPr>
          </a:p>
          <a:p>
            <a:pPr defTabSz="849313" eaLnBrk="1" hangingPunct="1">
              <a:tabLst>
                <a:tab pos="423863" algn="l"/>
              </a:tabLst>
            </a:pPr>
            <a:r>
              <a:rPr lang="en-US" dirty="0" smtClean="0">
                <a:latin typeface="Arial" pitchFamily="34" charset="0"/>
              </a:rPr>
              <a:t>Remind students that “offline” means a device that is not physically connected or accessible from the computer while “online” means a device that is accessible.   In this course, student computers are connected to a cRIO controller.  Student computers do not have an installed R Series board.</a:t>
            </a:r>
          </a:p>
          <a:p>
            <a:pPr defTabSz="849313" eaLnBrk="1" hangingPunct="1">
              <a:tabLst>
                <a:tab pos="423863" algn="l"/>
              </a:tabLst>
            </a:pPr>
            <a:endParaRPr lang="en-US" dirty="0" smtClean="0">
              <a:latin typeface="Arial"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Slide Image Placeholder 1"/>
          <p:cNvSpPr>
            <a:spLocks noGrp="1" noRot="1" noChangeAspect="1" noTextEdit="1"/>
          </p:cNvSpPr>
          <p:nvPr>
            <p:ph type="sldImg"/>
          </p:nvPr>
        </p:nvSpPr>
        <p:spPr>
          <a:ln/>
        </p:spPr>
      </p:sp>
      <p:sp>
        <p:nvSpPr>
          <p:cNvPr id="979971" name="Notes Placeholder 2"/>
          <p:cNvSpPr>
            <a:spLocks noGrp="1"/>
          </p:cNvSpPr>
          <p:nvPr>
            <p:ph type="body" idx="1"/>
          </p:nvPr>
        </p:nvSpPr>
        <p:spPr>
          <a:noFill/>
          <a:ln/>
        </p:spPr>
        <p:txBody>
          <a:bodyPr/>
          <a:lstStyle/>
          <a:p>
            <a:pPr defTabSz="849313" eaLnBrk="1" hangingPunct="1">
              <a:tabLst>
                <a:tab pos="423863" algn="l"/>
              </a:tabLst>
            </a:pPr>
            <a:r>
              <a:rPr lang="en-US" dirty="0" smtClean="0">
                <a:latin typeface="Arial" pitchFamily="34" charset="0"/>
              </a:rPr>
              <a:t>It is possible to create FPGA projects for </a:t>
            </a:r>
            <a:r>
              <a:rPr lang="en-US" dirty="0" err="1" smtClean="0">
                <a:latin typeface="Arial" pitchFamily="34" charset="0"/>
              </a:rPr>
              <a:t>CompactRIO</a:t>
            </a:r>
            <a:r>
              <a:rPr lang="en-US" dirty="0" smtClean="0">
                <a:latin typeface="Arial" pitchFamily="34" charset="0"/>
              </a:rPr>
              <a:t> devices. Since LabVIEW cannot auto-discover the chassis or modules, users will need to manually add the Chassis and modules. They do this through same right-click menu and selecting Add Target or Device. The Chassis needs to be added under the </a:t>
            </a:r>
            <a:r>
              <a:rPr lang="en-US" dirty="0" err="1" smtClean="0">
                <a:latin typeface="Arial" pitchFamily="34" charset="0"/>
              </a:rPr>
              <a:t>CompactRIO</a:t>
            </a:r>
            <a:r>
              <a:rPr lang="en-US" dirty="0" smtClean="0">
                <a:latin typeface="Arial" pitchFamily="34" charset="0"/>
              </a:rPr>
              <a:t> target. The FPGA appears under the Chassis.  The user then adds the modules under the FPGA target.</a:t>
            </a:r>
          </a:p>
          <a:p>
            <a:pPr defTabSz="849313" eaLnBrk="1" hangingPunct="1">
              <a:tabLst>
                <a:tab pos="423863" algn="l"/>
              </a:tabLst>
            </a:pPr>
            <a:endParaRPr lang="en-US" dirty="0" smtClean="0">
              <a:latin typeface="Arial"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Slide Image Placeholder 1"/>
          <p:cNvSpPr>
            <a:spLocks noGrp="1" noRot="1" noChangeAspect="1" noTextEdit="1"/>
          </p:cNvSpPr>
          <p:nvPr>
            <p:ph type="sldImg"/>
          </p:nvPr>
        </p:nvSpPr>
        <p:spPr>
          <a:ln/>
        </p:spPr>
      </p:sp>
      <p:sp>
        <p:nvSpPr>
          <p:cNvPr id="980995"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Slide Image Placeholder 1"/>
          <p:cNvSpPr>
            <a:spLocks noGrp="1" noRot="1" noChangeAspect="1" noTextEdit="1"/>
          </p:cNvSpPr>
          <p:nvPr>
            <p:ph type="sldImg"/>
          </p:nvPr>
        </p:nvSpPr>
        <p:spPr>
          <a:ln/>
        </p:spPr>
      </p:sp>
      <p:sp>
        <p:nvSpPr>
          <p:cNvPr id="982019" name="Notes Placeholder 2"/>
          <p:cNvSpPr>
            <a:spLocks noGrp="1"/>
          </p:cNvSpPr>
          <p:nvPr>
            <p:ph type="body" idx="1"/>
          </p:nvPr>
        </p:nvSpPr>
        <p:spPr>
          <a:noFill/>
          <a:ln/>
        </p:spPr>
        <p:txBody>
          <a:bodyPr/>
          <a:lstStyle/>
          <a:p>
            <a:pPr eaLnBrk="1" hangingPunct="1"/>
            <a:r>
              <a:rPr lang="en-US" smtClean="0">
                <a:latin typeface="Arial" pitchFamily="34" charset="0"/>
              </a:rPr>
              <a:t>B and C.</a:t>
            </a:r>
          </a:p>
          <a:p>
            <a:pPr eaLnBrk="1" hangingPunct="1"/>
            <a:r>
              <a:rPr lang="en-US" smtClean="0">
                <a:latin typeface="Arial" pitchFamily="34" charset="0"/>
              </a:rPr>
              <a:t>MAX is used to install NI-RIO and other software onto a Real-Time controller such as CompactRIO.  You do not install NI-RIO onto a R Series device.</a:t>
            </a:r>
          </a:p>
          <a:p>
            <a:pPr eaLnBrk="1" hangingPunct="1"/>
            <a:endParaRPr lang="en-US" smtClean="0">
              <a:latin typeface="Arial" pitchFamily="34" charset="0"/>
            </a:endParaRPr>
          </a:p>
          <a:p>
            <a:pPr eaLnBrk="1" hangingPunct="1"/>
            <a:r>
              <a:rPr lang="en-US" smtClean="0">
                <a:latin typeface="Arial" pitchFamily="34" charset="0"/>
              </a:rPr>
              <a:t>You set the IP address of the controller in MAX.  Your Windows IP address is configured in your Local Area Network properties.</a:t>
            </a:r>
          </a:p>
          <a:p>
            <a:pPr eaLnBrk="1" hangingPunct="1"/>
            <a:endParaRPr lang="en-US" smtClean="0">
              <a:latin typeface="Arial"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Slide Image Placeholder 1"/>
          <p:cNvSpPr>
            <a:spLocks noGrp="1" noRot="1" noChangeAspect="1" noTextEdit="1"/>
          </p:cNvSpPr>
          <p:nvPr>
            <p:ph type="sldImg"/>
          </p:nvPr>
        </p:nvSpPr>
        <p:spPr>
          <a:ln/>
        </p:spPr>
      </p:sp>
      <p:sp>
        <p:nvSpPr>
          <p:cNvPr id="983043"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Slide Image Placeholder 1"/>
          <p:cNvSpPr>
            <a:spLocks noGrp="1" noRot="1" noChangeAspect="1" noTextEdit="1"/>
          </p:cNvSpPr>
          <p:nvPr>
            <p:ph type="sldImg"/>
          </p:nvPr>
        </p:nvSpPr>
        <p:spPr>
          <a:ln/>
        </p:spPr>
      </p:sp>
      <p:sp>
        <p:nvSpPr>
          <p:cNvPr id="984067" name="Notes Placeholder 2"/>
          <p:cNvSpPr>
            <a:spLocks noGrp="1"/>
          </p:cNvSpPr>
          <p:nvPr>
            <p:ph type="body" idx="1"/>
          </p:nvPr>
        </p:nvSpPr>
        <p:spPr>
          <a:noFill/>
          <a:ln/>
        </p:spPr>
        <p:txBody>
          <a:bodyPr/>
          <a:lstStyle/>
          <a:p>
            <a:pPr eaLnBrk="1" hangingPunct="1"/>
            <a:r>
              <a:rPr lang="en-US" smtClean="0">
                <a:latin typeface="Arial" pitchFamily="34" charset="0"/>
              </a:rPr>
              <a:t>Since CompactRIO is a distributed system and doesn’t reside on the host computer, the CompactRIO controller target is added directly under the project.  PCI R Series devices are added under My Computer.</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Slide Image Placeholder 1"/>
          <p:cNvSpPr>
            <a:spLocks noGrp="1" noRot="1" noChangeAspect="1" noTextEdit="1"/>
          </p:cNvSpPr>
          <p:nvPr>
            <p:ph type="sldImg"/>
          </p:nvPr>
        </p:nvSpPr>
        <p:spPr>
          <a:ln/>
        </p:spPr>
      </p:sp>
      <p:sp>
        <p:nvSpPr>
          <p:cNvPr id="985091" name="Notes Placeholder 2"/>
          <p:cNvSpPr>
            <a:spLocks noGrp="1"/>
          </p:cNvSpPr>
          <p:nvPr>
            <p:ph type="body" idx="1"/>
          </p:nvPr>
        </p:nvSpPr>
        <p:spPr>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Slide Image Placeholder 1"/>
          <p:cNvSpPr>
            <a:spLocks noGrp="1" noRot="1" noChangeAspect="1" noTextEdit="1"/>
          </p:cNvSpPr>
          <p:nvPr>
            <p:ph type="sldImg"/>
          </p:nvPr>
        </p:nvSpPr>
        <p:spPr>
          <a:ln/>
        </p:spPr>
      </p:sp>
      <p:sp>
        <p:nvSpPr>
          <p:cNvPr id="986115" name="Notes Placeholder 2"/>
          <p:cNvSpPr>
            <a:spLocks noGrp="1"/>
          </p:cNvSpPr>
          <p:nvPr>
            <p:ph type="body" idx="1"/>
          </p:nvPr>
        </p:nvSpPr>
        <p:spPr>
          <a:noFill/>
          <a:ln/>
        </p:spPr>
        <p:txBody>
          <a:bodyPr/>
          <a:lstStyle/>
          <a:p>
            <a:pPr defTabSz="914400" eaLnBrk="1" hangingPunct="1">
              <a:tabLst>
                <a:tab pos="457200" algn="l"/>
              </a:tabLst>
            </a:pPr>
            <a:r>
              <a:rPr lang="en-US" smtClean="0">
                <a:latin typeface="Arial" pitchFamily="34" charset="0"/>
              </a:rPr>
              <a:t>There are many times where the desired hardware is not physically connected to your computer but you’d like to build an application, in which case you can still add the target or device manually. </a:t>
            </a:r>
          </a:p>
          <a:p>
            <a:pPr defTabSz="914400" eaLnBrk="1" hangingPunct="1">
              <a:tabLst>
                <a:tab pos="457200" algn="l"/>
              </a:tabLst>
            </a:pPr>
            <a:endParaRPr lang="en-US" smtClean="0">
              <a:latin typeface="Arial"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xfrm>
            <a:off x="944563" y="731838"/>
            <a:ext cx="5426075" cy="4068762"/>
          </a:xfrm>
          <a:ln/>
        </p:spPr>
      </p:sp>
      <p:sp>
        <p:nvSpPr>
          <p:cNvPr id="987139" name="Rectangle 3"/>
          <p:cNvSpPr>
            <a:spLocks noGrp="1" noChangeArrowheads="1"/>
          </p:cNvSpPr>
          <p:nvPr>
            <p:ph type="body" idx="1"/>
          </p:nvPr>
        </p:nvSpPr>
        <p:spPr>
          <a:xfrm>
            <a:off x="650875" y="5037138"/>
            <a:ext cx="6096000" cy="3843337"/>
          </a:xfrm>
          <a:noFill/>
          <a:ln/>
        </p:spPr>
        <p:txBody>
          <a:bodyPr/>
          <a:lstStyle/>
          <a:p>
            <a:pPr defTabSz="849313" eaLnBrk="1" hangingPunct="1">
              <a:tabLst>
                <a:tab pos="423863" algn="l"/>
              </a:tabLst>
            </a:pPr>
            <a:r>
              <a:rPr lang="en-US" u="sng" smtClean="0">
                <a:solidFill>
                  <a:srgbClr val="FF0000"/>
                </a:solidFill>
                <a:latin typeface="Arial" pitchFamily="34" charset="0"/>
              </a:rPr>
              <a:t>Lesson objectives:</a:t>
            </a:r>
          </a:p>
          <a:p>
            <a:pPr defTabSz="849313" eaLnBrk="1" hangingPunct="1">
              <a:buFontTx/>
              <a:buChar char="•"/>
              <a:tabLst>
                <a:tab pos="423863" algn="l"/>
              </a:tabLst>
            </a:pPr>
            <a:r>
              <a:rPr lang="en-US" smtClean="0">
                <a:solidFill>
                  <a:srgbClr val="FF0000"/>
                </a:solidFill>
                <a:latin typeface="Arial" pitchFamily="34" charset="0"/>
              </a:rPr>
              <a:t>Understand at a high level how logic is implemented on an FPGA.</a:t>
            </a:r>
          </a:p>
          <a:p>
            <a:pPr defTabSz="849313" eaLnBrk="1" hangingPunct="1">
              <a:buFontTx/>
              <a:buChar char="•"/>
              <a:tabLst>
                <a:tab pos="423863" algn="l"/>
              </a:tabLst>
            </a:pPr>
            <a:r>
              <a:rPr lang="en-US" smtClean="0">
                <a:solidFill>
                  <a:srgbClr val="FF0000"/>
                </a:solidFill>
                <a:latin typeface="Arial" pitchFamily="34" charset="0"/>
              </a:rPr>
              <a:t>Understand at a high level how LabVIEW code is translated and compiled into FPGA hardware.</a:t>
            </a:r>
          </a:p>
          <a:p>
            <a:pPr defTabSz="849313" eaLnBrk="1" hangingPunct="1">
              <a:buFontTx/>
              <a:buChar char="•"/>
              <a:tabLst>
                <a:tab pos="423863" algn="l"/>
              </a:tabLst>
            </a:pPr>
            <a:r>
              <a:rPr lang="en-US" smtClean="0">
                <a:solidFill>
                  <a:srgbClr val="FF0000"/>
                </a:solidFill>
                <a:latin typeface="Arial" pitchFamily="34" charset="0"/>
              </a:rPr>
              <a:t>Create an FPGA VI.</a:t>
            </a:r>
          </a:p>
          <a:p>
            <a:pPr defTabSz="849313" eaLnBrk="1" hangingPunct="1">
              <a:buFontTx/>
              <a:buChar char="•"/>
              <a:tabLst>
                <a:tab pos="423863" algn="l"/>
              </a:tabLst>
            </a:pPr>
            <a:r>
              <a:rPr lang="en-US" smtClean="0">
                <a:solidFill>
                  <a:srgbClr val="FF0000"/>
                </a:solidFill>
                <a:latin typeface="Arial" pitchFamily="34" charset="0"/>
              </a:rPr>
              <a:t>Recognize VI and palette differences under FPGA target vs. My Computer</a:t>
            </a:r>
          </a:p>
          <a:p>
            <a:pPr defTabSz="849313" eaLnBrk="1" hangingPunct="1">
              <a:buFontTx/>
              <a:buChar char="•"/>
              <a:tabLst>
                <a:tab pos="423863" algn="l"/>
              </a:tabLst>
            </a:pPr>
            <a:r>
              <a:rPr lang="en-US" smtClean="0">
                <a:solidFill>
                  <a:srgbClr val="FF0000"/>
                </a:solidFill>
                <a:latin typeface="Arial" pitchFamily="34" charset="0"/>
              </a:rPr>
              <a:t>Understand the relationship of interactive front panel communication with FPGA target</a:t>
            </a:r>
          </a:p>
          <a:p>
            <a:pPr defTabSz="849313" eaLnBrk="1" hangingPunct="1">
              <a:buFontTx/>
              <a:buChar char="•"/>
              <a:tabLst>
                <a:tab pos="423863" algn="l"/>
              </a:tabLst>
            </a:pPr>
            <a:r>
              <a:rPr lang="en-US" smtClean="0">
                <a:solidFill>
                  <a:srgbClr val="FF0000"/>
                </a:solidFill>
                <a:latin typeface="Arial" pitchFamily="34" charset="0"/>
              </a:rPr>
              <a:t>Execute a VI on the development computer and understand why it is beneficial to test on development computer before compiling/deploying.</a:t>
            </a:r>
          </a:p>
          <a:p>
            <a:pPr defTabSz="849313" eaLnBrk="1" hangingPunct="1">
              <a:buFontTx/>
              <a:buChar char="•"/>
              <a:tabLst>
                <a:tab pos="423863" algn="l"/>
              </a:tabLst>
            </a:pPr>
            <a:r>
              <a:rPr lang="en-US" smtClean="0">
                <a:solidFill>
                  <a:srgbClr val="FF0000"/>
                </a:solidFill>
                <a:latin typeface="Arial" pitchFamily="34" charset="0"/>
              </a:rPr>
              <a:t>Compile and run an FPGA VI.</a:t>
            </a:r>
          </a:p>
          <a:p>
            <a:pPr defTabSz="849313" eaLnBrk="1" hangingPunct="1">
              <a:buFontTx/>
              <a:buChar char="•"/>
              <a:tabLst>
                <a:tab pos="423863" algn="l"/>
              </a:tabLst>
            </a:pPr>
            <a:r>
              <a:rPr lang="en-US" smtClean="0">
                <a:solidFill>
                  <a:srgbClr val="FF0000"/>
                </a:solidFill>
                <a:latin typeface="Arial" pitchFamily="34" charset="0"/>
              </a:rPr>
              <a:t>Understand the compile report and know how to proceed if it fails.</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Notes Placeholder 5"/>
          <p:cNvSpPr>
            <a:spLocks noGrp="1"/>
          </p:cNvSpPr>
          <p:nvPr>
            <p:ph type="body" idx="1"/>
          </p:nvPr>
        </p:nvSpPr>
        <p:spPr>
          <a:xfrm>
            <a:off x="650875" y="5037138"/>
            <a:ext cx="6096000" cy="3843337"/>
          </a:xfrm>
          <a:noFill/>
          <a:ln/>
        </p:spPr>
        <p:txBody>
          <a:bodyPr/>
          <a:lstStyle/>
          <a:p>
            <a:pPr defTabSz="849313" eaLnBrk="1" hangingPunct="1">
              <a:tabLst>
                <a:tab pos="423863" algn="l"/>
              </a:tabLst>
            </a:pPr>
            <a:r>
              <a:rPr lang="en-US" sz="1500" b="1" smtClean="0">
                <a:latin typeface="Arial Narrow" pitchFamily="34" charset="0"/>
                <a:cs typeface="Times New Roman" pitchFamily="18" charset="0"/>
              </a:rPr>
              <a:t>A. Introduction</a:t>
            </a:r>
          </a:p>
          <a:p>
            <a:pPr defTabSz="849313" eaLnBrk="1" hangingPunct="1">
              <a:tabLst>
                <a:tab pos="423863" algn="l"/>
              </a:tabLst>
            </a:pPr>
            <a:r>
              <a:rPr lang="en-US" smtClean="0">
                <a:latin typeface="Times New Roman" pitchFamily="18" charset="0"/>
                <a:cs typeface="Times New Roman" pitchFamily="18" charset="0"/>
              </a:rPr>
              <a:t>An FPGA is a chip that can be reconfigured through software for different applications. The LabVIEW FPGA Module targets the following NI reconfigurable I/O (RIO) devices:</a:t>
            </a:r>
          </a:p>
          <a:p>
            <a:pPr marL="211138" lvl="2" indent="-211138" defTabSz="849313" eaLnBrk="1" hangingPunct="1">
              <a:tabLst>
                <a:tab pos="423863" algn="l"/>
              </a:tabLst>
            </a:pPr>
            <a:r>
              <a:rPr lang="en-US" smtClean="0">
                <a:latin typeface="Times New Roman" pitchFamily="18" charset="0"/>
                <a:cs typeface="Times New Roman" pitchFamily="18" charset="0"/>
              </a:rPr>
              <a:t>R Series data acquisition (DAQ)</a:t>
            </a:r>
          </a:p>
          <a:p>
            <a:pPr marL="211138" lvl="2" indent="-211138" defTabSz="849313" eaLnBrk="1" hangingPunct="1">
              <a:tabLst>
                <a:tab pos="423863" algn="l"/>
              </a:tabLst>
            </a:pPr>
            <a:r>
              <a:rPr lang="en-US" smtClean="0">
                <a:latin typeface="Times New Roman" pitchFamily="18" charset="0"/>
                <a:cs typeface="Times New Roman" pitchFamily="18" charset="0"/>
              </a:rPr>
              <a:t>CompactRIO </a:t>
            </a:r>
          </a:p>
          <a:p>
            <a:pPr marL="211138" lvl="2" indent="-211138" defTabSz="849313" eaLnBrk="1" hangingPunct="1">
              <a:tabLst>
                <a:tab pos="423863" algn="l"/>
              </a:tabLst>
            </a:pPr>
            <a:r>
              <a:rPr lang="en-US" smtClean="0">
                <a:latin typeface="Times New Roman" pitchFamily="18" charset="0"/>
                <a:cs typeface="Times New Roman" pitchFamily="18" charset="0"/>
              </a:rPr>
              <a:t>Compact Vision </a:t>
            </a:r>
          </a:p>
          <a:p>
            <a:pPr marL="211138" lvl="2" indent="-211138" defTabSz="849313" eaLnBrk="1" hangingPunct="1">
              <a:tabLst>
                <a:tab pos="423863" algn="l"/>
              </a:tabLst>
            </a:pPr>
            <a:r>
              <a:rPr lang="en-US" smtClean="0">
                <a:latin typeface="Times New Roman" pitchFamily="18" charset="0"/>
                <a:cs typeface="Times New Roman" pitchFamily="18" charset="0"/>
              </a:rPr>
              <a:t>IF-RIO </a:t>
            </a:r>
          </a:p>
          <a:p>
            <a:pPr defTabSz="849313" eaLnBrk="1" hangingPunct="1">
              <a:tabLst>
                <a:tab pos="423863" algn="l"/>
              </a:tabLst>
            </a:pPr>
            <a:r>
              <a:rPr lang="en-US" smtClean="0">
                <a:latin typeface="Times New Roman" pitchFamily="18" charset="0"/>
                <a:cs typeface="Times New Roman" pitchFamily="18" charset="0"/>
              </a:rPr>
              <a:t>Refer to ni.com for a current list of devices. R Series DAQ devices support complex data acquisition or real-time I/O applications. FPGA logic on an NI Compact Vision system adds custom triggering, pulse width modulation (PWM) signals, motion control, or custom communications protocols. CompactRIO uses FPGA for modularity, FPGA-timed I/O with built-in signal conditioning, and direct signal connectivity for maximum flexibility in embedded measurement and control applications. </a:t>
            </a:r>
          </a:p>
          <a:p>
            <a:pPr defTabSz="849313" eaLnBrk="1" hangingPunct="1">
              <a:tabLst>
                <a:tab pos="423863" algn="l"/>
              </a:tabLst>
            </a:pPr>
            <a:endParaRPr lang="en-US" smtClean="0">
              <a:latin typeface="Times New Roman" pitchFamily="18" charset="0"/>
              <a:cs typeface="Times New Roman" pitchFamily="18" charset="0"/>
            </a:endParaRPr>
          </a:p>
        </p:txBody>
      </p:sp>
      <p:sp>
        <p:nvSpPr>
          <p:cNvPr id="988163" name="Slide Image Placeholder 6"/>
          <p:cNvSpPr>
            <a:spLocks noGrp="1" noRot="1" noChangeAspect="1" noTextEdit="1"/>
          </p:cNvSpPr>
          <p:nvPr>
            <p:ph type="sldImg"/>
          </p:nvPr>
        </p:nvSpPr>
        <p:spPr>
          <a:xfrm>
            <a:off x="944563" y="731838"/>
            <a:ext cx="5426075" cy="4068762"/>
          </a:xfr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Slide Image Placeholder 1"/>
          <p:cNvSpPr>
            <a:spLocks noGrp="1" noRot="1" noChangeAspect="1" noTextEdit="1"/>
          </p:cNvSpPr>
          <p:nvPr>
            <p:ph type="sldImg"/>
          </p:nvPr>
        </p:nvSpPr>
        <p:spPr>
          <a:ln/>
        </p:spPr>
      </p:sp>
      <p:sp>
        <p:nvSpPr>
          <p:cNvPr id="906243" name="Notes Placeholder 2"/>
          <p:cNvSpPr>
            <a:spLocks noGrp="1"/>
          </p:cNvSpPr>
          <p:nvPr>
            <p:ph type="body" idx="1"/>
          </p:nvPr>
        </p:nvSpPr>
        <p:spPr>
          <a:noFill/>
          <a:ln/>
        </p:spPr>
        <p:txBody>
          <a:bodyPr/>
          <a:lstStyle/>
          <a:p>
            <a:pPr defTabSz="849313" eaLnBrk="1" hangingPunct="1">
              <a:tabLst>
                <a:tab pos="423863" algn="l"/>
              </a:tabLst>
            </a:pPr>
            <a:r>
              <a:rPr lang="en-US" smtClean="0">
                <a:latin typeface="Arial" pitchFamily="34" charset="0"/>
              </a:rPr>
              <a:t>This is an opportunity before the class starts for individuals to customize their environment with their favorite settings.  The settings noted in the slide are suggested changes.</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Other possible suggested changes based on instructor discretion:</a:t>
            </a:r>
          </a:p>
          <a:p>
            <a:pPr defTabSz="849313" eaLnBrk="1" hangingPunct="1">
              <a:buFontTx/>
              <a:buChar char="-"/>
              <a:tabLst>
                <a:tab pos="423863" algn="l"/>
              </a:tabLst>
            </a:pPr>
            <a:r>
              <a:rPr lang="en-US" smtClean="0">
                <a:latin typeface="Arial" pitchFamily="34" charset="0"/>
              </a:rPr>
              <a:t> Check Environment &gt; General &gt; Skip Getting Started window on launch</a:t>
            </a:r>
          </a:p>
          <a:p>
            <a:pPr defTabSz="849313" eaLnBrk="1" hangingPunct="1">
              <a:buFontTx/>
              <a:buChar char="-"/>
              <a:tabLst>
                <a:tab pos="423863" algn="l"/>
              </a:tabLst>
            </a:pPr>
            <a:r>
              <a:rPr lang="en-US" smtClean="0">
                <a:latin typeface="Arial" pitchFamily="34" charset="0"/>
              </a:rPr>
              <a:t> Uncheck Block Diagram&gt;&gt;Error Handling&gt;&gt;Enable automatic error handling in new VIs</a:t>
            </a:r>
          </a:p>
        </p:txBody>
      </p:sp>
      <p:sp>
        <p:nvSpPr>
          <p:cNvPr id="906244" name="Slide Number Placeholder 3"/>
          <p:cNvSpPr>
            <a:spLocks noGrp="1"/>
          </p:cNvSpPr>
          <p:nvPr>
            <p:ph type="sldNum" sz="quarter" idx="4294967295"/>
          </p:nvPr>
        </p:nvSpPr>
        <p:spPr bwMode="auto">
          <a:xfrm>
            <a:off x="4143375" y="9120188"/>
            <a:ext cx="3170238" cy="479425"/>
          </a:xfrm>
          <a:prstGeom prst="rect">
            <a:avLst/>
          </a:prstGeom>
          <a:noFill/>
          <a:ln>
            <a:miter lim="800000"/>
            <a:headEnd/>
            <a:tailEnd/>
          </a:ln>
        </p:spPr>
        <p:txBody>
          <a:bodyPr lIns="100506" tIns="50254" rIns="100506" bIns="50254"/>
          <a:lstStyle/>
          <a:p>
            <a:fld id="{D40BEE1C-DC00-49C7-903A-ECBC3A32DC84}" type="slidenum">
              <a:rPr lang="en-US"/>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21282E1B-065E-41CA-A4CB-04B9DB4CB0E2}" type="slidenum">
              <a:rPr lang="en-US">
                <a:solidFill>
                  <a:srgbClr val="000000"/>
                </a:solidFill>
              </a:rPr>
              <a:pPr/>
              <a:t>90</a:t>
            </a:fld>
            <a:endParaRPr lang="en-US">
              <a:solidFill>
                <a:srgbClr val="000000"/>
              </a:solidFill>
            </a:endParaRPr>
          </a:p>
        </p:txBody>
      </p:sp>
      <p:sp>
        <p:nvSpPr>
          <p:cNvPr id="989187" name="Rectangle 2"/>
          <p:cNvSpPr>
            <a:spLocks noGrp="1" noRot="1" noChangeAspect="1" noChangeArrowheads="1" noTextEdit="1"/>
          </p:cNvSpPr>
          <p:nvPr>
            <p:ph type="sldImg"/>
          </p:nvPr>
        </p:nvSpPr>
        <p:spPr>
          <a:xfrm>
            <a:off x="904875" y="471488"/>
            <a:ext cx="5353050" cy="4014787"/>
          </a:xfrm>
          <a:ln/>
        </p:spPr>
      </p:sp>
      <p:sp>
        <p:nvSpPr>
          <p:cNvPr id="98918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For a more detailed description of how FPGA works, see http://www.ni.com/fpga_technology/.</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Specifically, it will be helpful to review </a:t>
            </a:r>
            <a:r>
              <a:rPr lang="en-US" i="1" smtClean="0">
                <a:latin typeface="Arial" pitchFamily="34" charset="0"/>
              </a:rPr>
              <a:t>FPGAs - Under the Hood.</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Notes Placeholder 4"/>
          <p:cNvSpPr>
            <a:spLocks noGrp="1"/>
          </p:cNvSpPr>
          <p:nvPr>
            <p:ph type="body" idx="1"/>
          </p:nvPr>
        </p:nvSpPr>
        <p:spPr>
          <a:xfrm>
            <a:off x="650875" y="5037138"/>
            <a:ext cx="6096000" cy="3843337"/>
          </a:xfrm>
          <a:noFill/>
          <a:ln/>
        </p:spPr>
        <p:txBody>
          <a:bodyPr/>
          <a:lstStyle/>
          <a:p>
            <a:pPr defTabSz="849313" eaLnBrk="1" hangingPunct="1">
              <a:tabLst>
                <a:tab pos="423863" algn="l"/>
              </a:tabLst>
            </a:pPr>
            <a:r>
              <a:rPr lang="en-US" smtClean="0">
                <a:solidFill>
                  <a:srgbClr val="000000"/>
                </a:solidFill>
                <a:latin typeface="Times New Roman" pitchFamily="18" charset="0"/>
                <a:cs typeface="Times New Roman" pitchFamily="18" charset="0"/>
              </a:rPr>
              <a:t>An FPGA is analogous to a printed circuit board that has a large number of unconnected components. Traditionally, the devices are connected with physical wires soldered to the pins with a wire wrapping tool, or embedded in the printed circuit board. The physical wires are difficult to modify. However, the connections in an FPGA circuit are dynamically defined in software when the LabVIEW code compiles and the bitstream is downloaded. The bitstream causes semiconductor switches to turn on or off, thereby defining the connections between gates. </a:t>
            </a:r>
          </a:p>
          <a:p>
            <a:pPr defTabSz="849313" eaLnBrk="1" hangingPunct="1">
              <a:tabLst>
                <a:tab pos="423863" algn="l"/>
              </a:tabLst>
            </a:pPr>
            <a:endParaRPr lang="en-US" smtClean="0">
              <a:latin typeface="Arial" pitchFamily="34" charset="0"/>
            </a:endParaRPr>
          </a:p>
        </p:txBody>
      </p:sp>
      <p:sp>
        <p:nvSpPr>
          <p:cNvPr id="990211" name="Slide Image Placeholder 5"/>
          <p:cNvSpPr>
            <a:spLocks noGrp="1" noRot="1" noChangeAspect="1" noTextEdit="1"/>
          </p:cNvSpPr>
          <p:nvPr>
            <p:ph type="sldImg"/>
          </p:nvPr>
        </p:nvSpPr>
        <p:spPr>
          <a:xfrm>
            <a:off x="944563" y="731838"/>
            <a:ext cx="5426075" cy="4068762"/>
          </a:xfr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F0CE99BC-26E1-4679-B906-DFD912437055}" type="slidenum">
              <a:rPr lang="en-US">
                <a:solidFill>
                  <a:srgbClr val="000000"/>
                </a:solidFill>
              </a:rPr>
              <a:pPr/>
              <a:t>92</a:t>
            </a:fld>
            <a:endParaRPr lang="en-US">
              <a:solidFill>
                <a:srgbClr val="000000"/>
              </a:solidFill>
            </a:endParaRPr>
          </a:p>
        </p:txBody>
      </p:sp>
      <p:sp>
        <p:nvSpPr>
          <p:cNvPr id="991235" name="Rectangle 2"/>
          <p:cNvSpPr>
            <a:spLocks noGrp="1" noRot="1" noChangeAspect="1" noChangeArrowheads="1" noTextEdit="1"/>
          </p:cNvSpPr>
          <p:nvPr>
            <p:ph type="sldImg"/>
          </p:nvPr>
        </p:nvSpPr>
        <p:spPr>
          <a:xfrm>
            <a:off x="904875" y="471488"/>
            <a:ext cx="5353050" cy="4014787"/>
          </a:xfrm>
          <a:ln/>
        </p:spPr>
      </p:sp>
      <p:sp>
        <p:nvSpPr>
          <p:cNvPr id="991236"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82636D8C-B925-4899-A09A-801CBCF05858}" type="slidenum">
              <a:rPr lang="en-US">
                <a:solidFill>
                  <a:srgbClr val="000000"/>
                </a:solidFill>
              </a:rPr>
              <a:pPr/>
              <a:t>93</a:t>
            </a:fld>
            <a:endParaRPr lang="en-US">
              <a:solidFill>
                <a:srgbClr val="000000"/>
              </a:solidFill>
            </a:endParaRPr>
          </a:p>
        </p:txBody>
      </p:sp>
      <p:sp>
        <p:nvSpPr>
          <p:cNvPr id="992259" name="Rectangle 2"/>
          <p:cNvSpPr>
            <a:spLocks noGrp="1" noRot="1" noChangeAspect="1" noChangeArrowheads="1" noTextEdit="1"/>
          </p:cNvSpPr>
          <p:nvPr>
            <p:ph type="sldImg"/>
          </p:nvPr>
        </p:nvSpPr>
        <p:spPr>
          <a:xfrm>
            <a:off x="904875" y="471488"/>
            <a:ext cx="5353050" cy="4014787"/>
          </a:xfrm>
          <a:ln/>
        </p:spPr>
      </p:sp>
      <p:sp>
        <p:nvSpPr>
          <p:cNvPr id="99226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F5B4793D-724A-4B54-A864-EDDD3B8FB82A}" type="slidenum">
              <a:rPr lang="en-US">
                <a:solidFill>
                  <a:srgbClr val="000000"/>
                </a:solidFill>
              </a:rPr>
              <a:pPr/>
              <a:t>94</a:t>
            </a:fld>
            <a:endParaRPr lang="en-US">
              <a:solidFill>
                <a:srgbClr val="000000"/>
              </a:solidFill>
            </a:endParaRPr>
          </a:p>
        </p:txBody>
      </p:sp>
      <p:sp>
        <p:nvSpPr>
          <p:cNvPr id="993283" name="Rectangle 2"/>
          <p:cNvSpPr>
            <a:spLocks noGrp="1" noRot="1" noChangeAspect="1" noChangeArrowheads="1" noTextEdit="1"/>
          </p:cNvSpPr>
          <p:nvPr>
            <p:ph type="sldImg"/>
          </p:nvPr>
        </p:nvSpPr>
        <p:spPr>
          <a:xfrm>
            <a:off x="904875" y="471488"/>
            <a:ext cx="5353050" cy="4014787"/>
          </a:xfrm>
          <a:ln/>
        </p:spPr>
      </p:sp>
      <p:sp>
        <p:nvSpPr>
          <p:cNvPr id="99328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3CF3CCB9-27D2-4AE8-A4CA-C5200B3726F8}" type="slidenum">
              <a:rPr lang="en-US">
                <a:solidFill>
                  <a:srgbClr val="000000"/>
                </a:solidFill>
              </a:rPr>
              <a:pPr/>
              <a:t>95</a:t>
            </a:fld>
            <a:endParaRPr lang="en-US">
              <a:solidFill>
                <a:srgbClr val="000000"/>
              </a:solidFill>
            </a:endParaRPr>
          </a:p>
        </p:txBody>
      </p:sp>
      <p:sp>
        <p:nvSpPr>
          <p:cNvPr id="994307" name="Rectangle 2"/>
          <p:cNvSpPr>
            <a:spLocks noGrp="1" noRot="1" noChangeAspect="1" noChangeArrowheads="1" noTextEdit="1"/>
          </p:cNvSpPr>
          <p:nvPr>
            <p:ph type="sldImg"/>
          </p:nvPr>
        </p:nvSpPr>
        <p:spPr>
          <a:xfrm>
            <a:off x="904875" y="471488"/>
            <a:ext cx="5353050" cy="4014787"/>
          </a:xfrm>
          <a:ln/>
        </p:spPr>
      </p:sp>
      <p:sp>
        <p:nvSpPr>
          <p:cNvPr id="994308"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6AEA5263-7C80-4226-B017-106B384F2B37}" type="slidenum">
              <a:rPr lang="en-US">
                <a:solidFill>
                  <a:srgbClr val="000000"/>
                </a:solidFill>
              </a:rPr>
              <a:pPr/>
              <a:t>96</a:t>
            </a:fld>
            <a:endParaRPr lang="en-US">
              <a:solidFill>
                <a:srgbClr val="000000"/>
              </a:solidFill>
            </a:endParaRPr>
          </a:p>
        </p:txBody>
      </p:sp>
      <p:sp>
        <p:nvSpPr>
          <p:cNvPr id="995331" name="Rectangle 2"/>
          <p:cNvSpPr>
            <a:spLocks noGrp="1" noRot="1" noChangeAspect="1" noChangeArrowheads="1" noTextEdit="1"/>
          </p:cNvSpPr>
          <p:nvPr>
            <p:ph type="sldImg"/>
          </p:nvPr>
        </p:nvSpPr>
        <p:spPr>
          <a:xfrm>
            <a:off x="904875" y="471488"/>
            <a:ext cx="5353050" cy="4014787"/>
          </a:xfrm>
          <a:ln/>
        </p:spPr>
      </p:sp>
      <p:sp>
        <p:nvSpPr>
          <p:cNvPr id="995332"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b="1" smtClean="0">
                <a:latin typeface="Arial" pitchFamily="34" charset="0"/>
              </a:rPr>
              <a:t>Instructor Note: </a:t>
            </a:r>
            <a:r>
              <a:rPr lang="en-US" smtClean="0">
                <a:latin typeface="Arial" pitchFamily="34" charset="0"/>
              </a:rPr>
              <a:t>Refer students to </a:t>
            </a:r>
            <a:r>
              <a:rPr lang="en-US" smtClean="0">
                <a:latin typeface="Courier New" pitchFamily="49" charset="0"/>
                <a:ea typeface="Batang" pitchFamily="18" charset="-127"/>
                <a:cs typeface="Courier New" pitchFamily="49" charset="0"/>
              </a:rPr>
              <a:t>www.ni.com/ipnet</a:t>
            </a:r>
            <a:r>
              <a:rPr lang="en-US" smtClean="0">
                <a:latin typeface="Courier New" pitchFamily="49" charset="0"/>
                <a:cs typeface="Courier New" pitchFamily="49" charset="0"/>
              </a:rPr>
              <a:t> </a:t>
            </a:r>
            <a:r>
              <a:rPr lang="en-US" smtClean="0">
                <a:latin typeface="Arial" pitchFamily="34" charset="0"/>
              </a:rPr>
              <a:t>for FPGA examples and intellectual property that other customers have developed and chosen to share.  This site contains a number of module-specific examples as well as  complete applications.  </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If you have an internet connection, navigate to this website and show the students around the site.</a:t>
            </a:r>
          </a:p>
          <a:p>
            <a:pPr defTabSz="849313" eaLnBrk="1" hangingPunct="1">
              <a:tabLst>
                <a:tab pos="423863" algn="l"/>
              </a:tabLst>
            </a:pPr>
            <a:endParaRPr lang="en-US" smtClean="0">
              <a:latin typeface="Arial" pitchFamily="34" charset="0"/>
            </a:endParaRPr>
          </a:p>
          <a:p>
            <a:pPr defTabSz="849313" eaLnBrk="1" hangingPunct="1">
              <a:tabLst>
                <a:tab pos="423863" algn="l"/>
              </a:tabLst>
            </a:pPr>
            <a:r>
              <a:rPr lang="en-US" smtClean="0">
                <a:latin typeface="Arial" pitchFamily="34" charset="0"/>
              </a:rPr>
              <a:t>Also, there are shipping-examples available from the NI Example Finder.</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Slide Image Placeholder 5"/>
          <p:cNvSpPr>
            <a:spLocks noGrp="1" noRot="1" noChangeAspect="1" noTextEdit="1"/>
          </p:cNvSpPr>
          <p:nvPr>
            <p:ph type="sldImg"/>
          </p:nvPr>
        </p:nvSpPr>
        <p:spPr>
          <a:xfrm>
            <a:off x="944563" y="731838"/>
            <a:ext cx="5426075" cy="4068762"/>
          </a:xfrm>
          <a:ln/>
        </p:spPr>
      </p:sp>
      <p:sp>
        <p:nvSpPr>
          <p:cNvPr id="996355" name="Notes Placeholder 6"/>
          <p:cNvSpPr>
            <a:spLocks noGrp="1"/>
          </p:cNvSpPr>
          <p:nvPr>
            <p:ph type="body" idx="1"/>
          </p:nvPr>
        </p:nvSpPr>
        <p:spPr>
          <a:noFill/>
          <a:ln/>
        </p:spPr>
        <p:txBody>
          <a:bodyPr/>
          <a:lstStyle/>
          <a:p>
            <a:pPr defTabSz="849313" eaLnBrk="1" hangingPunct="1">
              <a:tabLst>
                <a:tab pos="423863" algn="l"/>
              </a:tabLst>
            </a:pPr>
            <a:r>
              <a:rPr lang="en-US" smtClean="0">
                <a:solidFill>
                  <a:srgbClr val="000000"/>
                </a:solidFill>
                <a:latin typeface="Times New Roman" pitchFamily="18" charset="0"/>
                <a:cs typeface="Times New Roman" pitchFamily="18" charset="0"/>
              </a:rPr>
              <a:t>You start building the FPGA VI from the Project Explorer. Right-click the FPGA target and select </a:t>
            </a:r>
            <a:r>
              <a:rPr lang="en-US" b="1" smtClean="0">
                <a:solidFill>
                  <a:srgbClr val="000000"/>
                </a:solidFill>
                <a:latin typeface="Times New Roman" pitchFamily="18" charset="0"/>
                <a:cs typeface="Times New Roman" pitchFamily="18" charset="0"/>
              </a:rPr>
              <a:t>New»VI</a:t>
            </a:r>
            <a:r>
              <a:rPr lang="en-US" smtClean="0">
                <a:solidFill>
                  <a:srgbClr val="000000"/>
                </a:solidFill>
                <a:latin typeface="Times New Roman" pitchFamily="18" charset="0"/>
                <a:cs typeface="Times New Roman" pitchFamily="18" charset="0"/>
              </a:rPr>
              <a:t> as shown in the figure above. Save the VI in an appropriate folder and save the project.</a:t>
            </a:r>
            <a:endParaRPr lang="en-US" smtClean="0">
              <a:latin typeface="Arial"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4445A78E-919F-44F0-89E0-8CC38CCD9713}" type="slidenum">
              <a:rPr lang="en-US">
                <a:solidFill>
                  <a:srgbClr val="000000"/>
                </a:solidFill>
              </a:rPr>
              <a:pPr/>
              <a:t>98</a:t>
            </a:fld>
            <a:endParaRPr lang="en-US">
              <a:solidFill>
                <a:srgbClr val="000000"/>
              </a:solidFill>
            </a:endParaRPr>
          </a:p>
        </p:txBody>
      </p:sp>
      <p:sp>
        <p:nvSpPr>
          <p:cNvPr id="997379" name="Rectangle 2"/>
          <p:cNvSpPr>
            <a:spLocks noGrp="1" noRot="1" noChangeAspect="1" noChangeArrowheads="1" noTextEdit="1"/>
          </p:cNvSpPr>
          <p:nvPr>
            <p:ph type="sldImg"/>
          </p:nvPr>
        </p:nvSpPr>
        <p:spPr>
          <a:xfrm>
            <a:off x="904875" y="471488"/>
            <a:ext cx="5353050" cy="4014787"/>
          </a:xfrm>
          <a:ln/>
        </p:spPr>
      </p:sp>
      <p:sp>
        <p:nvSpPr>
          <p:cNvPr id="997380"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FPGA I/O, Memory &amp; FIFO, Synchronization, FPGA Math &amp; Analysis and IP Integration palettes are specific to the FPGA module and are only available when editing VIs under an FPGA target.</a:t>
            </a:r>
          </a:p>
          <a:p>
            <a:pPr defTabSz="849313" eaLnBrk="1" hangingPunct="1">
              <a:tabLst>
                <a:tab pos="423863" algn="l"/>
              </a:tabLst>
            </a:pPr>
            <a:endParaRPr lang="en-US" smtClean="0">
              <a:latin typeface="Arial" pitchFamily="34" charset="0"/>
            </a:endParaRPr>
          </a:p>
          <a:p>
            <a:pPr defTabSz="849313" eaLnBrk="1" hangingPunct="1">
              <a:tabLst>
                <a:tab pos="423863" algn="l"/>
              </a:tabLst>
            </a:pPr>
            <a:endParaRPr lang="en-US" smtClean="0">
              <a:latin typeface="Arial"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E6ACDFAC-6847-4DFE-9B26-8E4F31948B38}" type="slidenum">
              <a:rPr lang="en-US">
                <a:solidFill>
                  <a:srgbClr val="000000"/>
                </a:solidFill>
              </a:rPr>
              <a:pPr/>
              <a:t>99</a:t>
            </a:fld>
            <a:endParaRPr lang="en-US">
              <a:solidFill>
                <a:srgbClr val="000000"/>
              </a:solidFill>
            </a:endParaRPr>
          </a:p>
        </p:txBody>
      </p:sp>
      <p:sp>
        <p:nvSpPr>
          <p:cNvPr id="998403" name="Rectangle 2"/>
          <p:cNvSpPr>
            <a:spLocks noGrp="1" noRot="1" noChangeAspect="1" noChangeArrowheads="1" noTextEdit="1"/>
          </p:cNvSpPr>
          <p:nvPr>
            <p:ph type="sldImg"/>
          </p:nvPr>
        </p:nvSpPr>
        <p:spPr>
          <a:xfrm>
            <a:off x="904875" y="471488"/>
            <a:ext cx="5353050" cy="4014787"/>
          </a:xfrm>
          <a:ln/>
        </p:spPr>
      </p:sp>
      <p:sp>
        <p:nvSpPr>
          <p:cNvPr id="998404" name="Rectangle 3"/>
          <p:cNvSpPr>
            <a:spLocks noGrp="1" noChangeArrowheads="1"/>
          </p:cNvSpPr>
          <p:nvPr>
            <p:ph type="body" idx="1"/>
          </p:nvPr>
        </p:nvSpPr>
        <p:spPr>
          <a:xfrm>
            <a:off x="731838" y="4730750"/>
            <a:ext cx="5851525" cy="4319588"/>
          </a:xfrm>
          <a:noFill/>
          <a:ln/>
        </p:spPr>
        <p:txBody>
          <a:bodyPr/>
          <a:lstStyle/>
          <a:p>
            <a:pPr defTabSz="849313" eaLnBrk="1" hangingPunct="1">
              <a:tabLst>
                <a:tab pos="423863" algn="l"/>
              </a:tabLst>
            </a:pPr>
            <a:r>
              <a:rPr lang="en-US" smtClean="0">
                <a:latin typeface="Arial" pitchFamily="34" charset="0"/>
              </a:rPr>
              <a:t>Provide communication with I/O modules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4" descr="7784_static"/>
          <p:cNvPicPr>
            <a:picLocks noChangeAspect="1" noChangeArrowheads="1"/>
          </p:cNvPicPr>
          <p:nvPr/>
        </p:nvPicPr>
        <p:blipFill>
          <a:blip r:embed="rId2" cstate="print"/>
          <a:srcRect l="1610"/>
          <a:stretch>
            <a:fillRect/>
          </a:stretch>
        </p:blipFill>
        <p:spPr bwMode="auto">
          <a:xfrm>
            <a:off x="0" y="381000"/>
            <a:ext cx="9144000" cy="6483350"/>
          </a:xfrm>
          <a:prstGeom prst="rect">
            <a:avLst/>
          </a:prstGeom>
          <a:noFill/>
          <a:ln w="9525">
            <a:noFill/>
            <a:miter lim="800000"/>
            <a:headEnd/>
            <a:tailEnd/>
          </a:ln>
        </p:spPr>
      </p:pic>
      <p:pic>
        <p:nvPicPr>
          <p:cNvPr id="5" name="Picture 14" descr="7784_static"/>
          <p:cNvPicPr>
            <a:picLocks noChangeAspect="1" noChangeArrowheads="1"/>
          </p:cNvPicPr>
          <p:nvPr userDrawn="1"/>
        </p:nvPicPr>
        <p:blipFill>
          <a:blip r:embed="rId2" cstate="print"/>
          <a:srcRect l="1610"/>
          <a:stretch>
            <a:fillRect/>
          </a:stretch>
        </p:blipFill>
        <p:spPr bwMode="auto">
          <a:xfrm>
            <a:off x="0" y="381000"/>
            <a:ext cx="9144000" cy="6483350"/>
          </a:xfrm>
          <a:prstGeom prst="rect">
            <a:avLst/>
          </a:prstGeom>
          <a:noFill/>
          <a:ln w="9525">
            <a:noFill/>
            <a:miter lim="800000"/>
            <a:headEnd/>
            <a:tailEnd/>
          </a:ln>
        </p:spPr>
      </p:pic>
      <p:sp>
        <p:nvSpPr>
          <p:cNvPr id="2" name="Title 1"/>
          <p:cNvSpPr>
            <a:spLocks noGrp="1"/>
          </p:cNvSpPr>
          <p:nvPr>
            <p:ph type="ctrTitle"/>
          </p:nvPr>
        </p:nvSpPr>
        <p:spPr>
          <a:xfrm>
            <a:off x="2438400" y="228600"/>
            <a:ext cx="6248400" cy="1143000"/>
          </a:xfrm>
        </p:spPr>
        <p:txBody>
          <a:bodyPr>
            <a:normAutofit/>
          </a:bodyPr>
          <a:lstStyle>
            <a:lvl1pPr algn="r">
              <a:defRPr sz="38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648200" y="5105400"/>
            <a:ext cx="4495800" cy="1752600"/>
          </a:xfrm>
        </p:spPr>
        <p:txBody>
          <a:bodyPr>
            <a:norm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w/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8229600"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e Column w/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8229600"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8229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normAutofit/>
          </a:bodyPr>
          <a:lstStyle>
            <a:lvl1pPr algn="l">
              <a:defRPr sz="28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xercise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098" y="4038600"/>
            <a:ext cx="8197701" cy="1935125"/>
          </a:xfrm>
        </p:spPr>
        <p:txBody>
          <a:bodyPr/>
          <a:lstStyle>
            <a:lvl1pP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iscussion w/text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098" y="3886200"/>
            <a:ext cx="8197701" cy="1981200"/>
          </a:xfrm>
        </p:spPr>
        <p:txBody>
          <a:bodyPr/>
          <a:lstStyle>
            <a:lvl1pP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scussion w/bullets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098" y="3886200"/>
            <a:ext cx="8197701" cy="1981200"/>
          </a:xfrm>
        </p:spPr>
        <p:txBody>
          <a:bodyPr/>
          <a:lstStyle>
            <a:lvl1pPr marL="225425" indent="-225425">
              <a:buFont typeface="Arial" pitchFamily="34" charset="0"/>
              <a:buChar cha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772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514475"/>
            <a:ext cx="3962400" cy="4286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14475"/>
            <a:ext cx="3962400" cy="4286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6934200" y="6534150"/>
            <a:ext cx="2133600" cy="476250"/>
          </a:xfrm>
          <a:prstGeom prst="rect">
            <a:avLst/>
          </a:prstGeom>
        </p:spPr>
        <p:txBody>
          <a:bodyPr/>
          <a:lstStyle>
            <a:lvl1pPr eaLnBrk="0" hangingPunct="0">
              <a:defRPr sz="2400" b="0">
                <a:solidFill>
                  <a:srgbClr val="000000"/>
                </a:solidFill>
              </a:defRPr>
            </a:lvl1pPr>
          </a:lstStyle>
          <a:p>
            <a:pPr>
              <a:defRPr/>
            </a:pPr>
            <a:fld id="{C2770F7F-1C20-47C6-8514-AE30F6D49AD2}"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07 Two Content w/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2057400"/>
            <a:ext cx="3962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2057400"/>
            <a:ext cx="3962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0"/>
          </p:nvPr>
        </p:nvSpPr>
        <p:spPr>
          <a:xfrm>
            <a:off x="533400" y="1447800"/>
            <a:ext cx="8077200" cy="609600"/>
          </a:xfrm>
        </p:spPr>
        <p:txBody>
          <a:bodyPr/>
          <a:lstStyle>
            <a:lvl1pPr>
              <a:buNone/>
              <a:defRPr/>
            </a:lvl1pPr>
            <a:lvl2pPr>
              <a:buNone/>
              <a:defRPr/>
            </a:lvl2pPr>
            <a:lvl3pPr>
              <a:buNone/>
              <a:defRPr/>
            </a:lvl3pPr>
            <a:lvl4pPr>
              <a:buNone/>
              <a:defRPr/>
            </a:lvl4pPr>
            <a:lvl5pPr>
              <a:buNone/>
              <a:defRPr/>
            </a:lvl5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3352800"/>
            <a:ext cx="4038600" cy="2773363"/>
          </a:xfrm>
        </p:spPr>
        <p:txBody>
          <a:bodyPr/>
          <a:lstStyle>
            <a:lvl1pPr marL="457200" indent="-457200">
              <a:tabLst>
                <a:tab pos="457200" algn="l"/>
              </a:tabLs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3352800"/>
            <a:ext cx="4038600" cy="2773363"/>
          </a:xfrm>
        </p:spPr>
        <p:txBody>
          <a:bodyPr/>
          <a:lstStyle>
            <a:lvl1pPr marL="457200" indent="-457200">
              <a:tabLst>
                <a:tab pos="457200" algn="l"/>
              </a:tabLs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xercise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098" y="4038600"/>
            <a:ext cx="8197701" cy="1935125"/>
          </a:xfrm>
        </p:spPr>
        <p:txBody>
          <a:bodyPr/>
          <a:lstStyle>
            <a:lvl1pP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Exercise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098" y="4038600"/>
            <a:ext cx="8197701" cy="1945757"/>
          </a:xfrm>
        </p:spPr>
        <p:txBody>
          <a:bodyPr/>
          <a:lstStyle>
            <a:lvl1pPr marL="225425" indent="-225425">
              <a:buFont typeface="Arial" pitchFamily="34" charset="0"/>
              <a:buChar cha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Discussion w/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scussion w/text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098" y="3886200"/>
            <a:ext cx="8197701" cy="1981200"/>
          </a:xfrm>
        </p:spPr>
        <p:txBody>
          <a:bodyPr/>
          <a:lstStyle>
            <a:lvl1pP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scussion w/bullets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098" y="3886200"/>
            <a:ext cx="8197701" cy="1981200"/>
          </a:xfrm>
        </p:spPr>
        <p:txBody>
          <a:bodyPr/>
          <a:lstStyle>
            <a:lvl1pPr marL="225425" indent="-225425">
              <a:buFont typeface="Arial" pitchFamily="34" charset="0"/>
              <a:buChar cha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Discussion w/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ep Offset 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2286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71800" y="1600200"/>
            <a:ext cx="5715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Reverse Deep Offset 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5791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53200" y="1600200"/>
            <a:ext cx="213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Offset 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2971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657600" y="1600200"/>
            <a:ext cx="5029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atching Qui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209800"/>
            <a:ext cx="4038600" cy="3916363"/>
          </a:xfrm>
        </p:spPr>
        <p:txBody>
          <a:bodyPr/>
          <a:lstStyle>
            <a:lvl1pPr marL="514350" indent="-514350">
              <a:buFont typeface="+mj-lt"/>
              <a:buAutoNum type="arabicPeriod"/>
              <a:defRPr sz="2800"/>
            </a:lvl1pPr>
            <a:lvl2pPr marL="339725" indent="-339725">
              <a:buFont typeface="+mj-lt"/>
              <a:buAutoNum type="arabicPeriod"/>
              <a:defRPr sz="2400"/>
            </a:lvl2pPr>
            <a:lvl3pPr marL="690563" indent="-350838">
              <a:buFont typeface="+mj-lt"/>
              <a:buAutoNum type="alphaLcPeriod"/>
              <a:defRPr sz="2000"/>
            </a:lvl3pPr>
            <a:lvl4pPr marL="1031875" indent="-341313">
              <a:buFont typeface="+mj-lt"/>
              <a:buAutoNum type="romanLcPeriod"/>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2209800"/>
            <a:ext cx="4038600" cy="3916363"/>
          </a:xfrm>
        </p:spPr>
        <p:txBody>
          <a:bodyPr/>
          <a:lstStyle>
            <a:lvl1pPr marL="514350" indent="-514350">
              <a:buFont typeface="+mj-lt"/>
              <a:buAutoNum type="alphaLcPeriod"/>
              <a:defRPr sz="2800"/>
            </a:lvl1pPr>
            <a:lvl2pPr marL="339725" indent="-339725">
              <a:buFont typeface="+mj-lt"/>
              <a:buAutoNum type="arabicPeriod"/>
              <a:defRPr sz="2400"/>
            </a:lvl2pPr>
            <a:lvl3pPr marL="688975" indent="-349250">
              <a:buFont typeface="+mj-lt"/>
              <a:buAutoNum type="alphaLcPeriod"/>
              <a:defRPr sz="2000"/>
            </a:lvl3pPr>
            <a:lvl4pPr marL="1036638" indent="-346075">
              <a:buFont typeface="+mj-lt"/>
              <a:buAutoNum type="romanLcPeriod"/>
              <a:tabLst/>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5" name="Text Placeholder 2"/>
          <p:cNvSpPr>
            <a:spLocks noGrp="1"/>
          </p:cNvSpPr>
          <p:nvPr>
            <p:ph type="body" idx="10"/>
          </p:nvPr>
        </p:nvSpPr>
        <p:spPr>
          <a:xfrm>
            <a:off x="457200" y="1535113"/>
            <a:ext cx="8229600" cy="63976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Quiz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marL="339725" indent="-339725">
              <a:buFont typeface="+mj-lt"/>
              <a:buAutoNum type="arabicPeriod"/>
              <a:defRPr sz="2400"/>
            </a:lvl2pPr>
            <a:lvl3pPr marL="690563" indent="-350838">
              <a:buFont typeface="+mj-lt"/>
              <a:buAutoNum type="alphaLcPeriod"/>
              <a:defRPr sz="2000"/>
            </a:lvl3pPr>
            <a:lvl4pPr marL="1031875" indent="-341313">
              <a:buFont typeface="+mj-lt"/>
              <a:buAutoNum type="romanLcPeriod"/>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marL="339725" indent="-339725">
              <a:buFont typeface="+mj-lt"/>
              <a:buAutoNum type="arabicPeriod"/>
              <a:defRPr sz="2400"/>
            </a:lvl2pPr>
            <a:lvl3pPr marL="688975" indent="-349250">
              <a:buFont typeface="+mj-lt"/>
              <a:buAutoNum type="alphaLcPeriod"/>
              <a:defRPr sz="2000"/>
            </a:lvl3pPr>
            <a:lvl4pPr marL="1036638" indent="-346075">
              <a:buFont typeface="+mj-lt"/>
              <a:buAutoNum type="romanLcPeriod"/>
              <a:tabLst/>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image" Target="../media/image1.jpe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Text Placeholder 2"/>
          <p:cNvSpPr>
            <a:spLocks noGrp="1"/>
          </p:cNvSpPr>
          <p:nvPr>
            <p:ph type="body" idx="1"/>
          </p:nvPr>
        </p:nvSpPr>
        <p:spPr bwMode="auto">
          <a:xfrm>
            <a:off x="457200" y="1600200"/>
            <a:ext cx="82296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9220" name="Picture 7" descr="nilogo.jpg"/>
          <p:cNvPicPr>
            <a:picLocks noChangeAspect="1"/>
          </p:cNvPicPr>
          <p:nvPr/>
        </p:nvPicPr>
        <p:blipFill>
          <a:blip r:embed="rId23" cstate="print"/>
          <a:srcRect/>
          <a:stretch>
            <a:fillRect/>
          </a:stretch>
        </p:blipFill>
        <p:spPr bwMode="auto">
          <a:xfrm>
            <a:off x="4191000" y="6248400"/>
            <a:ext cx="2133600" cy="517525"/>
          </a:xfrm>
          <a:prstGeom prst="rect">
            <a:avLst/>
          </a:prstGeom>
          <a:noFill/>
          <a:ln w="9525">
            <a:noFill/>
            <a:miter lim="800000"/>
            <a:headEnd/>
            <a:tailEnd/>
          </a:ln>
        </p:spPr>
      </p:pic>
      <p:sp>
        <p:nvSpPr>
          <p:cNvPr id="9" name="TextBox 8"/>
          <p:cNvSpPr txBox="1"/>
          <p:nvPr/>
        </p:nvSpPr>
        <p:spPr>
          <a:xfrm>
            <a:off x="7010400" y="6305550"/>
            <a:ext cx="1981200" cy="400050"/>
          </a:xfrm>
          <a:prstGeom prst="rect">
            <a:avLst/>
          </a:prstGeom>
          <a:noFill/>
        </p:spPr>
        <p:txBody>
          <a:bodyPr>
            <a:spAutoFit/>
          </a:bodyPr>
          <a:lstStyle/>
          <a:p>
            <a:pPr algn="ctr">
              <a:defRPr/>
            </a:pPr>
            <a:r>
              <a:rPr lang="en-US" sz="2000" dirty="0">
                <a:solidFill>
                  <a:schemeClr val="accent1"/>
                </a:solidFill>
              </a:rPr>
              <a:t>ni.com/training</a:t>
            </a:r>
          </a:p>
        </p:txBody>
      </p:sp>
      <p:cxnSp>
        <p:nvCxnSpPr>
          <p:cNvPr id="10" name="Straight Connector 9"/>
          <p:cNvCxnSpPr/>
          <p:nvPr/>
        </p:nvCxnSpPr>
        <p:spPr>
          <a:xfrm rot="5400000">
            <a:off x="6667500" y="6515100"/>
            <a:ext cx="381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6141" r:id="rId1"/>
    <p:sldLayoutId id="2147485700" r:id="rId2"/>
    <p:sldLayoutId id="2147485701" r:id="rId3"/>
    <p:sldLayoutId id="2147485702" r:id="rId4"/>
    <p:sldLayoutId id="2147485703" r:id="rId5"/>
    <p:sldLayoutId id="2147485704" r:id="rId6"/>
    <p:sldLayoutId id="2147485705" r:id="rId7"/>
    <p:sldLayoutId id="2147485706" r:id="rId8"/>
    <p:sldLayoutId id="2147485707" r:id="rId9"/>
    <p:sldLayoutId id="2147485708" r:id="rId10"/>
    <p:sldLayoutId id="2147485709" r:id="rId11"/>
    <p:sldLayoutId id="2147485710" r:id="rId12"/>
    <p:sldLayoutId id="2147485711" r:id="rId13"/>
    <p:sldLayoutId id="2147485712" r:id="rId14"/>
    <p:sldLayoutId id="2147485713" r:id="rId15"/>
    <p:sldLayoutId id="2147485714" r:id="rId16"/>
    <p:sldLayoutId id="2147486145" r:id="rId17"/>
    <p:sldLayoutId id="2147486146" r:id="rId18"/>
    <p:sldLayoutId id="2147486147" r:id="rId19"/>
    <p:sldLayoutId id="2147486148" r:id="rId20"/>
    <p:sldLayoutId id="2147486149" r:id="rId21"/>
  </p:sldLayoutIdLst>
  <p:timing>
    <p:tnLst>
      <p:par>
        <p:cTn id="1" dur="indefinite" restart="never" nodeType="tmRoot"/>
      </p:par>
    </p:tnLst>
  </p:timing>
  <p:txStyles>
    <p:title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Narrow" pitchFamily="34" charset="0"/>
        </a:defRPr>
      </a:lvl2pPr>
      <a:lvl3pPr algn="l" rtl="0" eaLnBrk="0" fontAlgn="base" hangingPunct="0">
        <a:spcBef>
          <a:spcPct val="0"/>
        </a:spcBef>
        <a:spcAft>
          <a:spcPct val="0"/>
        </a:spcAft>
        <a:defRPr sz="3600" b="1">
          <a:solidFill>
            <a:schemeClr val="tx1"/>
          </a:solidFill>
          <a:latin typeface="Arial Narrow" pitchFamily="34" charset="0"/>
        </a:defRPr>
      </a:lvl3pPr>
      <a:lvl4pPr algn="l" rtl="0" eaLnBrk="0" fontAlgn="base" hangingPunct="0">
        <a:spcBef>
          <a:spcPct val="0"/>
        </a:spcBef>
        <a:spcAft>
          <a:spcPct val="0"/>
        </a:spcAft>
        <a:defRPr sz="3600" b="1">
          <a:solidFill>
            <a:schemeClr val="tx1"/>
          </a:solidFill>
          <a:latin typeface="Arial Narrow" pitchFamily="34" charset="0"/>
        </a:defRPr>
      </a:lvl4pPr>
      <a:lvl5pPr algn="l" rtl="0" eaLnBrk="0" fontAlgn="base" hangingPunct="0">
        <a:spcBef>
          <a:spcPct val="0"/>
        </a:spcBef>
        <a:spcAft>
          <a:spcPct val="0"/>
        </a:spcAft>
        <a:defRPr sz="3600" b="1">
          <a:solidFill>
            <a:schemeClr val="tx1"/>
          </a:solidFill>
          <a:latin typeface="Arial Narrow" pitchFamily="34" charset="0"/>
        </a:defRPr>
      </a:lvl5pPr>
      <a:lvl6pPr marL="457200" algn="l" rtl="0" fontAlgn="base">
        <a:spcBef>
          <a:spcPct val="0"/>
        </a:spcBef>
        <a:spcAft>
          <a:spcPct val="0"/>
        </a:spcAft>
        <a:defRPr sz="3600" b="1">
          <a:solidFill>
            <a:schemeClr val="tx1"/>
          </a:solidFill>
          <a:latin typeface="Arial Narrow" pitchFamily="34" charset="0"/>
        </a:defRPr>
      </a:lvl6pPr>
      <a:lvl7pPr marL="914400" algn="l" rtl="0" fontAlgn="base">
        <a:spcBef>
          <a:spcPct val="0"/>
        </a:spcBef>
        <a:spcAft>
          <a:spcPct val="0"/>
        </a:spcAft>
        <a:defRPr sz="3600" b="1">
          <a:solidFill>
            <a:schemeClr val="tx1"/>
          </a:solidFill>
          <a:latin typeface="Arial Narrow" pitchFamily="34" charset="0"/>
        </a:defRPr>
      </a:lvl7pPr>
      <a:lvl8pPr marL="1371600" algn="l" rtl="0" fontAlgn="base">
        <a:spcBef>
          <a:spcPct val="0"/>
        </a:spcBef>
        <a:spcAft>
          <a:spcPct val="0"/>
        </a:spcAft>
        <a:defRPr sz="3600" b="1">
          <a:solidFill>
            <a:schemeClr val="tx1"/>
          </a:solidFill>
          <a:latin typeface="Arial Narrow" pitchFamily="34" charset="0"/>
        </a:defRPr>
      </a:lvl8pPr>
      <a:lvl9pPr marL="1828800" algn="l" rtl="0" fontAlgn="base">
        <a:spcBef>
          <a:spcPct val="0"/>
        </a:spcBef>
        <a:spcAft>
          <a:spcPct val="0"/>
        </a:spcAft>
        <a:defRPr sz="3600" b="1">
          <a:solidFill>
            <a:schemeClr val="tx1"/>
          </a:solidFill>
          <a:latin typeface="Arial Narrow" pitchFamily="34" charset="0"/>
        </a:defRPr>
      </a:lvl9pPr>
    </p:titleStyle>
    <p:bodyStyle>
      <a:lvl1pPr marL="342900" indent="-342900" algn="l" rtl="0" eaLnBrk="0" fontAlgn="base" hangingPunct="0">
        <a:spcBef>
          <a:spcPct val="20000"/>
        </a:spcBef>
        <a:spcAft>
          <a:spcPct val="0"/>
        </a:spcAft>
        <a:buFont typeface="Arial" pitchFamily="34" charset="0"/>
        <a:defRPr sz="2800" kern="1200">
          <a:solidFill>
            <a:schemeClr val="tx1"/>
          </a:solidFill>
          <a:latin typeface="+mn-lt"/>
          <a:ea typeface="+mn-ea"/>
          <a:cs typeface="+mn-cs"/>
        </a:defRPr>
      </a:lvl1pPr>
      <a:lvl2pPr marL="233363" indent="-233363"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457200" indent="-223838" algn="l" rtl="0" eaLnBrk="0" fontAlgn="base" hangingPunct="0">
        <a:spcBef>
          <a:spcPct val="20000"/>
        </a:spcBef>
        <a:spcAft>
          <a:spcPct val="0"/>
        </a:spcAft>
        <a:buFont typeface="Arial Narrow" pitchFamily="34" charset="0"/>
        <a:buChar char="−"/>
        <a:defRPr sz="2600" kern="1200">
          <a:solidFill>
            <a:schemeClr val="tx1"/>
          </a:solidFill>
          <a:latin typeface="+mn-lt"/>
          <a:ea typeface="+mn-ea"/>
          <a:cs typeface="+mn-cs"/>
        </a:defRPr>
      </a:lvl3pPr>
      <a:lvl4pPr marL="690563" indent="-233363"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4pPr>
      <a:lvl5pPr marL="914400" indent="-214313" algn="l" rtl="0" eaLnBrk="0" fontAlgn="base" hangingPunct="0">
        <a:spcBef>
          <a:spcPct val="20000"/>
        </a:spcBef>
        <a:spcAft>
          <a:spcPct val="0"/>
        </a:spcAft>
        <a:buFont typeface="Arial Narrow"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42" name="Picture 10" descr="Defining_the_Application"/>
          <p:cNvPicPr>
            <a:picLocks noChangeAspect="1" noChangeArrowheads="1"/>
          </p:cNvPicPr>
          <p:nvPr/>
        </p:nvPicPr>
        <p:blipFill>
          <a:blip r:embed="rId4" cstate="print">
            <a:lum bright="4000"/>
          </a:blip>
          <a:srcRect r="2055" b="12500"/>
          <a:stretch>
            <a:fillRect/>
          </a:stretch>
        </p:blipFill>
        <p:spPr bwMode="auto">
          <a:xfrm>
            <a:off x="1881188" y="1371600"/>
            <a:ext cx="7262812" cy="5334000"/>
          </a:xfrm>
          <a:prstGeom prst="rect">
            <a:avLst/>
          </a:prstGeom>
          <a:noFill/>
          <a:ln w="9525">
            <a:noFill/>
            <a:miter lim="800000"/>
            <a:headEnd/>
            <a:tailEnd/>
          </a:ln>
        </p:spPr>
      </p:pic>
      <p:sp>
        <p:nvSpPr>
          <p:cNvPr id="10243" name="Title Placeholder 1"/>
          <p:cNvSpPr>
            <a:spLocks noGrp="1"/>
          </p:cNvSpPr>
          <p:nvPr>
            <p:ph type="title"/>
          </p:nvPr>
        </p:nvSpPr>
        <p:spPr bwMode="auto">
          <a:xfrm>
            <a:off x="457200" y="838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44" name="Text Placeholder 2"/>
          <p:cNvSpPr>
            <a:spLocks noGrp="1"/>
          </p:cNvSpPr>
          <p:nvPr>
            <p:ph type="body" idx="1"/>
          </p:nvPr>
        </p:nvSpPr>
        <p:spPr bwMode="auto">
          <a:xfrm>
            <a:off x="457200" y="3352800"/>
            <a:ext cx="8229600" cy="2773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
        <p:nvSpPr>
          <p:cNvPr id="8" name="Text Box 9"/>
          <p:cNvSpPr txBox="1">
            <a:spLocks noChangeArrowheads="1"/>
          </p:cNvSpPr>
          <p:nvPr/>
        </p:nvSpPr>
        <p:spPr bwMode="auto">
          <a:xfrm>
            <a:off x="533400" y="2743200"/>
            <a:ext cx="1793875" cy="579438"/>
          </a:xfrm>
          <a:prstGeom prst="rect">
            <a:avLst/>
          </a:prstGeom>
          <a:noFill/>
          <a:ln w="9525" algn="ctr">
            <a:noFill/>
            <a:miter lim="800000"/>
            <a:headEnd type="none" w="sm" len="sm"/>
            <a:tailEnd type="none" w="sm" len="sm"/>
          </a:ln>
          <a:effectLst/>
        </p:spPr>
        <p:txBody>
          <a:bodyPr>
            <a:spAutoFit/>
            <a:flatTx/>
          </a:bodyPr>
          <a:lstStyle/>
          <a:p>
            <a:pPr>
              <a:spcBef>
                <a:spcPct val="50000"/>
              </a:spcBef>
              <a:defRPr/>
            </a:pPr>
            <a:r>
              <a:rPr lang="en-US" sz="3200" dirty="0">
                <a:solidFill>
                  <a:schemeClr val="hlink"/>
                </a:solidFill>
              </a:rPr>
              <a:t>TOPICS</a:t>
            </a:r>
          </a:p>
        </p:txBody>
      </p:sp>
      <p:pic>
        <p:nvPicPr>
          <p:cNvPr id="10246" name="Picture 8" descr="nilogo.jpg"/>
          <p:cNvPicPr>
            <a:picLocks noChangeAspect="1"/>
          </p:cNvPicPr>
          <p:nvPr/>
        </p:nvPicPr>
        <p:blipFill>
          <a:blip r:embed="rId5" cstate="print"/>
          <a:srcRect/>
          <a:stretch>
            <a:fillRect/>
          </a:stretch>
        </p:blipFill>
        <p:spPr bwMode="auto">
          <a:xfrm>
            <a:off x="4191000" y="6248400"/>
            <a:ext cx="2133600" cy="517525"/>
          </a:xfrm>
          <a:prstGeom prst="rect">
            <a:avLst/>
          </a:prstGeom>
          <a:noFill/>
          <a:ln w="9525">
            <a:noFill/>
            <a:miter lim="800000"/>
            <a:headEnd/>
            <a:tailEnd/>
          </a:ln>
        </p:spPr>
      </p:pic>
      <p:sp>
        <p:nvSpPr>
          <p:cNvPr id="10" name="TextBox 9"/>
          <p:cNvSpPr txBox="1"/>
          <p:nvPr/>
        </p:nvSpPr>
        <p:spPr>
          <a:xfrm>
            <a:off x="7010400" y="6305550"/>
            <a:ext cx="1981200" cy="400050"/>
          </a:xfrm>
          <a:prstGeom prst="rect">
            <a:avLst/>
          </a:prstGeom>
          <a:noFill/>
        </p:spPr>
        <p:txBody>
          <a:bodyPr>
            <a:spAutoFit/>
          </a:bodyPr>
          <a:lstStyle/>
          <a:p>
            <a:pPr algn="ctr">
              <a:defRPr/>
            </a:pPr>
            <a:r>
              <a:rPr lang="en-US" sz="2000" dirty="0">
                <a:solidFill>
                  <a:schemeClr val="accent1"/>
                </a:solidFill>
              </a:rPr>
              <a:t>ni.com/training</a:t>
            </a:r>
          </a:p>
        </p:txBody>
      </p:sp>
      <p:cxnSp>
        <p:nvCxnSpPr>
          <p:cNvPr id="11" name="Straight Connector 10"/>
          <p:cNvCxnSpPr/>
          <p:nvPr/>
        </p:nvCxnSpPr>
        <p:spPr>
          <a:xfrm rot="5400000">
            <a:off x="6667500" y="6515100"/>
            <a:ext cx="381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5715" r:id="rId1"/>
    <p:sldLayoutId id="2147485716" r:id="rId2"/>
  </p:sldLayoutIdLst>
  <p:txStyles>
    <p:titleStyle>
      <a:lvl1pPr algn="ctr" rtl="0" eaLnBrk="0" fontAlgn="base" hangingPunct="0">
        <a:spcBef>
          <a:spcPct val="0"/>
        </a:spcBef>
        <a:spcAft>
          <a:spcPct val="0"/>
        </a:spcAft>
        <a:defRPr sz="4000" b="1" kern="1200">
          <a:solidFill>
            <a:schemeClr val="tx1"/>
          </a:solidFill>
          <a:latin typeface="+mj-lt"/>
          <a:ea typeface="+mj-ea"/>
          <a:cs typeface="+mj-cs"/>
        </a:defRPr>
      </a:lvl1pPr>
      <a:lvl2pPr algn="ctr" rtl="0" eaLnBrk="0" fontAlgn="base" hangingPunct="0">
        <a:spcBef>
          <a:spcPct val="0"/>
        </a:spcBef>
        <a:spcAft>
          <a:spcPct val="0"/>
        </a:spcAft>
        <a:defRPr sz="4000" b="1">
          <a:solidFill>
            <a:schemeClr val="tx1"/>
          </a:solidFill>
          <a:latin typeface="Arial Narrow" pitchFamily="34" charset="0"/>
        </a:defRPr>
      </a:lvl2pPr>
      <a:lvl3pPr algn="ctr" rtl="0" eaLnBrk="0" fontAlgn="base" hangingPunct="0">
        <a:spcBef>
          <a:spcPct val="0"/>
        </a:spcBef>
        <a:spcAft>
          <a:spcPct val="0"/>
        </a:spcAft>
        <a:defRPr sz="4000" b="1">
          <a:solidFill>
            <a:schemeClr val="tx1"/>
          </a:solidFill>
          <a:latin typeface="Arial Narrow" pitchFamily="34" charset="0"/>
        </a:defRPr>
      </a:lvl3pPr>
      <a:lvl4pPr algn="ctr" rtl="0" eaLnBrk="0" fontAlgn="base" hangingPunct="0">
        <a:spcBef>
          <a:spcPct val="0"/>
        </a:spcBef>
        <a:spcAft>
          <a:spcPct val="0"/>
        </a:spcAft>
        <a:defRPr sz="4000" b="1">
          <a:solidFill>
            <a:schemeClr val="tx1"/>
          </a:solidFill>
          <a:latin typeface="Arial Narrow" pitchFamily="34" charset="0"/>
        </a:defRPr>
      </a:lvl4pPr>
      <a:lvl5pPr algn="ctr" rtl="0" eaLnBrk="0" fontAlgn="base" hangingPunct="0">
        <a:spcBef>
          <a:spcPct val="0"/>
        </a:spcBef>
        <a:spcAft>
          <a:spcPct val="0"/>
        </a:spcAft>
        <a:defRPr sz="4000" b="1">
          <a:solidFill>
            <a:schemeClr val="tx1"/>
          </a:solidFill>
          <a:latin typeface="Arial Narrow" pitchFamily="34" charset="0"/>
        </a:defRPr>
      </a:lvl5pPr>
      <a:lvl6pPr marL="457200" algn="ctr" rtl="0" fontAlgn="base">
        <a:spcBef>
          <a:spcPct val="0"/>
        </a:spcBef>
        <a:spcAft>
          <a:spcPct val="0"/>
        </a:spcAft>
        <a:defRPr sz="4000" b="1">
          <a:solidFill>
            <a:schemeClr val="tx1"/>
          </a:solidFill>
          <a:latin typeface="Arial Narrow" pitchFamily="34" charset="0"/>
        </a:defRPr>
      </a:lvl6pPr>
      <a:lvl7pPr marL="914400" algn="ctr" rtl="0" fontAlgn="base">
        <a:spcBef>
          <a:spcPct val="0"/>
        </a:spcBef>
        <a:spcAft>
          <a:spcPct val="0"/>
        </a:spcAft>
        <a:defRPr sz="4000" b="1">
          <a:solidFill>
            <a:schemeClr val="tx1"/>
          </a:solidFill>
          <a:latin typeface="Arial Narrow" pitchFamily="34" charset="0"/>
        </a:defRPr>
      </a:lvl7pPr>
      <a:lvl8pPr marL="1371600" algn="ctr" rtl="0" fontAlgn="base">
        <a:spcBef>
          <a:spcPct val="0"/>
        </a:spcBef>
        <a:spcAft>
          <a:spcPct val="0"/>
        </a:spcAft>
        <a:defRPr sz="4000" b="1">
          <a:solidFill>
            <a:schemeClr val="tx1"/>
          </a:solidFill>
          <a:latin typeface="Arial Narrow" pitchFamily="34" charset="0"/>
        </a:defRPr>
      </a:lvl8pPr>
      <a:lvl9pPr marL="1828800" algn="ctr" rtl="0" fontAlgn="base">
        <a:spcBef>
          <a:spcPct val="0"/>
        </a:spcBef>
        <a:spcAft>
          <a:spcPct val="0"/>
        </a:spcAft>
        <a:defRPr sz="4000" b="1">
          <a:solidFill>
            <a:schemeClr val="tx1"/>
          </a:solidFill>
          <a:latin typeface="Arial Narrow" pitchFamily="34" charset="0"/>
        </a:defRPr>
      </a:lvl9pPr>
    </p:titleStyle>
    <p:bodyStyle>
      <a:lvl1pPr marL="514350" indent="-514350" algn="l" rtl="0" eaLnBrk="0" fontAlgn="base" hangingPunct="0">
        <a:spcBef>
          <a:spcPct val="20000"/>
        </a:spcBef>
        <a:spcAft>
          <a:spcPct val="0"/>
        </a:spcAft>
        <a:buFont typeface="Arial Narrow" pitchFamily="34" charset="0"/>
        <a:buAutoNum type="alphaUcPeriod"/>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6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1267" name="Text Placeholder 2"/>
          <p:cNvSpPr>
            <a:spLocks noGrp="1"/>
          </p:cNvSpPr>
          <p:nvPr>
            <p:ph type="body" idx="1"/>
          </p:nvPr>
        </p:nvSpPr>
        <p:spPr bwMode="auto">
          <a:xfrm>
            <a:off x="457200" y="3962400"/>
            <a:ext cx="8229600" cy="1981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text styles</a:t>
            </a:r>
          </a:p>
        </p:txBody>
      </p:sp>
      <p:sp>
        <p:nvSpPr>
          <p:cNvPr id="11" name="Rectangle 10"/>
          <p:cNvSpPr/>
          <p:nvPr/>
        </p:nvSpPr>
        <p:spPr>
          <a:xfrm>
            <a:off x="457200" y="6096000"/>
            <a:ext cx="8229600" cy="559981"/>
          </a:xfrm>
          <a:prstGeom prst="rect">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dirty="0"/>
          </a:p>
        </p:txBody>
      </p:sp>
      <p:sp>
        <p:nvSpPr>
          <p:cNvPr id="12" name="TextBox 11"/>
          <p:cNvSpPr txBox="1"/>
          <p:nvPr/>
        </p:nvSpPr>
        <p:spPr>
          <a:xfrm>
            <a:off x="566738" y="6105525"/>
            <a:ext cx="1033462" cy="523875"/>
          </a:xfrm>
          <a:prstGeom prst="rect">
            <a:avLst/>
          </a:prstGeom>
          <a:noFill/>
        </p:spPr>
        <p:txBody>
          <a:bodyPr>
            <a:spAutoFit/>
          </a:bodyPr>
          <a:lstStyle/>
          <a:p>
            <a:pPr>
              <a:defRPr/>
            </a:pPr>
            <a:r>
              <a:rPr lang="en-US" sz="2800" dirty="0"/>
              <a:t>GOAL</a:t>
            </a:r>
          </a:p>
        </p:txBody>
      </p:sp>
    </p:spTree>
  </p:cSld>
  <p:clrMap bg1="lt1" tx1="dk1" bg2="lt2" tx2="dk2" accent1="accent1" accent2="accent2" accent3="accent3" accent4="accent4" accent5="accent5" accent6="accent6" hlink="hlink" folHlink="folHlink"/>
  <p:sldLayoutIdLst>
    <p:sldLayoutId id="2147485717" r:id="rId1"/>
    <p:sldLayoutId id="2147485718" r:id="rId2"/>
    <p:sldLayoutId id="2147485719" r:id="rId3"/>
  </p:sldLayoutIdLst>
  <p:txStyles>
    <p:title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Narrow" pitchFamily="34" charset="0"/>
        </a:defRPr>
      </a:lvl2pPr>
      <a:lvl3pPr algn="l" rtl="0" eaLnBrk="0" fontAlgn="base" hangingPunct="0">
        <a:spcBef>
          <a:spcPct val="0"/>
        </a:spcBef>
        <a:spcAft>
          <a:spcPct val="0"/>
        </a:spcAft>
        <a:defRPr sz="3600" b="1">
          <a:solidFill>
            <a:schemeClr val="tx1"/>
          </a:solidFill>
          <a:latin typeface="Arial Narrow" pitchFamily="34" charset="0"/>
        </a:defRPr>
      </a:lvl3pPr>
      <a:lvl4pPr algn="l" rtl="0" eaLnBrk="0" fontAlgn="base" hangingPunct="0">
        <a:spcBef>
          <a:spcPct val="0"/>
        </a:spcBef>
        <a:spcAft>
          <a:spcPct val="0"/>
        </a:spcAft>
        <a:defRPr sz="3600" b="1">
          <a:solidFill>
            <a:schemeClr val="tx1"/>
          </a:solidFill>
          <a:latin typeface="Arial Narrow" pitchFamily="34" charset="0"/>
        </a:defRPr>
      </a:lvl4pPr>
      <a:lvl5pPr algn="l" rtl="0" eaLnBrk="0" fontAlgn="base" hangingPunct="0">
        <a:spcBef>
          <a:spcPct val="0"/>
        </a:spcBef>
        <a:spcAft>
          <a:spcPct val="0"/>
        </a:spcAft>
        <a:defRPr sz="3600" b="1">
          <a:solidFill>
            <a:schemeClr val="tx1"/>
          </a:solidFill>
          <a:latin typeface="Arial Narrow" pitchFamily="34" charset="0"/>
        </a:defRPr>
      </a:lvl5pPr>
      <a:lvl6pPr marL="457200" algn="l" rtl="0" fontAlgn="base">
        <a:spcBef>
          <a:spcPct val="0"/>
        </a:spcBef>
        <a:spcAft>
          <a:spcPct val="0"/>
        </a:spcAft>
        <a:defRPr sz="3600" b="1">
          <a:solidFill>
            <a:schemeClr val="tx1"/>
          </a:solidFill>
          <a:latin typeface="Arial Narrow" pitchFamily="34" charset="0"/>
        </a:defRPr>
      </a:lvl6pPr>
      <a:lvl7pPr marL="914400" algn="l" rtl="0" fontAlgn="base">
        <a:spcBef>
          <a:spcPct val="0"/>
        </a:spcBef>
        <a:spcAft>
          <a:spcPct val="0"/>
        </a:spcAft>
        <a:defRPr sz="3600" b="1">
          <a:solidFill>
            <a:schemeClr val="tx1"/>
          </a:solidFill>
          <a:latin typeface="Arial Narrow" pitchFamily="34" charset="0"/>
        </a:defRPr>
      </a:lvl7pPr>
      <a:lvl8pPr marL="1371600" algn="l" rtl="0" fontAlgn="base">
        <a:spcBef>
          <a:spcPct val="0"/>
        </a:spcBef>
        <a:spcAft>
          <a:spcPct val="0"/>
        </a:spcAft>
        <a:defRPr sz="3600" b="1">
          <a:solidFill>
            <a:schemeClr val="tx1"/>
          </a:solidFill>
          <a:latin typeface="Arial Narrow" pitchFamily="34" charset="0"/>
        </a:defRPr>
      </a:lvl8pPr>
      <a:lvl9pPr marL="1828800" algn="l" rtl="0" fontAlgn="base">
        <a:spcBef>
          <a:spcPct val="0"/>
        </a:spcBef>
        <a:spcAft>
          <a:spcPct val="0"/>
        </a:spcAft>
        <a:defRPr sz="3600" b="1">
          <a:solidFill>
            <a:schemeClr val="tx1"/>
          </a:solidFill>
          <a:latin typeface="Arial Narrow" pitchFamily="34" charset="0"/>
        </a:defRPr>
      </a:lvl9pPr>
    </p:titleStyle>
    <p:bodyStyle>
      <a:lvl1pPr marL="342900" indent="-342900" algn="l" rtl="0" eaLnBrk="0" fontAlgn="base" hangingPunct="0">
        <a:spcBef>
          <a:spcPct val="20000"/>
        </a:spcBef>
        <a:spcAft>
          <a:spcPct val="0"/>
        </a:spcAft>
        <a:buFont typeface="Arial" pitchFamily="34" charset="0"/>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p:cNvSpPr/>
          <p:nvPr/>
        </p:nvSpPr>
        <p:spPr>
          <a:xfrm>
            <a:off x="457200" y="6096000"/>
            <a:ext cx="8229600" cy="581247"/>
          </a:xfrm>
          <a:prstGeom prst="rect">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dirty="0"/>
          </a:p>
        </p:txBody>
      </p:sp>
      <p:sp>
        <p:nvSpPr>
          <p:cNvPr id="12293"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2294" name="Text Placeholder 2"/>
          <p:cNvSpPr>
            <a:spLocks noGrp="1"/>
          </p:cNvSpPr>
          <p:nvPr>
            <p:ph type="body" idx="1"/>
          </p:nvPr>
        </p:nvSpPr>
        <p:spPr bwMode="auto">
          <a:xfrm>
            <a:off x="457200" y="3505200"/>
            <a:ext cx="8229600" cy="2362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text styles</a:t>
            </a:r>
          </a:p>
        </p:txBody>
      </p:sp>
      <p:sp>
        <p:nvSpPr>
          <p:cNvPr id="12" name="TextBox 11"/>
          <p:cNvSpPr txBox="1"/>
          <p:nvPr/>
        </p:nvSpPr>
        <p:spPr>
          <a:xfrm>
            <a:off x="6553200" y="6105525"/>
            <a:ext cx="2252663" cy="523875"/>
          </a:xfrm>
          <a:prstGeom prst="rect">
            <a:avLst/>
          </a:prstGeom>
          <a:noFill/>
        </p:spPr>
        <p:txBody>
          <a:bodyPr>
            <a:spAutoFit/>
          </a:bodyPr>
          <a:lstStyle/>
          <a:p>
            <a:pPr>
              <a:defRPr/>
            </a:pPr>
            <a:r>
              <a:rPr lang="en-US" sz="2800" dirty="0"/>
              <a:t>DISCUSSION</a:t>
            </a:r>
          </a:p>
        </p:txBody>
      </p:sp>
    </p:spTree>
  </p:cSld>
  <p:clrMap bg1="lt1" tx1="dk1" bg2="lt2" tx2="dk2" accent1="accent1" accent2="accent2" accent3="accent3" accent4="accent4" accent5="accent5" accent6="accent6" hlink="hlink" folHlink="folHlink"/>
  <p:sldLayoutIdLst>
    <p:sldLayoutId id="2147485720" r:id="rId1"/>
    <p:sldLayoutId id="2147485721" r:id="rId2"/>
    <p:sldLayoutId id="2147485722" r:id="rId3"/>
  </p:sldLayoutIdLst>
  <p:txStyles>
    <p:title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Narrow" pitchFamily="34" charset="0"/>
        </a:defRPr>
      </a:lvl2pPr>
      <a:lvl3pPr algn="l" rtl="0" eaLnBrk="0" fontAlgn="base" hangingPunct="0">
        <a:spcBef>
          <a:spcPct val="0"/>
        </a:spcBef>
        <a:spcAft>
          <a:spcPct val="0"/>
        </a:spcAft>
        <a:defRPr sz="3600" b="1">
          <a:solidFill>
            <a:schemeClr val="tx1"/>
          </a:solidFill>
          <a:latin typeface="Arial Narrow" pitchFamily="34" charset="0"/>
        </a:defRPr>
      </a:lvl3pPr>
      <a:lvl4pPr algn="l" rtl="0" eaLnBrk="0" fontAlgn="base" hangingPunct="0">
        <a:spcBef>
          <a:spcPct val="0"/>
        </a:spcBef>
        <a:spcAft>
          <a:spcPct val="0"/>
        </a:spcAft>
        <a:defRPr sz="3600" b="1">
          <a:solidFill>
            <a:schemeClr val="tx1"/>
          </a:solidFill>
          <a:latin typeface="Arial Narrow" pitchFamily="34" charset="0"/>
        </a:defRPr>
      </a:lvl4pPr>
      <a:lvl5pPr algn="l" rtl="0" eaLnBrk="0" fontAlgn="base" hangingPunct="0">
        <a:spcBef>
          <a:spcPct val="0"/>
        </a:spcBef>
        <a:spcAft>
          <a:spcPct val="0"/>
        </a:spcAft>
        <a:defRPr sz="3600" b="1">
          <a:solidFill>
            <a:schemeClr val="tx1"/>
          </a:solidFill>
          <a:latin typeface="Arial Narrow" pitchFamily="34" charset="0"/>
        </a:defRPr>
      </a:lvl5pPr>
      <a:lvl6pPr marL="457200" algn="l" rtl="0" fontAlgn="base">
        <a:spcBef>
          <a:spcPct val="0"/>
        </a:spcBef>
        <a:spcAft>
          <a:spcPct val="0"/>
        </a:spcAft>
        <a:defRPr sz="3600" b="1">
          <a:solidFill>
            <a:schemeClr val="tx1"/>
          </a:solidFill>
          <a:latin typeface="Arial Narrow" pitchFamily="34" charset="0"/>
        </a:defRPr>
      </a:lvl6pPr>
      <a:lvl7pPr marL="914400" algn="l" rtl="0" fontAlgn="base">
        <a:spcBef>
          <a:spcPct val="0"/>
        </a:spcBef>
        <a:spcAft>
          <a:spcPct val="0"/>
        </a:spcAft>
        <a:defRPr sz="3600" b="1">
          <a:solidFill>
            <a:schemeClr val="tx1"/>
          </a:solidFill>
          <a:latin typeface="Arial Narrow" pitchFamily="34" charset="0"/>
        </a:defRPr>
      </a:lvl7pPr>
      <a:lvl8pPr marL="1371600" algn="l" rtl="0" fontAlgn="base">
        <a:spcBef>
          <a:spcPct val="0"/>
        </a:spcBef>
        <a:spcAft>
          <a:spcPct val="0"/>
        </a:spcAft>
        <a:defRPr sz="3600" b="1">
          <a:solidFill>
            <a:schemeClr val="tx1"/>
          </a:solidFill>
          <a:latin typeface="Arial Narrow" pitchFamily="34" charset="0"/>
        </a:defRPr>
      </a:lvl8pPr>
      <a:lvl9pPr marL="1828800" algn="l" rtl="0" fontAlgn="base">
        <a:spcBef>
          <a:spcPct val="0"/>
        </a:spcBef>
        <a:spcAft>
          <a:spcPct val="0"/>
        </a:spcAft>
        <a:defRPr sz="3600" b="1">
          <a:solidFill>
            <a:schemeClr val="tx1"/>
          </a:solidFill>
          <a:latin typeface="Arial Narrow" pitchFamily="34" charset="0"/>
        </a:defRPr>
      </a:lvl9pPr>
    </p:titleStyle>
    <p:bodyStyle>
      <a:lvl1pPr marL="342900" indent="-342900" algn="l" rtl="0" eaLnBrk="0" fontAlgn="base" hangingPunct="0">
        <a:spcBef>
          <a:spcPct val="20000"/>
        </a:spcBef>
        <a:spcAft>
          <a:spcPct val="0"/>
        </a:spcAft>
        <a:buFont typeface="Arial" pitchFamily="34" charset="0"/>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p:cNvSpPr/>
          <p:nvPr/>
        </p:nvSpPr>
        <p:spPr>
          <a:xfrm>
            <a:off x="457200" y="6096000"/>
            <a:ext cx="8229600" cy="581247"/>
          </a:xfrm>
          <a:prstGeom prst="rect">
            <a:avLst/>
          </a:prstGeom>
          <a:ln/>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
        <p:nvSpPr>
          <p:cNvPr id="159749"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59750" name="Text Placeholder 2"/>
          <p:cNvSpPr>
            <a:spLocks noGrp="1"/>
          </p:cNvSpPr>
          <p:nvPr>
            <p:ph type="body" idx="1"/>
          </p:nvPr>
        </p:nvSpPr>
        <p:spPr bwMode="auto">
          <a:xfrm>
            <a:off x="457200" y="3505200"/>
            <a:ext cx="8229600" cy="2362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text styles</a:t>
            </a:r>
          </a:p>
        </p:txBody>
      </p:sp>
      <p:sp>
        <p:nvSpPr>
          <p:cNvPr id="12" name="TextBox 11"/>
          <p:cNvSpPr txBox="1"/>
          <p:nvPr/>
        </p:nvSpPr>
        <p:spPr>
          <a:xfrm>
            <a:off x="457200" y="6105525"/>
            <a:ext cx="8229600" cy="523875"/>
          </a:xfrm>
          <a:prstGeom prst="rect">
            <a:avLst/>
          </a:prstGeom>
          <a:noFill/>
        </p:spPr>
        <p:txBody>
          <a:bodyPr>
            <a:spAutoFit/>
          </a:bodyPr>
          <a:lstStyle/>
          <a:p>
            <a:pPr algn="ctr" fontAlgn="auto">
              <a:spcBef>
                <a:spcPts val="0"/>
              </a:spcBef>
              <a:spcAft>
                <a:spcPts val="0"/>
              </a:spcAft>
              <a:defRPr/>
            </a:pPr>
            <a:r>
              <a:rPr lang="en-US" sz="2800" dirty="0">
                <a:solidFill>
                  <a:srgbClr val="FFFFFF"/>
                </a:solidFill>
                <a:latin typeface="Arial Narrow"/>
              </a:rPr>
              <a:t>DEMONSTRATION</a:t>
            </a:r>
          </a:p>
        </p:txBody>
      </p:sp>
    </p:spTree>
  </p:cSld>
  <p:clrMap bg1="lt1" tx1="dk1" bg2="lt2" tx2="dk2" accent1="accent1" accent2="accent2" accent3="accent3" accent4="accent4" accent5="accent5" accent6="accent6" hlink="hlink" folHlink="folHlink"/>
  <p:sldLayoutIdLst>
    <p:sldLayoutId id="2147486144" r:id="rId1"/>
  </p:sldLayoutIdLst>
  <p:txStyles>
    <p:title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Narrow" pitchFamily="34" charset="0"/>
        </a:defRPr>
      </a:lvl2pPr>
      <a:lvl3pPr algn="l" rtl="0" eaLnBrk="0" fontAlgn="base" hangingPunct="0">
        <a:spcBef>
          <a:spcPct val="0"/>
        </a:spcBef>
        <a:spcAft>
          <a:spcPct val="0"/>
        </a:spcAft>
        <a:defRPr sz="3600" b="1">
          <a:solidFill>
            <a:schemeClr val="tx1"/>
          </a:solidFill>
          <a:latin typeface="Arial Narrow" pitchFamily="34" charset="0"/>
        </a:defRPr>
      </a:lvl3pPr>
      <a:lvl4pPr algn="l" rtl="0" eaLnBrk="0" fontAlgn="base" hangingPunct="0">
        <a:spcBef>
          <a:spcPct val="0"/>
        </a:spcBef>
        <a:spcAft>
          <a:spcPct val="0"/>
        </a:spcAft>
        <a:defRPr sz="3600" b="1">
          <a:solidFill>
            <a:schemeClr val="tx1"/>
          </a:solidFill>
          <a:latin typeface="Arial Narrow" pitchFamily="34" charset="0"/>
        </a:defRPr>
      </a:lvl4pPr>
      <a:lvl5pPr algn="l" rtl="0" eaLnBrk="0" fontAlgn="base" hangingPunct="0">
        <a:spcBef>
          <a:spcPct val="0"/>
        </a:spcBef>
        <a:spcAft>
          <a:spcPct val="0"/>
        </a:spcAft>
        <a:defRPr sz="3600" b="1">
          <a:solidFill>
            <a:schemeClr val="tx1"/>
          </a:solidFill>
          <a:latin typeface="Arial Narrow" pitchFamily="34" charset="0"/>
        </a:defRPr>
      </a:lvl5pPr>
      <a:lvl6pPr marL="457200" algn="l" rtl="0" fontAlgn="base">
        <a:spcBef>
          <a:spcPct val="0"/>
        </a:spcBef>
        <a:spcAft>
          <a:spcPct val="0"/>
        </a:spcAft>
        <a:defRPr sz="3600" b="1">
          <a:solidFill>
            <a:schemeClr val="tx1"/>
          </a:solidFill>
          <a:latin typeface="Arial Narrow" pitchFamily="34" charset="0"/>
        </a:defRPr>
      </a:lvl6pPr>
      <a:lvl7pPr marL="914400" algn="l" rtl="0" fontAlgn="base">
        <a:spcBef>
          <a:spcPct val="0"/>
        </a:spcBef>
        <a:spcAft>
          <a:spcPct val="0"/>
        </a:spcAft>
        <a:defRPr sz="3600" b="1">
          <a:solidFill>
            <a:schemeClr val="tx1"/>
          </a:solidFill>
          <a:latin typeface="Arial Narrow" pitchFamily="34" charset="0"/>
        </a:defRPr>
      </a:lvl7pPr>
      <a:lvl8pPr marL="1371600" algn="l" rtl="0" fontAlgn="base">
        <a:spcBef>
          <a:spcPct val="0"/>
        </a:spcBef>
        <a:spcAft>
          <a:spcPct val="0"/>
        </a:spcAft>
        <a:defRPr sz="3600" b="1">
          <a:solidFill>
            <a:schemeClr val="tx1"/>
          </a:solidFill>
          <a:latin typeface="Arial Narrow" pitchFamily="34" charset="0"/>
        </a:defRPr>
      </a:lvl8pPr>
      <a:lvl9pPr marL="1828800" algn="l" rtl="0" fontAlgn="base">
        <a:spcBef>
          <a:spcPct val="0"/>
        </a:spcBef>
        <a:spcAft>
          <a:spcPct val="0"/>
        </a:spcAft>
        <a:defRPr sz="3600" b="1">
          <a:solidFill>
            <a:schemeClr val="tx1"/>
          </a:solidFill>
          <a:latin typeface="Arial Narrow" pitchFamily="34" charset="0"/>
        </a:defRPr>
      </a:lvl9pPr>
    </p:titleStyle>
    <p:bodyStyle>
      <a:lvl1pPr marL="342900" indent="-342900" algn="l" rtl="0" eaLnBrk="0" fontAlgn="base" hangingPunct="0">
        <a:spcBef>
          <a:spcPct val="20000"/>
        </a:spcBef>
        <a:spcAft>
          <a:spcPct val="0"/>
        </a:spcAft>
        <a:buFont typeface="Arial" pitchFamily="34" charset="0"/>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www.xilinx.com/" TargetMode="External"/><Relationship Id="rId5" Type="http://schemas.openxmlformats.org/officeDocument/2006/relationships/image" Target="../media/image8.png"/><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0.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3.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8.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1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0.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1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1.xml"/><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4.jpeg"/><Relationship Id="rId11" Type="http://schemas.openxmlformats.org/officeDocument/2006/relationships/image" Target="../media/image18.jpeg"/><Relationship Id="rId5" Type="http://schemas.openxmlformats.org/officeDocument/2006/relationships/image" Target="../media/image11.png"/><Relationship Id="rId10" Type="http://schemas.openxmlformats.org/officeDocument/2006/relationships/image" Target="../media/image17.jpeg"/><Relationship Id="rId4" Type="http://schemas.openxmlformats.org/officeDocument/2006/relationships/image" Target="../media/image13.jpeg"/><Relationship Id="rId9" Type="http://schemas.openxmlformats.org/officeDocument/2006/relationships/image" Target="../media/image16.jpe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8.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0.png"/></Relationships>
</file>

<file path=ppt/slides/_rels/slide1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0.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3.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3.xml"/></Relationships>
</file>

<file path=ppt/slides/_rels/slide1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2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2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7.xml"/></Relationships>
</file>

<file path=ppt/slides/_rels/slide2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2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230.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33.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35.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3.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4.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46.xml"/><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1.xml"/><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52.xml"/><Relationship Id="rId1" Type="http://schemas.openxmlformats.org/officeDocument/2006/relationships/slideLayout" Target="../slideLayouts/slideLayout13.xml"/><Relationship Id="rId4" Type="http://schemas.openxmlformats.org/officeDocument/2006/relationships/image" Target="../media/image144.png"/></Relationships>
</file>

<file path=ppt/slides/_rels/slide2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3.xml"/><Relationship Id="rId1" Type="http://schemas.openxmlformats.org/officeDocument/2006/relationships/slideLayout" Target="../slideLayouts/slideLayout13.xml"/><Relationship Id="rId4" Type="http://schemas.openxmlformats.org/officeDocument/2006/relationships/image" Target="../media/image146.png"/></Relationships>
</file>

<file path=ppt/slides/_rels/slide2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4.xml"/><Relationship Id="rId1" Type="http://schemas.openxmlformats.org/officeDocument/2006/relationships/slideLayout" Target="../slideLayouts/slideLayout13.xml"/><Relationship Id="rId4" Type="http://schemas.openxmlformats.org/officeDocument/2006/relationships/image" Target="../media/image148.png"/></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5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5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8.xml"/><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3.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0.xml"/></Relationships>
</file>

<file path=ppt/slides/_rels/slide2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67.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8.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8.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0.xml"/><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81.xml"/><Relationship Id="rId1" Type="http://schemas.openxmlformats.org/officeDocument/2006/relationships/slideLayout" Target="../slideLayouts/slideLayout13.xml"/><Relationship Id="rId4" Type="http://schemas.openxmlformats.org/officeDocument/2006/relationships/image" Target="../media/image166.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84.xml"/><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86.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8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87.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8.xml"/></Relationships>
</file>

<file path=ppt/slides/_rels/slide29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93.xml"/><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94.xm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04.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4.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7.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3.xml"/></Relationships>
</file>

<file path=ppt/slides/_rels/slide3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23.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32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24.xml"/><Relationship Id="rId1" Type="http://schemas.openxmlformats.org/officeDocument/2006/relationships/slideLayout" Target="../slideLayouts/slideLayout4.xml"/><Relationship Id="rId4" Type="http://schemas.openxmlformats.org/officeDocument/2006/relationships/image" Target="../media/image190.png"/></Relationships>
</file>

<file path=ppt/slides/_rels/slide32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4.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23.png"/></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35.xml"/><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37.xml"/><Relationship Id="rId1" Type="http://schemas.openxmlformats.org/officeDocument/2006/relationships/slideLayout" Target="../slideLayouts/slideLayout4.xml"/></Relationships>
</file>

<file path=ppt/slides/_rels/slide33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23.png"/></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44.xml"/><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47.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1.jpeg"/><Relationship Id="rId7"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22.jpeg"/></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63.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6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64.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65.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notesSlide" Target="../notesSlides/notesSlide365.xml"/><Relationship Id="rId7"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11.png"/><Relationship Id="rId5" Type="http://schemas.openxmlformats.org/officeDocument/2006/relationships/oleObject" Target="../embeddings/oleObject6.bin"/><Relationship Id="rId4" Type="http://schemas.openxmlformats.org/officeDocument/2006/relationships/image" Target="../media/image202.jpeg"/><Relationship Id="rId9" Type="http://schemas.openxmlformats.org/officeDocument/2006/relationships/image" Target="../media/image204.jpeg"/></Relationships>
</file>

<file path=ppt/slides/_rels/slide36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366.xml"/><Relationship Id="rId7" Type="http://schemas.openxmlformats.org/officeDocument/2006/relationships/image" Target="../media/image203.png"/><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19.png"/><Relationship Id="rId5" Type="http://schemas.openxmlformats.org/officeDocument/2006/relationships/oleObject" Target="../embeddings/oleObject7.bin"/><Relationship Id="rId4" Type="http://schemas.openxmlformats.org/officeDocument/2006/relationships/image" Target="../media/image202.jpeg"/><Relationship Id="rId9" Type="http://schemas.openxmlformats.org/officeDocument/2006/relationships/image" Target="../media/image204.jpeg"/></Relationships>
</file>

<file path=ppt/slides/_rels/slide36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367.xml"/><Relationship Id="rId7" Type="http://schemas.openxmlformats.org/officeDocument/2006/relationships/image" Target="../media/image203.png"/><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19.png"/><Relationship Id="rId5" Type="http://schemas.openxmlformats.org/officeDocument/2006/relationships/oleObject" Target="../embeddings/oleObject8.bin"/><Relationship Id="rId4" Type="http://schemas.openxmlformats.org/officeDocument/2006/relationships/image" Target="../media/image202.jpeg"/><Relationship Id="rId9" Type="http://schemas.openxmlformats.org/officeDocument/2006/relationships/image" Target="../media/image204.jpeg"/></Relationships>
</file>

<file path=ppt/slides/_rels/slide36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68.xml"/><Relationship Id="rId1" Type="http://schemas.openxmlformats.org/officeDocument/2006/relationships/slideLayout" Target="../slideLayouts/slideLayout13.xml"/></Relationships>
</file>

<file path=ppt/slides/_rels/slide36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6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3.png"/></Relationships>
</file>

<file path=ppt/slides/_rels/slide37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70.xml"/><Relationship Id="rId1" Type="http://schemas.openxmlformats.org/officeDocument/2006/relationships/slideLayout" Target="../slideLayouts/slideLayout13.xml"/></Relationships>
</file>

<file path=ppt/slides/_rels/slide37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71.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37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72.xml"/><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73.xml"/><Relationship Id="rId1" Type="http://schemas.openxmlformats.org/officeDocument/2006/relationships/slideLayout" Target="../slideLayouts/slideLayout4.xml"/><Relationship Id="rId4" Type="http://schemas.openxmlformats.org/officeDocument/2006/relationships/image" Target="../media/image212.png"/></Relationships>
</file>

<file path=ppt/slides/_rels/slide37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74.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7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75.xml"/><Relationship Id="rId1" Type="http://schemas.openxmlformats.org/officeDocument/2006/relationships/slideLayout" Target="../slideLayouts/slideLayout13.xml"/></Relationships>
</file>

<file path=ppt/slides/_rels/slide37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76.xml"/><Relationship Id="rId1" Type="http://schemas.openxmlformats.org/officeDocument/2006/relationships/slideLayout" Target="../slideLayouts/slideLayout13.xml"/></Relationships>
</file>

<file path=ppt/slides/_rels/slide37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77.xml"/><Relationship Id="rId1" Type="http://schemas.openxmlformats.org/officeDocument/2006/relationships/slideLayout" Target="../slideLayouts/slideLayout13.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38.xml"/><Relationship Id="rId7" Type="http://schemas.openxmlformats.org/officeDocument/2006/relationships/image" Target="../media/image23.pn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6.png"/><Relationship Id="rId5" Type="http://schemas.openxmlformats.org/officeDocument/2006/relationships/oleObject" Target="../embeddings/oleObject3.bin"/><Relationship Id="rId4" Type="http://schemas.openxmlformats.org/officeDocument/2006/relationships/image" Target="../media/image25.png"/></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82.xml"/><Relationship Id="rId1" Type="http://schemas.openxmlformats.org/officeDocument/2006/relationships/slideLayout" Target="../slideLayouts/slideLayout4.xml"/><Relationship Id="rId4" Type="http://schemas.openxmlformats.org/officeDocument/2006/relationships/image" Target="../media/image217.png"/></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84.xml"/><Relationship Id="rId1" Type="http://schemas.openxmlformats.org/officeDocument/2006/relationships/slideLayout" Target="../slideLayouts/slideLayout4.xml"/><Relationship Id="rId4" Type="http://schemas.openxmlformats.org/officeDocument/2006/relationships/image" Target="../media/image219.png"/></Relationships>
</file>

<file path=ppt/slides/_rels/slide38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4.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91.xml"/><Relationship Id="rId1" Type="http://schemas.openxmlformats.org/officeDocument/2006/relationships/slideLayout" Target="../slideLayouts/slideLayout1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4.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8.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8.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04.xml"/><Relationship Id="rId1" Type="http://schemas.openxmlformats.org/officeDocument/2006/relationships/slideLayout" Target="../slideLayouts/slideLayout4.xml"/></Relationships>
</file>

<file path=ppt/slides/_rels/slide40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06.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09.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41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11.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31.png"/></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414.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41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15.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41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16.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41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17.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41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18.xml"/><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41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19.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422.xml"/><Relationship Id="rId1" Type="http://schemas.openxmlformats.org/officeDocument/2006/relationships/slideLayout" Target="../slideLayouts/slideLayout20.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4.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8.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431.xml"/><Relationship Id="rId1" Type="http://schemas.openxmlformats.org/officeDocument/2006/relationships/slideLayout" Target="../slideLayouts/slideLayout4.xml"/></Relationships>
</file>

<file path=ppt/slides/_rels/slide43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32.xml"/><Relationship Id="rId1" Type="http://schemas.openxmlformats.org/officeDocument/2006/relationships/slideLayout" Target="../slideLayouts/slideLayout4.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434.xml"/><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4.xml"/></Relationships>
</file>

<file path=ppt/slides/_rels/slide43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43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435.xml"/><Relationship Id="rId1" Type="http://schemas.openxmlformats.org/officeDocument/2006/relationships/slideLayout" Target="../slideLayouts/slideLayout4.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44.xml.rels><?xml version="1.0" encoding="UTF-8" standalone="yes"?>
<Relationships xmlns="http://schemas.openxmlformats.org/package/2006/relationships"><Relationship Id="rId3" Type="http://schemas.openxmlformats.org/officeDocument/2006/relationships/hyperlink" Target="http://zone.ni.com/devzone/cda/tut/p/id/7440"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436.xml"/><Relationship Id="rId1" Type="http://schemas.openxmlformats.org/officeDocument/2006/relationships/slideLayout" Target="../slideLayouts/slideLayout21.xml"/></Relationships>
</file>

<file path=ppt/slides/_rels/slide4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437.xml"/><Relationship Id="rId1" Type="http://schemas.openxmlformats.org/officeDocument/2006/relationships/slideLayout" Target="../slideLayouts/slideLayout21.xml"/></Relationships>
</file>

<file path=ppt/slides/_rels/slide44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438.xml"/><Relationship Id="rId1" Type="http://schemas.openxmlformats.org/officeDocument/2006/relationships/slideLayout" Target="../slideLayouts/slideLayout21.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8" Type="http://schemas.openxmlformats.org/officeDocument/2006/relationships/hyperlink" Target="http://www.ni.com/devzone/reference/books/" TargetMode="External"/><Relationship Id="rId3" Type="http://schemas.openxmlformats.org/officeDocument/2006/relationships/hyperlink" Target="http://ni.com/support" TargetMode="External"/><Relationship Id="rId7" Type="http://schemas.openxmlformats.org/officeDocument/2006/relationships/hyperlink" Target="http://www.ni.com/alliance" TargetMode="External"/><Relationship Id="rId2" Type="http://schemas.openxmlformats.org/officeDocument/2006/relationships/notesSlide" Target="../notesSlides/notesSlide445.xml"/><Relationship Id="rId1" Type="http://schemas.openxmlformats.org/officeDocument/2006/relationships/slideLayout" Target="../slideLayouts/slideLayout2.xml"/><Relationship Id="rId6" Type="http://schemas.openxmlformats.org/officeDocument/2006/relationships/hyperlink" Target="http://ni.com/usergroups" TargetMode="External"/><Relationship Id="rId5" Type="http://schemas.openxmlformats.org/officeDocument/2006/relationships/hyperlink" Target="http://www.info-labview.org/" TargetMode="External"/><Relationship Id="rId4" Type="http://schemas.openxmlformats.org/officeDocument/2006/relationships/hyperlink" Target="http://ni.com/src"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14.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7.xml"/><Relationship Id="rId16" Type="http://schemas.openxmlformats.org/officeDocument/2006/relationships/diagramColors" Target="../diagrams/colors5.xml"/><Relationship Id="rId1" Type="http://schemas.openxmlformats.org/officeDocument/2006/relationships/slideLayout" Target="../slideLayouts/slideLayout1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ctrTitle"/>
          </p:nvPr>
        </p:nvSpPr>
        <p:spPr/>
        <p:txBody>
          <a:bodyPr/>
          <a:lstStyle/>
          <a:p>
            <a:pPr eaLnBrk="1" hangingPunct="1"/>
            <a:r>
              <a:rPr lang="en-US" sz="4000" smtClean="0"/>
              <a:t>LabVIEW FPGA</a:t>
            </a:r>
          </a:p>
        </p:txBody>
      </p:sp>
      <p:sp>
        <p:nvSpPr>
          <p:cNvPr id="442371" name="Subtitle 4"/>
          <p:cNvSpPr>
            <a:spLocks noGrp="1"/>
          </p:cNvSpPr>
          <p:nvPr>
            <p:ph type="subTitle" idx="1"/>
          </p:nvPr>
        </p:nvSpPr>
        <p:spPr/>
        <p:txBody>
          <a:bodyPr/>
          <a:lstStyle/>
          <a:p>
            <a:pPr eaLnBrk="1" hangingPunct="1"/>
            <a:endParaRPr lang="en-US"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Title 1"/>
          <p:cNvSpPr>
            <a:spLocks noGrp="1"/>
          </p:cNvSpPr>
          <p:nvPr>
            <p:ph type="title"/>
          </p:nvPr>
        </p:nvSpPr>
        <p:spPr/>
        <p:txBody>
          <a:bodyPr/>
          <a:lstStyle/>
          <a:p>
            <a:pPr eaLnBrk="1" hangingPunct="1"/>
            <a:r>
              <a:rPr lang="en-US" smtClean="0"/>
              <a:t>Configuring Your LabVIEW Environment</a:t>
            </a:r>
          </a:p>
        </p:txBody>
      </p:sp>
      <p:sp>
        <p:nvSpPr>
          <p:cNvPr id="451587" name="Content Placeholder 2"/>
          <p:cNvSpPr>
            <a:spLocks noGrp="1"/>
          </p:cNvSpPr>
          <p:nvPr>
            <p:ph idx="1"/>
          </p:nvPr>
        </p:nvSpPr>
        <p:spPr/>
        <p:txBody>
          <a:bodyPr/>
          <a:lstStyle/>
          <a:p>
            <a:pPr lvl="1" eaLnBrk="1" hangingPunct="1"/>
            <a:r>
              <a:rPr lang="en-US" smtClean="0"/>
              <a:t>Functions Palette</a:t>
            </a:r>
          </a:p>
          <a:p>
            <a:pPr lvl="2" eaLnBrk="1" hangingPunct="1"/>
            <a:r>
              <a:rPr lang="en-US" smtClean="0"/>
              <a:t>Tack the Functions palette and select </a:t>
            </a:r>
            <a:r>
              <a:rPr lang="en-US" b="1" smtClean="0"/>
              <a:t>View»Change Visible Categories</a:t>
            </a:r>
            <a:r>
              <a:rPr lang="en-US" smtClean="0"/>
              <a:t> then click </a:t>
            </a:r>
            <a:r>
              <a:rPr lang="en-US" b="1" smtClean="0"/>
              <a:t>Select All</a:t>
            </a:r>
          </a:p>
          <a:p>
            <a:pPr lvl="1" eaLnBrk="1" hangingPunct="1"/>
            <a:r>
              <a:rPr lang="en-US" smtClean="0"/>
              <a:t>Controls Palette</a:t>
            </a:r>
          </a:p>
          <a:p>
            <a:pPr lvl="2" eaLnBrk="1" hangingPunct="1"/>
            <a:r>
              <a:rPr lang="en-US" smtClean="0"/>
              <a:t>Tack the Controls palette and select </a:t>
            </a:r>
            <a:r>
              <a:rPr lang="en-US" b="1" smtClean="0"/>
              <a:t>View»Change Visible Categories </a:t>
            </a:r>
            <a:r>
              <a:rPr lang="en-US" smtClean="0"/>
              <a:t>then click </a:t>
            </a:r>
            <a:r>
              <a:rPr lang="en-US" b="1" smtClean="0"/>
              <a:t>Select All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pPr eaLnBrk="1" hangingPunct="1"/>
            <a:r>
              <a:rPr lang="en-US" smtClean="0"/>
              <a:t>FPGA Math &amp; Analysis Palette</a:t>
            </a:r>
          </a:p>
        </p:txBody>
      </p:sp>
      <p:sp>
        <p:nvSpPr>
          <p:cNvPr id="539651" name="Content Placeholder 4"/>
          <p:cNvSpPr>
            <a:spLocks noGrp="1"/>
          </p:cNvSpPr>
          <p:nvPr>
            <p:ph sz="half" idx="1"/>
          </p:nvPr>
        </p:nvSpPr>
        <p:spPr/>
        <p:txBody>
          <a:bodyPr/>
          <a:lstStyle/>
          <a:p>
            <a:pPr lvl="1" eaLnBrk="1" hangingPunct="1"/>
            <a:r>
              <a:rPr lang="en-US" smtClean="0"/>
              <a:t>Keep calculations as simple as possible to preserve space on the FPGA</a:t>
            </a:r>
          </a:p>
          <a:p>
            <a:pPr lvl="1" eaLnBrk="1" hangingPunct="1"/>
            <a:r>
              <a:rPr lang="en-US" smtClean="0"/>
              <a:t>Functions perform point-by point calculations</a:t>
            </a:r>
          </a:p>
        </p:txBody>
      </p:sp>
      <p:pic>
        <p:nvPicPr>
          <p:cNvPr id="539652" name="Picture 2" descr="loc_env_FPGA Math Analysis Palette.bmp"/>
          <p:cNvPicPr>
            <a:picLocks noChangeAspect="1" noChangeArrowheads="1"/>
          </p:cNvPicPr>
          <p:nvPr/>
        </p:nvPicPr>
        <p:blipFill>
          <a:blip r:embed="rId3" cstate="print"/>
          <a:srcRect/>
          <a:stretch>
            <a:fillRect/>
          </a:stretch>
        </p:blipFill>
        <p:spPr bwMode="auto">
          <a:xfrm>
            <a:off x="5029200" y="1219200"/>
            <a:ext cx="3352800" cy="4819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itle 1"/>
          <p:cNvSpPr>
            <a:spLocks noGrp="1"/>
          </p:cNvSpPr>
          <p:nvPr>
            <p:ph type="title"/>
          </p:nvPr>
        </p:nvSpPr>
        <p:spPr/>
        <p:txBody>
          <a:bodyPr/>
          <a:lstStyle/>
          <a:p>
            <a:pPr eaLnBrk="1" hangingPunct="1"/>
            <a:r>
              <a:rPr lang="en-US" smtClean="0"/>
              <a:t>Demonstration 3-1</a:t>
            </a:r>
          </a:p>
        </p:txBody>
      </p:sp>
      <p:sp>
        <p:nvSpPr>
          <p:cNvPr id="540675" name="Content Placeholder 2"/>
          <p:cNvSpPr>
            <a:spLocks noGrp="1"/>
          </p:cNvSpPr>
          <p:nvPr>
            <p:ph idx="1"/>
          </p:nvPr>
        </p:nvSpPr>
        <p:spPr/>
        <p:txBody>
          <a:bodyPr/>
          <a:lstStyle/>
          <a:p>
            <a:pPr marL="0" indent="0" eaLnBrk="1" hangingPunct="1"/>
            <a:r>
              <a:rPr lang="en-US" smtClean="0"/>
              <a:t>Create an FPGA VI and explore the Functions palette supported under FPGA.</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pPr eaLnBrk="1" hangingPunct="1"/>
            <a:r>
              <a:rPr lang="en-US" smtClean="0"/>
              <a:t>Top-Level FPGA VI Front Panel</a:t>
            </a:r>
          </a:p>
        </p:txBody>
      </p:sp>
      <p:sp>
        <p:nvSpPr>
          <p:cNvPr id="541699" name="Content Placeholder 6"/>
          <p:cNvSpPr>
            <a:spLocks noGrp="1"/>
          </p:cNvSpPr>
          <p:nvPr>
            <p:ph sz="half" idx="1"/>
          </p:nvPr>
        </p:nvSpPr>
        <p:spPr/>
        <p:txBody>
          <a:bodyPr/>
          <a:lstStyle/>
          <a:p>
            <a:pPr lvl="1" eaLnBrk="1" hangingPunct="1"/>
            <a:r>
              <a:rPr lang="en-US" smtClean="0"/>
              <a:t>Hardware resources inside an FPGA are limited </a:t>
            </a:r>
          </a:p>
          <a:p>
            <a:pPr lvl="1" eaLnBrk="1" hangingPunct="1"/>
            <a:r>
              <a:rPr lang="en-US" smtClean="0"/>
              <a:t>Use the minimum necessary controls and indicators for programmatic Front-panel communication to a host</a:t>
            </a:r>
          </a:p>
          <a:p>
            <a:pPr lvl="1" eaLnBrk="1" hangingPunct="1"/>
            <a:r>
              <a:rPr lang="en-US" smtClean="0"/>
              <a:t>Add temporary controls and indicators for debugging if necessary, but remove them</a:t>
            </a:r>
          </a:p>
          <a:p>
            <a:pPr lvl="1" eaLnBrk="1" hangingPunct="1"/>
            <a:endParaRPr lang="en-US" smtClean="0"/>
          </a:p>
          <a:p>
            <a:pPr marL="0" indent="0" eaLnBrk="1" hangingPunct="1"/>
            <a:endParaRPr lang="en-US" smtClean="0"/>
          </a:p>
        </p:txBody>
      </p:sp>
      <p:pic>
        <p:nvPicPr>
          <p:cNvPr id="541700" name="Picture 2" descr="loc_fp_FPGA VI.bmp"/>
          <p:cNvPicPr>
            <a:picLocks noChangeAspect="1" noChangeArrowheads="1"/>
          </p:cNvPicPr>
          <p:nvPr/>
        </p:nvPicPr>
        <p:blipFill>
          <a:blip r:embed="rId3" cstate="print"/>
          <a:srcRect/>
          <a:stretch>
            <a:fillRect/>
          </a:stretch>
        </p:blipFill>
        <p:spPr bwMode="auto">
          <a:xfrm>
            <a:off x="4594225" y="2667000"/>
            <a:ext cx="4168775" cy="178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Title 1"/>
          <p:cNvSpPr>
            <a:spLocks noGrp="1"/>
          </p:cNvSpPr>
          <p:nvPr>
            <p:ph type="title"/>
          </p:nvPr>
        </p:nvSpPr>
        <p:spPr/>
        <p:txBody>
          <a:bodyPr/>
          <a:lstStyle/>
          <a:p>
            <a:pPr eaLnBrk="1" hangingPunct="1"/>
            <a:r>
              <a:rPr lang="en-US" smtClean="0"/>
              <a:t>D. Interactive Front Panel Communication</a:t>
            </a:r>
          </a:p>
        </p:txBody>
      </p:sp>
      <p:sp>
        <p:nvSpPr>
          <p:cNvPr id="5" name="Content Placeholder 4"/>
          <p:cNvSpPr>
            <a:spLocks noGrp="1"/>
          </p:cNvSpPr>
          <p:nvPr>
            <p:ph idx="1"/>
          </p:nvPr>
        </p:nvSpPr>
        <p:spPr/>
        <p:txBody>
          <a:bodyPr rtlCol="0">
            <a:normAutofit lnSpcReduction="10000"/>
          </a:bodyPr>
          <a:lstStyle/>
          <a:p>
            <a:pPr marL="0" indent="0" eaLnBrk="1" fontAlgn="auto" hangingPunct="1">
              <a:spcAft>
                <a:spcPts val="0"/>
              </a:spcAft>
              <a:defRPr/>
            </a:pPr>
            <a:r>
              <a:rPr lang="en-US" dirty="0" smtClean="0"/>
              <a:t>FPGA has no user interface</a:t>
            </a:r>
          </a:p>
          <a:p>
            <a:pPr lvl="1" eaLnBrk="1" fontAlgn="auto" hangingPunct="1">
              <a:spcAft>
                <a:spcPts val="0"/>
              </a:spcAft>
              <a:defRPr/>
            </a:pPr>
            <a:r>
              <a:rPr lang="en-US" dirty="0" smtClean="0"/>
              <a:t>Must communicate data from FPGA to Host PC or rely exclusively on I/O</a:t>
            </a:r>
          </a:p>
          <a:p>
            <a:pPr lvl="1" eaLnBrk="1" fontAlgn="auto" hangingPunct="1">
              <a:spcAft>
                <a:spcPts val="0"/>
              </a:spcAft>
              <a:defRPr/>
            </a:pPr>
            <a:r>
              <a:rPr lang="en-US" dirty="0" smtClean="0"/>
              <a:t>Front Panel displayed on Host PC</a:t>
            </a:r>
          </a:p>
          <a:p>
            <a:pPr lvl="1" eaLnBrk="1" fontAlgn="auto" hangingPunct="1">
              <a:spcAft>
                <a:spcPts val="0"/>
              </a:spcAft>
              <a:defRPr/>
            </a:pPr>
            <a:r>
              <a:rPr lang="en-US" dirty="0" smtClean="0"/>
              <a:t>Block Diagram executes on FPGA as compiled</a:t>
            </a:r>
          </a:p>
          <a:p>
            <a:pPr lvl="1" eaLnBrk="1" fontAlgn="auto" hangingPunct="1">
              <a:spcAft>
                <a:spcPts val="0"/>
              </a:spcAft>
              <a:defRPr/>
            </a:pPr>
            <a:r>
              <a:rPr lang="en-US" dirty="0" smtClean="0"/>
              <a:t>Communication layer shares all control and indicator values</a:t>
            </a:r>
          </a:p>
          <a:p>
            <a:pPr lvl="1" eaLnBrk="1" fontAlgn="auto" hangingPunct="1">
              <a:spcAft>
                <a:spcPts val="0"/>
              </a:spcAft>
              <a:defRPr/>
            </a:pPr>
            <a:r>
              <a:rPr lang="en-US" dirty="0" smtClean="0"/>
              <a:t>Cannot use debugging tools when running FPGA VI</a:t>
            </a:r>
          </a:p>
          <a:p>
            <a:pPr lvl="2" eaLnBrk="1" fontAlgn="auto" hangingPunct="1">
              <a:spcAft>
                <a:spcPts val="0"/>
              </a:spcAft>
              <a:defRPr/>
            </a:pPr>
            <a:r>
              <a:rPr lang="en-US" dirty="0" smtClean="0"/>
              <a:t>Test with development computer first, or add indicators as probes</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pPr eaLnBrk="1" hangingPunct="1"/>
            <a:r>
              <a:rPr lang="en-US" smtClean="0"/>
              <a:t>Interactive Front Panel Communication</a:t>
            </a:r>
          </a:p>
        </p:txBody>
      </p:sp>
      <p:pic>
        <p:nvPicPr>
          <p:cNvPr id="543747" name="Picture 2" descr="loc_eps_Architecture_of_LVFPGA.png"/>
          <p:cNvPicPr>
            <a:picLocks noChangeAspect="1" noChangeArrowheads="1"/>
          </p:cNvPicPr>
          <p:nvPr/>
        </p:nvPicPr>
        <p:blipFill>
          <a:blip r:embed="rId3" cstate="print"/>
          <a:srcRect/>
          <a:stretch>
            <a:fillRect/>
          </a:stretch>
        </p:blipFill>
        <p:spPr bwMode="auto">
          <a:xfrm>
            <a:off x="1066800" y="1828800"/>
            <a:ext cx="6996113"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eaLnBrk="1" hangingPunct="1"/>
            <a:r>
              <a:rPr lang="en-US" smtClean="0"/>
              <a:t>E. Selecting an Execution Mode</a:t>
            </a:r>
          </a:p>
        </p:txBody>
      </p:sp>
      <p:sp>
        <p:nvSpPr>
          <p:cNvPr id="544771" name="Content Placeholder 5"/>
          <p:cNvSpPr>
            <a:spLocks noGrp="1"/>
          </p:cNvSpPr>
          <p:nvPr>
            <p:ph sz="half" idx="1"/>
          </p:nvPr>
        </p:nvSpPr>
        <p:spPr/>
        <p:txBody>
          <a:bodyPr/>
          <a:lstStyle/>
          <a:p>
            <a:pPr lvl="1" eaLnBrk="1" hangingPunct="1"/>
            <a:r>
              <a:rPr lang="en-US" smtClean="0"/>
              <a:t>Right-click the </a:t>
            </a:r>
            <a:r>
              <a:rPr lang="en-US" b="1" smtClean="0"/>
              <a:t>FPGA Target</a:t>
            </a:r>
            <a:r>
              <a:rPr lang="en-US" smtClean="0"/>
              <a:t> in the Project Explorer window and select </a:t>
            </a:r>
            <a:r>
              <a:rPr lang="en-US" b="1" smtClean="0"/>
              <a:t>Properties </a:t>
            </a:r>
            <a:r>
              <a:rPr lang="en-US" smtClean="0"/>
              <a:t>to launch FPGA Target Properties dialog box</a:t>
            </a:r>
            <a:endParaRPr lang="en-US" b="1" smtClean="0"/>
          </a:p>
          <a:p>
            <a:pPr marL="0" indent="0" eaLnBrk="1" hangingPunct="1"/>
            <a:r>
              <a:rPr lang="en-US" smtClean="0"/>
              <a:t>Or</a:t>
            </a:r>
          </a:p>
          <a:p>
            <a:pPr lvl="1" eaLnBrk="1" hangingPunct="1"/>
            <a:r>
              <a:rPr lang="en-US" smtClean="0"/>
              <a:t>Right-click the FPGA Target and select </a:t>
            </a:r>
            <a:r>
              <a:rPr lang="en-US" b="1" smtClean="0"/>
              <a:t>Execute VI on </a:t>
            </a:r>
            <a:r>
              <a:rPr lang="en-US" smtClean="0"/>
              <a:t>to select mode directly</a:t>
            </a:r>
          </a:p>
        </p:txBody>
      </p:sp>
      <p:pic>
        <p:nvPicPr>
          <p:cNvPr id="544772" name="Picture 4" descr="loc_easy_to_recreate"/>
          <p:cNvPicPr>
            <a:picLocks noChangeAspect="1" noChangeArrowheads="1"/>
          </p:cNvPicPr>
          <p:nvPr/>
        </p:nvPicPr>
        <p:blipFill>
          <a:blip r:embed="rId3" cstate="print"/>
          <a:srcRect/>
          <a:stretch>
            <a:fillRect/>
          </a:stretch>
        </p:blipFill>
        <p:spPr bwMode="auto">
          <a:xfrm>
            <a:off x="4495800" y="1752600"/>
            <a:ext cx="4368800" cy="3090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Title 4"/>
          <p:cNvSpPr>
            <a:spLocks noGrp="1"/>
          </p:cNvSpPr>
          <p:nvPr>
            <p:ph type="title"/>
          </p:nvPr>
        </p:nvSpPr>
        <p:spPr/>
        <p:txBody>
          <a:bodyPr/>
          <a:lstStyle/>
          <a:p>
            <a:pPr eaLnBrk="1" hangingPunct="1"/>
            <a:r>
              <a:rPr lang="en-US" smtClean="0"/>
              <a:t>Selecting an Execution Mode – Options</a:t>
            </a:r>
          </a:p>
        </p:txBody>
      </p:sp>
      <p:sp>
        <p:nvSpPr>
          <p:cNvPr id="545795" name="Content Placeholder 5"/>
          <p:cNvSpPr>
            <a:spLocks noGrp="1"/>
          </p:cNvSpPr>
          <p:nvPr>
            <p:ph sz="half" idx="1"/>
          </p:nvPr>
        </p:nvSpPr>
        <p:spPr/>
        <p:txBody>
          <a:bodyPr/>
          <a:lstStyle/>
          <a:p>
            <a:pPr lvl="1" eaLnBrk="1" hangingPunct="1"/>
            <a:r>
              <a:rPr lang="en-US" smtClean="0"/>
              <a:t>Execute VI on FPGA Target</a:t>
            </a:r>
          </a:p>
          <a:p>
            <a:pPr lvl="1" eaLnBrk="1" hangingPunct="1"/>
            <a:r>
              <a:rPr lang="en-US" smtClean="0"/>
              <a:t>Execute VI on Development Computer with Simulated I/O</a:t>
            </a:r>
          </a:p>
          <a:p>
            <a:pPr lvl="2" eaLnBrk="1" hangingPunct="1"/>
            <a:r>
              <a:rPr lang="en-US" smtClean="0"/>
              <a:t>Use Random Data for FPGA I/O Read</a:t>
            </a:r>
          </a:p>
          <a:p>
            <a:pPr lvl="2" eaLnBrk="1" hangingPunct="1"/>
            <a:r>
              <a:rPr lang="en-US" smtClean="0"/>
              <a:t>Use Custom VI for FPGA I/O</a:t>
            </a:r>
          </a:p>
          <a:p>
            <a:pPr lvl="1" eaLnBrk="1" hangingPunct="1"/>
            <a:r>
              <a:rPr lang="en-US" smtClean="0"/>
              <a:t>Execute VI on Development Computer with Real I/O</a:t>
            </a:r>
          </a:p>
          <a:p>
            <a:pPr lvl="2" eaLnBrk="1" hangingPunct="1"/>
            <a:r>
              <a:rPr lang="en-US" smtClean="0"/>
              <a:t>Not supported by all FPGA targets</a:t>
            </a:r>
          </a:p>
        </p:txBody>
      </p:sp>
      <p:pic>
        <p:nvPicPr>
          <p:cNvPr id="545796" name="Picture 3" descr="loc_env_FPGA Target - Dev Comp.bmp"/>
          <p:cNvPicPr>
            <a:picLocks noChangeAspect="1"/>
          </p:cNvPicPr>
          <p:nvPr/>
        </p:nvPicPr>
        <p:blipFill>
          <a:blip r:embed="rId3" cstate="print"/>
          <a:srcRect/>
          <a:stretch>
            <a:fillRect/>
          </a:stretch>
        </p:blipFill>
        <p:spPr bwMode="auto">
          <a:xfrm>
            <a:off x="4724400" y="2476500"/>
            <a:ext cx="4017963" cy="266700"/>
          </a:xfrm>
          <a:prstGeom prst="rect">
            <a:avLst/>
          </a:prstGeom>
          <a:noFill/>
          <a:ln w="9525">
            <a:noFill/>
            <a:miter lim="800000"/>
            <a:headEnd/>
            <a:tailEnd/>
          </a:ln>
        </p:spPr>
      </p:pic>
      <p:pic>
        <p:nvPicPr>
          <p:cNvPr id="545797" name="Picture 6" descr="loc_env_FPGA Target - FPGA.bmp"/>
          <p:cNvPicPr>
            <a:picLocks noChangeAspect="1"/>
          </p:cNvPicPr>
          <p:nvPr/>
        </p:nvPicPr>
        <p:blipFill>
          <a:blip r:embed="rId4" cstate="print"/>
          <a:srcRect/>
          <a:stretch>
            <a:fillRect/>
          </a:stretch>
        </p:blipFill>
        <p:spPr bwMode="auto">
          <a:xfrm>
            <a:off x="4724400" y="1676400"/>
            <a:ext cx="2751138" cy="266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pPr eaLnBrk="1" hangingPunct="1"/>
            <a:r>
              <a:rPr lang="en-US" smtClean="0"/>
              <a:t>Testing with the Development Computer</a:t>
            </a:r>
          </a:p>
        </p:txBody>
      </p:sp>
      <p:sp>
        <p:nvSpPr>
          <p:cNvPr id="546819" name="Content Placeholder 4"/>
          <p:cNvSpPr>
            <a:spLocks noGrp="1"/>
          </p:cNvSpPr>
          <p:nvPr>
            <p:ph idx="1"/>
          </p:nvPr>
        </p:nvSpPr>
        <p:spPr/>
        <p:txBody>
          <a:bodyPr/>
          <a:lstStyle/>
          <a:p>
            <a:pPr lvl="1" eaLnBrk="1" hangingPunct="1"/>
            <a:r>
              <a:rPr lang="en-US" smtClean="0"/>
              <a:t>Compiling to run on the FPGA can require a few minutes to several hours</a:t>
            </a:r>
          </a:p>
          <a:p>
            <a:pPr lvl="1" eaLnBrk="1" hangingPunct="1"/>
            <a:r>
              <a:rPr lang="en-US" smtClean="0"/>
              <a:t>Verify logic before compiling by executing the VI on the development computer (Windows PC)</a:t>
            </a:r>
          </a:p>
          <a:p>
            <a:pPr lvl="1" eaLnBrk="1" hangingPunct="1"/>
            <a:r>
              <a:rPr lang="en-US" smtClean="0"/>
              <a:t>Traditional debugging tools are available</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normAutofit fontScale="90000"/>
          </a:bodyPr>
          <a:lstStyle/>
          <a:p>
            <a:pPr eaLnBrk="1" fontAlgn="auto" hangingPunct="1">
              <a:spcAft>
                <a:spcPts val="0"/>
              </a:spcAft>
              <a:defRPr/>
            </a:pPr>
            <a:r>
              <a:rPr lang="en-US" dirty="0" smtClean="0"/>
              <a:t>Exercise 3-1: VI Execution on the Development Computer</a:t>
            </a:r>
            <a:endParaRPr lang="en-US" dirty="0"/>
          </a:p>
        </p:txBody>
      </p:sp>
      <p:sp>
        <p:nvSpPr>
          <p:cNvPr id="547843" name="Content Placeholder 4"/>
          <p:cNvSpPr>
            <a:spLocks noGrp="1"/>
          </p:cNvSpPr>
          <p:nvPr>
            <p:ph idx="1"/>
          </p:nvPr>
        </p:nvSpPr>
        <p:spPr/>
        <p:txBody>
          <a:bodyPr/>
          <a:lstStyle/>
          <a:p>
            <a:pPr marL="0" indent="0" eaLnBrk="1" hangingPunct="1"/>
            <a:r>
              <a:rPr lang="en-US" smtClean="0"/>
              <a:t>Create an FPGA VI and verify the functionality of the VI using the development computer.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Exercise 3-1: VI Execution on the Development Computer</a:t>
            </a:r>
            <a:endParaRPr lang="en-US" dirty="0"/>
          </a:p>
        </p:txBody>
      </p:sp>
      <p:sp>
        <p:nvSpPr>
          <p:cNvPr id="548867" name="Content Placeholder 2"/>
          <p:cNvSpPr>
            <a:spLocks noGrp="1"/>
          </p:cNvSpPr>
          <p:nvPr>
            <p:ph idx="1"/>
          </p:nvPr>
        </p:nvSpPr>
        <p:spPr/>
        <p:txBody>
          <a:bodyPr/>
          <a:lstStyle/>
          <a:p>
            <a:pPr marL="0" indent="0" eaLnBrk="1" hangingPunct="1"/>
            <a:r>
              <a:rPr lang="en-US" smtClean="0"/>
              <a:t>Note how quickly you were able to progress from development to testing.</a:t>
            </a:r>
          </a:p>
          <a:p>
            <a:pPr marL="0" indent="0" eaLnBrk="1" hangingPunct="1"/>
            <a:r>
              <a:rPr lang="en-US" smtClean="0"/>
              <a:t>Have you ever tried troubleshooting a VI without using the debugging tools?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pPr eaLnBrk="1" hangingPunct="1"/>
            <a:r>
              <a:rPr lang="en-US" sz="3300" smtClean="0"/>
              <a:t>Lesson 1</a:t>
            </a:r>
            <a:br>
              <a:rPr lang="en-US" sz="3300" smtClean="0"/>
            </a:br>
            <a:r>
              <a:rPr lang="en-US" sz="3300" smtClean="0"/>
              <a:t>Introduction to LabVIEW FPGA</a:t>
            </a:r>
          </a:p>
        </p:txBody>
      </p:sp>
      <p:sp>
        <p:nvSpPr>
          <p:cNvPr id="452611" name="Rectangle 3"/>
          <p:cNvSpPr>
            <a:spLocks noGrp="1" noChangeArrowheads="1"/>
          </p:cNvSpPr>
          <p:nvPr>
            <p:ph idx="1"/>
          </p:nvPr>
        </p:nvSpPr>
        <p:spPr/>
        <p:txBody>
          <a:bodyPr/>
          <a:lstStyle/>
          <a:p>
            <a:pPr marL="609600" indent="-609600" eaLnBrk="1" hangingPunct="1">
              <a:lnSpc>
                <a:spcPct val="90000"/>
              </a:lnSpc>
            </a:pPr>
            <a:r>
              <a:rPr lang="en-US" smtClean="0"/>
              <a:t>Introduction to FPGA Technology</a:t>
            </a:r>
          </a:p>
          <a:p>
            <a:pPr marL="609600" indent="-609600" eaLnBrk="1" hangingPunct="1">
              <a:lnSpc>
                <a:spcPct val="90000"/>
              </a:lnSpc>
            </a:pPr>
            <a:r>
              <a:rPr lang="en-US" smtClean="0"/>
              <a:t>LabVIEW FPGA System</a:t>
            </a:r>
          </a:p>
          <a:p>
            <a:pPr marL="609600" indent="-609600" eaLnBrk="1" hangingPunct="1">
              <a:lnSpc>
                <a:spcPct val="90000"/>
              </a:lnSpc>
            </a:pPr>
            <a:r>
              <a:rPr lang="en-US" smtClean="0"/>
              <a:t>Comparison with a DAQmx System</a:t>
            </a:r>
          </a:p>
          <a:p>
            <a:pPr marL="609600" indent="-609600" eaLnBrk="1" hangingPunct="1">
              <a:lnSpc>
                <a:spcPct val="90000"/>
              </a:lnSpc>
            </a:pPr>
            <a:r>
              <a:rPr lang="en-US" smtClean="0"/>
              <a:t>LabVIEW FPGA Applications</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3" name="Rectangle 3"/>
          <p:cNvSpPr>
            <a:spLocks noGrp="1" noChangeArrowheads="1"/>
          </p:cNvSpPr>
          <p:nvPr>
            <p:ph type="title"/>
          </p:nvPr>
        </p:nvSpPr>
        <p:spPr/>
        <p:txBody>
          <a:bodyPr/>
          <a:lstStyle/>
          <a:p>
            <a:pPr eaLnBrk="1" hangingPunct="1"/>
            <a:r>
              <a:rPr lang="en-US" smtClean="0"/>
              <a:t>F. Compiling the FPGA VI</a:t>
            </a:r>
          </a:p>
        </p:txBody>
      </p:sp>
      <p:sp>
        <p:nvSpPr>
          <p:cNvPr id="549890" name="Content Placeholder 5"/>
          <p:cNvSpPr>
            <a:spLocks noGrp="1"/>
          </p:cNvSpPr>
          <p:nvPr>
            <p:ph idx="1"/>
          </p:nvPr>
        </p:nvSpPr>
        <p:spPr/>
        <p:txBody>
          <a:bodyPr/>
          <a:lstStyle/>
          <a:p>
            <a:pPr lvl="1" eaLnBrk="1" hangingPunct="1"/>
            <a:r>
              <a:rPr lang="en-US" sz="2400" smtClean="0"/>
              <a:t>Turn the FPGA VI into executable code</a:t>
            </a:r>
          </a:p>
          <a:p>
            <a:pPr lvl="2" eaLnBrk="1" hangingPunct="1"/>
            <a:r>
              <a:rPr lang="en-US" sz="2400" smtClean="0"/>
              <a:t>FPGA Module compiles VI</a:t>
            </a:r>
          </a:p>
          <a:p>
            <a:pPr lvl="2" eaLnBrk="1" hangingPunct="1"/>
            <a:r>
              <a:rPr lang="en-US" sz="2400" smtClean="0"/>
              <a:t>Graphical code translated to VHDL </a:t>
            </a:r>
          </a:p>
          <a:p>
            <a:pPr lvl="2" eaLnBrk="1" hangingPunct="1"/>
            <a:r>
              <a:rPr lang="en-US" sz="2400" smtClean="0"/>
              <a:t>Xilinx ISE compiler creates circuit from VHDL</a:t>
            </a:r>
          </a:p>
          <a:p>
            <a:pPr lvl="2" eaLnBrk="1" hangingPunct="1"/>
            <a:r>
              <a:rPr lang="en-US" sz="2400" smtClean="0"/>
              <a:t>Compiler optimizes the implementation</a:t>
            </a:r>
          </a:p>
          <a:p>
            <a:pPr lvl="1" eaLnBrk="1" hangingPunct="1"/>
            <a:r>
              <a:rPr lang="en-US" sz="2400" smtClean="0"/>
              <a:t>A bitstream file results</a:t>
            </a:r>
          </a:p>
          <a:p>
            <a:pPr lvl="1" eaLnBrk="1" hangingPunct="1"/>
            <a:r>
              <a:rPr lang="en-US" sz="2400" smtClean="0"/>
              <a:t>Bitstream loads at run-time</a:t>
            </a:r>
          </a:p>
        </p:txBody>
      </p:sp>
      <p:sp>
        <p:nvSpPr>
          <p:cNvPr id="194" name="Rounded Rectangle 193"/>
          <p:cNvSpPr/>
          <p:nvPr/>
        </p:nvSpPr>
        <p:spPr>
          <a:xfrm>
            <a:off x="4724400" y="5105400"/>
            <a:ext cx="1143000" cy="914400"/>
          </a:xfrm>
          <a:prstGeom prst="roundRect">
            <a:avLst/>
          </a:prstGeom>
          <a:solidFill>
            <a:schemeClr val="accent4">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
        <p:nvSpPr>
          <p:cNvPr id="549892" name="Rectangle 15"/>
          <p:cNvSpPr>
            <a:spLocks noChangeArrowheads="1"/>
          </p:cNvSpPr>
          <p:nvPr/>
        </p:nvSpPr>
        <p:spPr bwMode="auto">
          <a:xfrm>
            <a:off x="4979988" y="5334000"/>
            <a:ext cx="582612" cy="430213"/>
          </a:xfrm>
          <a:prstGeom prst="rect">
            <a:avLst/>
          </a:prstGeom>
          <a:noFill/>
          <a:ln w="9525">
            <a:noFill/>
            <a:miter lim="800000"/>
            <a:headEnd/>
            <a:tailEnd/>
          </a:ln>
        </p:spPr>
        <p:txBody>
          <a:bodyPr wrap="none" lIns="0" tIns="0" rIns="0" bIns="0">
            <a:spAutoFit/>
          </a:bodyPr>
          <a:lstStyle/>
          <a:p>
            <a:pPr algn="ctr"/>
            <a:r>
              <a:rPr lang="en-US" sz="1400">
                <a:solidFill>
                  <a:srgbClr val="000000"/>
                </a:solidFill>
              </a:rPr>
              <a:t>Compile</a:t>
            </a:r>
          </a:p>
          <a:p>
            <a:pPr algn="ctr"/>
            <a:r>
              <a:rPr lang="en-US" sz="1400">
                <a:solidFill>
                  <a:srgbClr val="000000"/>
                </a:solidFill>
              </a:rPr>
              <a:t> Server</a:t>
            </a:r>
            <a:endParaRPr lang="en-US" sz="1800" b="0">
              <a:solidFill>
                <a:srgbClr val="000000"/>
              </a:solidFill>
              <a:latin typeface="Arial" pitchFamily="34" charset="0"/>
            </a:endParaRPr>
          </a:p>
        </p:txBody>
      </p:sp>
      <p:sp>
        <p:nvSpPr>
          <p:cNvPr id="549894" name="Rectangle 48"/>
          <p:cNvSpPr>
            <a:spLocks noChangeArrowheads="1"/>
          </p:cNvSpPr>
          <p:nvPr/>
        </p:nvSpPr>
        <p:spPr bwMode="auto">
          <a:xfrm>
            <a:off x="2643188" y="5514975"/>
            <a:ext cx="1514475" cy="246063"/>
          </a:xfrm>
          <a:prstGeom prst="rect">
            <a:avLst/>
          </a:prstGeom>
          <a:noFill/>
          <a:ln w="9525">
            <a:noFill/>
            <a:miter lim="800000"/>
            <a:headEnd/>
            <a:tailEnd/>
          </a:ln>
        </p:spPr>
        <p:txBody>
          <a:bodyPr wrap="none" lIns="0" tIns="0" rIns="0" bIns="0">
            <a:spAutoFit/>
          </a:bodyPr>
          <a:lstStyle/>
          <a:p>
            <a:r>
              <a:rPr lang="en-US" sz="1400">
                <a:solidFill>
                  <a:srgbClr val="FFFFFF"/>
                </a:solidFill>
              </a:rPr>
              <a:t>(1) Intermediate Files</a:t>
            </a:r>
            <a:endParaRPr lang="en-US" sz="1800" b="0">
              <a:solidFill>
                <a:srgbClr val="000000"/>
              </a:solidFill>
              <a:latin typeface="Arial" pitchFamily="34" charset="0"/>
            </a:endParaRPr>
          </a:p>
        </p:txBody>
      </p:sp>
      <p:sp>
        <p:nvSpPr>
          <p:cNvPr id="103" name="Rounded Rectangle 102"/>
          <p:cNvSpPr/>
          <p:nvPr/>
        </p:nvSpPr>
        <p:spPr>
          <a:xfrm>
            <a:off x="2133600" y="4724400"/>
            <a:ext cx="17526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
        <p:nvSpPr>
          <p:cNvPr id="104" name="Rounded Rectangle 103"/>
          <p:cNvSpPr/>
          <p:nvPr/>
        </p:nvSpPr>
        <p:spPr>
          <a:xfrm>
            <a:off x="2438400" y="5029200"/>
            <a:ext cx="1219200" cy="9906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
        <p:nvSpPr>
          <p:cNvPr id="105" name="Rounded Rectangle 104"/>
          <p:cNvSpPr/>
          <p:nvPr/>
        </p:nvSpPr>
        <p:spPr>
          <a:xfrm>
            <a:off x="2514600" y="5334000"/>
            <a:ext cx="1066800" cy="7620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
        <p:nvSpPr>
          <p:cNvPr id="549898" name="Rectangle 15"/>
          <p:cNvSpPr>
            <a:spLocks noChangeArrowheads="1"/>
          </p:cNvSpPr>
          <p:nvPr/>
        </p:nvSpPr>
        <p:spPr bwMode="auto">
          <a:xfrm>
            <a:off x="2590800" y="4800600"/>
            <a:ext cx="898525" cy="215900"/>
          </a:xfrm>
          <a:prstGeom prst="rect">
            <a:avLst/>
          </a:prstGeom>
          <a:noFill/>
          <a:ln w="9525">
            <a:noFill/>
            <a:miter lim="800000"/>
            <a:headEnd/>
            <a:tailEnd/>
          </a:ln>
        </p:spPr>
        <p:txBody>
          <a:bodyPr wrap="none" lIns="0" tIns="0" rIns="0" bIns="0">
            <a:spAutoFit/>
          </a:bodyPr>
          <a:lstStyle/>
          <a:p>
            <a:r>
              <a:rPr lang="en-US" sz="1400">
                <a:solidFill>
                  <a:srgbClr val="000000"/>
                </a:solidFill>
              </a:rPr>
              <a:t>Windows OS</a:t>
            </a:r>
            <a:endParaRPr lang="en-US" sz="1800" b="0">
              <a:solidFill>
                <a:srgbClr val="000000"/>
              </a:solidFill>
              <a:latin typeface="Arial" pitchFamily="34" charset="0"/>
            </a:endParaRPr>
          </a:p>
        </p:txBody>
      </p:sp>
      <p:sp>
        <p:nvSpPr>
          <p:cNvPr id="549899" name="Rectangle 25"/>
          <p:cNvSpPr>
            <a:spLocks noChangeArrowheads="1"/>
          </p:cNvSpPr>
          <p:nvPr/>
        </p:nvSpPr>
        <p:spPr bwMode="auto">
          <a:xfrm>
            <a:off x="2743200" y="5105400"/>
            <a:ext cx="679450" cy="215900"/>
          </a:xfrm>
          <a:prstGeom prst="rect">
            <a:avLst/>
          </a:prstGeom>
          <a:noFill/>
          <a:ln w="9525">
            <a:noFill/>
            <a:miter lim="800000"/>
            <a:headEnd/>
            <a:tailEnd/>
          </a:ln>
        </p:spPr>
        <p:txBody>
          <a:bodyPr wrap="none" lIns="0" tIns="0" rIns="0" bIns="0">
            <a:spAutoFit/>
          </a:bodyPr>
          <a:lstStyle/>
          <a:p>
            <a:r>
              <a:rPr lang="en-US" sz="1400">
                <a:solidFill>
                  <a:srgbClr val="000000"/>
                </a:solidFill>
              </a:rPr>
              <a:t>LabVIEW </a:t>
            </a:r>
            <a:endParaRPr lang="en-US" sz="1800" b="0">
              <a:solidFill>
                <a:srgbClr val="000000"/>
              </a:solidFill>
              <a:latin typeface="Arial" pitchFamily="34" charset="0"/>
            </a:endParaRPr>
          </a:p>
        </p:txBody>
      </p:sp>
      <p:sp>
        <p:nvSpPr>
          <p:cNvPr id="549900" name="Rectangle 35"/>
          <p:cNvSpPr>
            <a:spLocks noChangeArrowheads="1"/>
          </p:cNvSpPr>
          <p:nvPr/>
        </p:nvSpPr>
        <p:spPr bwMode="auto">
          <a:xfrm>
            <a:off x="2743200" y="5410200"/>
            <a:ext cx="582613" cy="215900"/>
          </a:xfrm>
          <a:prstGeom prst="rect">
            <a:avLst/>
          </a:prstGeom>
          <a:noFill/>
          <a:ln w="9525">
            <a:noFill/>
            <a:miter lim="800000"/>
            <a:headEnd/>
            <a:tailEnd/>
          </a:ln>
        </p:spPr>
        <p:txBody>
          <a:bodyPr wrap="none" lIns="0" tIns="0" rIns="0" bIns="0">
            <a:spAutoFit/>
          </a:bodyPr>
          <a:lstStyle/>
          <a:p>
            <a:r>
              <a:rPr lang="en-US" sz="1400">
                <a:solidFill>
                  <a:srgbClr val="000000"/>
                </a:solidFill>
              </a:rPr>
              <a:t>FPGA VI</a:t>
            </a:r>
            <a:endParaRPr lang="en-US" sz="1800" b="0">
              <a:solidFill>
                <a:srgbClr val="000000"/>
              </a:solidFill>
              <a:latin typeface="Arial" pitchFamily="34" charset="0"/>
            </a:endParaRPr>
          </a:p>
        </p:txBody>
      </p:sp>
      <p:sp>
        <p:nvSpPr>
          <p:cNvPr id="549901" name="Rectangle 79"/>
          <p:cNvSpPr>
            <a:spLocks noChangeArrowheads="1"/>
          </p:cNvSpPr>
          <p:nvPr/>
        </p:nvSpPr>
        <p:spPr bwMode="auto">
          <a:xfrm>
            <a:off x="2514600" y="5715000"/>
            <a:ext cx="1066800" cy="228600"/>
          </a:xfrm>
          <a:prstGeom prst="rect">
            <a:avLst/>
          </a:prstGeom>
          <a:solidFill>
            <a:srgbClr val="CF0E30"/>
          </a:solidFill>
          <a:ln w="9525">
            <a:noFill/>
            <a:miter lim="800000"/>
            <a:headEnd/>
            <a:tailEnd/>
          </a:ln>
        </p:spPr>
        <p:txBody>
          <a:bodyPr/>
          <a:lstStyle/>
          <a:p>
            <a:endParaRPr lang="en-US" sz="1800" b="0">
              <a:solidFill>
                <a:srgbClr val="000000"/>
              </a:solidFill>
            </a:endParaRPr>
          </a:p>
        </p:txBody>
      </p:sp>
      <p:sp>
        <p:nvSpPr>
          <p:cNvPr id="549902" name="Rectangle 81"/>
          <p:cNvSpPr>
            <a:spLocks noChangeArrowheads="1"/>
          </p:cNvSpPr>
          <p:nvPr/>
        </p:nvSpPr>
        <p:spPr bwMode="auto">
          <a:xfrm>
            <a:off x="2528888" y="5773738"/>
            <a:ext cx="1006475" cy="169862"/>
          </a:xfrm>
          <a:prstGeom prst="rect">
            <a:avLst/>
          </a:prstGeom>
          <a:noFill/>
          <a:ln w="9525">
            <a:noFill/>
            <a:miter lim="800000"/>
            <a:headEnd/>
            <a:tailEnd/>
          </a:ln>
        </p:spPr>
        <p:txBody>
          <a:bodyPr wrap="none" lIns="0" tIns="0" rIns="0" bIns="0">
            <a:spAutoFit/>
          </a:bodyPr>
          <a:lstStyle/>
          <a:p>
            <a:r>
              <a:rPr lang="en-US" sz="1100">
                <a:solidFill>
                  <a:srgbClr val="000000"/>
                </a:solidFill>
              </a:rPr>
              <a:t>Bit File Embedded</a:t>
            </a:r>
            <a:endParaRPr lang="en-US" sz="1100" b="0">
              <a:solidFill>
                <a:srgbClr val="000000"/>
              </a:solidFill>
              <a:latin typeface="Arial" pitchFamily="34" charset="0"/>
            </a:endParaRPr>
          </a:p>
        </p:txBody>
      </p:sp>
      <p:sp>
        <p:nvSpPr>
          <p:cNvPr id="190" name="Right Arrow 189"/>
          <p:cNvSpPr/>
          <p:nvPr/>
        </p:nvSpPr>
        <p:spPr>
          <a:xfrm>
            <a:off x="3581400" y="5257800"/>
            <a:ext cx="1295400"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
        <p:nvSpPr>
          <p:cNvPr id="191" name="Right Arrow 190"/>
          <p:cNvSpPr/>
          <p:nvPr/>
        </p:nvSpPr>
        <p:spPr>
          <a:xfrm rot="10800000">
            <a:off x="3581400" y="5638800"/>
            <a:ext cx="1219200" cy="457200"/>
          </a:xfrm>
          <a:prstGeom prst="rightArrow">
            <a:avLst>
              <a:gd name="adj1" fmla="val 50000"/>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
        <p:nvSpPr>
          <p:cNvPr id="192" name="Rectangle 81"/>
          <p:cNvSpPr>
            <a:spLocks noChangeArrowheads="1"/>
          </p:cNvSpPr>
          <p:nvPr/>
        </p:nvSpPr>
        <p:spPr bwMode="auto">
          <a:xfrm>
            <a:off x="3581400" y="5410200"/>
            <a:ext cx="1208088" cy="176213"/>
          </a:xfrm>
          <a:prstGeom prst="rect">
            <a:avLst/>
          </a:prstGeom>
          <a:noFill/>
          <a:ln w="9525">
            <a:noFill/>
            <a:miter lim="800000"/>
            <a:headEnd/>
            <a:tailEnd/>
          </a:ln>
        </p:spPr>
        <p:txBody>
          <a:bodyPr wrap="none" lIns="0" tIns="0" rIns="0" bIns="0">
            <a:spAutoFit/>
          </a:bodyPr>
          <a:lstStyle/>
          <a:p>
            <a:pPr>
              <a:defRPr/>
            </a:pPr>
            <a:r>
              <a:rPr lang="en-US" sz="1150" dirty="0">
                <a:solidFill>
                  <a:srgbClr val="FFFFFF"/>
                </a:solidFill>
              </a:rPr>
              <a:t>(1) Intermediate Files</a:t>
            </a:r>
            <a:endParaRPr lang="en-US" sz="1150" b="0" dirty="0">
              <a:solidFill>
                <a:srgbClr val="000000"/>
              </a:solidFill>
              <a:latin typeface="Arial" pitchFamily="34" charset="0"/>
            </a:endParaRPr>
          </a:p>
        </p:txBody>
      </p:sp>
      <p:sp>
        <p:nvSpPr>
          <p:cNvPr id="193" name="Rectangle 81"/>
          <p:cNvSpPr>
            <a:spLocks noChangeArrowheads="1"/>
          </p:cNvSpPr>
          <p:nvPr/>
        </p:nvSpPr>
        <p:spPr bwMode="auto">
          <a:xfrm>
            <a:off x="3962400" y="5791200"/>
            <a:ext cx="609600" cy="176213"/>
          </a:xfrm>
          <a:prstGeom prst="rect">
            <a:avLst/>
          </a:prstGeom>
          <a:noFill/>
          <a:ln w="9525">
            <a:noFill/>
            <a:miter lim="800000"/>
            <a:headEnd/>
            <a:tailEnd/>
          </a:ln>
        </p:spPr>
        <p:txBody>
          <a:bodyPr lIns="0" tIns="0" rIns="0" bIns="0">
            <a:spAutoFit/>
          </a:bodyPr>
          <a:lstStyle/>
          <a:p>
            <a:pPr>
              <a:defRPr/>
            </a:pPr>
            <a:r>
              <a:rPr lang="en-US" sz="1150" dirty="0">
                <a:solidFill>
                  <a:srgbClr val="FFFFFF"/>
                </a:solidFill>
              </a:rPr>
              <a:t>(2) Bit File</a:t>
            </a:r>
            <a:endParaRPr lang="en-US" sz="1150" b="0" dirty="0">
              <a:solidFill>
                <a:srgbClr val="000000"/>
              </a:solidFill>
              <a:latin typeface="Arial" pitchFamily="34" charset="0"/>
            </a:endParaRPr>
          </a:p>
        </p:txBody>
      </p:sp>
      <p:sp>
        <p:nvSpPr>
          <p:cNvPr id="198" name="Right Arrow 197"/>
          <p:cNvSpPr/>
          <p:nvPr/>
        </p:nvSpPr>
        <p:spPr>
          <a:xfrm rot="10800000">
            <a:off x="5715000" y="5410200"/>
            <a:ext cx="533400" cy="381000"/>
          </a:xfrm>
          <a:prstGeom prst="rightArrow">
            <a:avLst>
              <a:gd name="adj1" fmla="val 50000"/>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
        <p:nvSpPr>
          <p:cNvPr id="195" name="Rounded Rectangle 194"/>
          <p:cNvSpPr/>
          <p:nvPr/>
        </p:nvSpPr>
        <p:spPr>
          <a:xfrm>
            <a:off x="6248400" y="5105400"/>
            <a:ext cx="1143000" cy="914400"/>
          </a:xfrm>
          <a:prstGeom prst="roundRect">
            <a:avLst/>
          </a:prstGeom>
          <a:solidFill>
            <a:schemeClr val="accent4">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
        <p:nvSpPr>
          <p:cNvPr id="549909" name="Rectangle 15"/>
          <p:cNvSpPr>
            <a:spLocks noChangeArrowheads="1"/>
          </p:cNvSpPr>
          <p:nvPr/>
        </p:nvSpPr>
        <p:spPr bwMode="auto">
          <a:xfrm>
            <a:off x="6503988" y="5334000"/>
            <a:ext cx="582612" cy="430213"/>
          </a:xfrm>
          <a:prstGeom prst="rect">
            <a:avLst/>
          </a:prstGeom>
          <a:noFill/>
          <a:ln w="9525">
            <a:noFill/>
            <a:miter lim="800000"/>
            <a:headEnd/>
            <a:tailEnd/>
          </a:ln>
        </p:spPr>
        <p:txBody>
          <a:bodyPr wrap="none" lIns="0" tIns="0" rIns="0" bIns="0">
            <a:spAutoFit/>
          </a:bodyPr>
          <a:lstStyle/>
          <a:p>
            <a:pPr algn="ctr"/>
            <a:r>
              <a:rPr lang="en-US" sz="1400">
                <a:solidFill>
                  <a:srgbClr val="000000"/>
                </a:solidFill>
              </a:rPr>
              <a:t>Compile</a:t>
            </a:r>
          </a:p>
          <a:p>
            <a:pPr algn="ctr"/>
            <a:r>
              <a:rPr lang="en-US" sz="1400">
                <a:solidFill>
                  <a:srgbClr val="000000"/>
                </a:solidFill>
              </a:rPr>
              <a:t> Worker</a:t>
            </a:r>
            <a:endParaRPr lang="en-US" sz="1800" b="0">
              <a:solidFill>
                <a:srgbClr val="000000"/>
              </a:solidFill>
              <a:latin typeface="Arial" pitchFamily="34" charset="0"/>
            </a:endParaRPr>
          </a:p>
        </p:txBody>
      </p:sp>
      <p:sp>
        <p:nvSpPr>
          <p:cNvPr id="199" name="Right Arrow 198"/>
          <p:cNvSpPr/>
          <p:nvPr/>
        </p:nvSpPr>
        <p:spPr>
          <a:xfrm>
            <a:off x="5943600" y="5410200"/>
            <a:ext cx="457200" cy="381000"/>
          </a:xfrm>
          <a:prstGeom prst="rightArrow">
            <a:avLst>
              <a:gd name="adj1" fmla="val 50000"/>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274638"/>
            <a:ext cx="4267200" cy="1143000"/>
          </a:xfrm>
        </p:spPr>
        <p:txBody>
          <a:bodyPr rtlCol="0">
            <a:normAutofit fontScale="90000"/>
          </a:bodyPr>
          <a:lstStyle/>
          <a:p>
            <a:pPr eaLnBrk="1" fontAlgn="auto" hangingPunct="1">
              <a:spcAft>
                <a:spcPts val="0"/>
              </a:spcAft>
              <a:defRPr/>
            </a:pPr>
            <a:r>
              <a:rPr lang="en-US" dirty="0" smtClean="0"/>
              <a:t>Working with Build </a:t>
            </a:r>
            <a:br>
              <a:rPr lang="en-US" dirty="0" smtClean="0"/>
            </a:br>
            <a:r>
              <a:rPr lang="en-US" dirty="0" smtClean="0"/>
              <a:t>Specifications</a:t>
            </a:r>
            <a:endParaRPr lang="en-US" dirty="0"/>
          </a:p>
        </p:txBody>
      </p:sp>
      <p:sp>
        <p:nvSpPr>
          <p:cNvPr id="3" name="Content Placeholder 2"/>
          <p:cNvSpPr>
            <a:spLocks noGrp="1"/>
          </p:cNvSpPr>
          <p:nvPr>
            <p:ph idx="1"/>
          </p:nvPr>
        </p:nvSpPr>
        <p:spPr>
          <a:xfrm>
            <a:off x="3962400" y="1600200"/>
            <a:ext cx="4495800" cy="4343400"/>
          </a:xfrm>
        </p:spPr>
        <p:txBody>
          <a:bodyPr rtlCol="0">
            <a:normAutofit lnSpcReduction="10000"/>
          </a:bodyPr>
          <a:lstStyle/>
          <a:p>
            <a:pPr lvl="1" eaLnBrk="1" fontAlgn="auto" hangingPunct="1">
              <a:spcAft>
                <a:spcPts val="0"/>
              </a:spcAft>
              <a:defRPr/>
            </a:pPr>
            <a:r>
              <a:rPr lang="en-US" sz="2400" dirty="0" smtClean="0"/>
              <a:t>You must create a build specification before you can compile an FPGA VI</a:t>
            </a:r>
          </a:p>
          <a:p>
            <a:pPr lvl="2" eaLnBrk="1" fontAlgn="auto" hangingPunct="1">
              <a:spcAft>
                <a:spcPts val="0"/>
              </a:spcAft>
              <a:defRPr/>
            </a:pPr>
            <a:r>
              <a:rPr lang="en-US" sz="2400" dirty="0" smtClean="0"/>
              <a:t>If you do not create one, LabVIEW creates and specifies a default specification for the VI</a:t>
            </a:r>
          </a:p>
          <a:p>
            <a:pPr lvl="2" eaLnBrk="1" fontAlgn="auto" hangingPunct="1">
              <a:spcAft>
                <a:spcPts val="0"/>
              </a:spcAft>
              <a:defRPr/>
            </a:pPr>
            <a:r>
              <a:rPr lang="en-US" sz="2400" dirty="0" smtClean="0"/>
              <a:t>You can specify a default build specification</a:t>
            </a:r>
          </a:p>
          <a:p>
            <a:pPr lvl="1" eaLnBrk="1" fontAlgn="auto" hangingPunct="1">
              <a:spcAft>
                <a:spcPts val="0"/>
              </a:spcAft>
              <a:defRPr/>
            </a:pPr>
            <a:r>
              <a:rPr lang="en-US" sz="2400" dirty="0" smtClean="0"/>
              <a:t>To create a build specification, right-click a build specification under an FPGA target in the Project Explorer window.</a:t>
            </a:r>
          </a:p>
          <a:p>
            <a:pPr lvl="2" eaLnBrk="1" fontAlgn="auto" hangingPunct="1">
              <a:spcAft>
                <a:spcPts val="0"/>
              </a:spcAft>
              <a:defRPr/>
            </a:pPr>
            <a:r>
              <a:rPr lang="en-US" sz="2200" dirty="0" smtClean="0"/>
              <a:t>Available options vary by target</a:t>
            </a:r>
          </a:p>
          <a:p>
            <a:pPr lvl="1" eaLnBrk="1" fontAlgn="auto" hangingPunct="1">
              <a:spcAft>
                <a:spcPts val="0"/>
              </a:spcAft>
              <a:defRPr/>
            </a:pPr>
            <a:endParaRPr lang="en-US" sz="2400" dirty="0" smtClean="0"/>
          </a:p>
          <a:p>
            <a:pPr marL="0" indent="0" eaLnBrk="1" fontAlgn="auto" hangingPunct="1">
              <a:spcAft>
                <a:spcPts val="0"/>
              </a:spcAft>
              <a:defRPr/>
            </a:pPr>
            <a:endParaRPr lang="en-US" dirty="0"/>
          </a:p>
        </p:txBody>
      </p:sp>
      <p:pic>
        <p:nvPicPr>
          <p:cNvPr id="550916" name="Picture 2" descr="loc_env_build spec.bmp"/>
          <p:cNvPicPr>
            <a:picLocks noChangeAspect="1" noChangeArrowheads="1"/>
          </p:cNvPicPr>
          <p:nvPr/>
        </p:nvPicPr>
        <p:blipFill>
          <a:blip r:embed="rId3" cstate="print"/>
          <a:srcRect/>
          <a:stretch>
            <a:fillRect/>
          </a:stretch>
        </p:blipFill>
        <p:spPr bwMode="auto">
          <a:xfrm>
            <a:off x="76200" y="74613"/>
            <a:ext cx="3810000" cy="6707187"/>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Title 1"/>
          <p:cNvSpPr>
            <a:spLocks noGrp="1"/>
          </p:cNvSpPr>
          <p:nvPr>
            <p:ph type="title"/>
          </p:nvPr>
        </p:nvSpPr>
        <p:spPr/>
        <p:txBody>
          <a:bodyPr/>
          <a:lstStyle/>
          <a:p>
            <a:pPr eaLnBrk="1" hangingPunct="1"/>
            <a:r>
              <a:rPr lang="en-US" smtClean="0"/>
              <a:t>Common Build Specification Actions</a:t>
            </a:r>
          </a:p>
        </p:txBody>
      </p:sp>
      <p:sp>
        <p:nvSpPr>
          <p:cNvPr id="551939" name="Content Placeholder 2"/>
          <p:cNvSpPr>
            <a:spLocks noGrp="1"/>
          </p:cNvSpPr>
          <p:nvPr>
            <p:ph idx="1"/>
          </p:nvPr>
        </p:nvSpPr>
        <p:spPr>
          <a:xfrm>
            <a:off x="457200" y="1600200"/>
            <a:ext cx="8229600" cy="4495800"/>
          </a:xfrm>
        </p:spPr>
        <p:txBody>
          <a:bodyPr/>
          <a:lstStyle/>
          <a:p>
            <a:pPr marL="114300" indent="-114300" eaLnBrk="1" hangingPunct="1">
              <a:buFont typeface="Arial" pitchFamily="34" charset="0"/>
              <a:buChar char="•"/>
            </a:pPr>
            <a:r>
              <a:rPr lang="en-US" b="1" smtClean="0"/>
              <a:t>Build</a:t>
            </a:r>
            <a:r>
              <a:rPr lang="en-US" smtClean="0"/>
              <a:t>—This command compiles the VI.</a:t>
            </a:r>
          </a:p>
          <a:p>
            <a:pPr marL="114300" indent="-114300" eaLnBrk="1" hangingPunct="1">
              <a:buFont typeface="Arial" pitchFamily="34" charset="0"/>
              <a:buChar char="•"/>
            </a:pPr>
            <a:r>
              <a:rPr lang="en-US" b="1" smtClean="0"/>
              <a:t>Estimate Resource Usage</a:t>
            </a:r>
            <a:r>
              <a:rPr lang="en-US" smtClean="0"/>
              <a:t>—Estimates FPGA resource usages without compiling.  </a:t>
            </a:r>
          </a:p>
          <a:p>
            <a:pPr marL="114300" indent="-114300" eaLnBrk="1" hangingPunct="1">
              <a:buFont typeface="Arial" pitchFamily="34" charset="0"/>
              <a:buChar char="•"/>
            </a:pPr>
            <a:r>
              <a:rPr lang="en-US" b="1" smtClean="0"/>
              <a:t>Generate Intermediate Files</a:t>
            </a:r>
            <a:r>
              <a:rPr lang="en-US" smtClean="0"/>
              <a:t>—Generates intermediate files without compiling the VI. Useful for catching certain code generations errors. </a:t>
            </a:r>
          </a:p>
          <a:p>
            <a:pPr marL="114300" indent="-114300" eaLnBrk="1" hangingPunct="1">
              <a:buFont typeface="Arial" pitchFamily="34" charset="0"/>
              <a:buChar char="•"/>
            </a:pPr>
            <a:r>
              <a:rPr lang="en-US" b="1" smtClean="0"/>
              <a:t>Display Compilation Results</a:t>
            </a:r>
            <a:r>
              <a:rPr lang="en-US" smtClean="0"/>
              <a:t>—Displays the Compilation Status window. You must build the build specification once to display the Compilation Status window.</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Title 1"/>
          <p:cNvSpPr>
            <a:spLocks noGrp="1"/>
          </p:cNvSpPr>
          <p:nvPr>
            <p:ph type="title"/>
          </p:nvPr>
        </p:nvSpPr>
        <p:spPr/>
        <p:txBody>
          <a:bodyPr/>
          <a:lstStyle/>
          <a:p>
            <a:pPr eaLnBrk="1" hangingPunct="1"/>
            <a:r>
              <a:rPr lang="en-US" smtClean="0"/>
              <a:t>Stages of the Compilation Process</a:t>
            </a:r>
          </a:p>
        </p:txBody>
      </p:sp>
      <p:sp>
        <p:nvSpPr>
          <p:cNvPr id="552963" name="Content Placeholder 2"/>
          <p:cNvSpPr>
            <a:spLocks noGrp="1"/>
          </p:cNvSpPr>
          <p:nvPr>
            <p:ph idx="1"/>
          </p:nvPr>
        </p:nvSpPr>
        <p:spPr/>
        <p:txBody>
          <a:bodyPr/>
          <a:lstStyle/>
          <a:p>
            <a:pPr marL="514350" lvl="1" indent="-514350" eaLnBrk="1" hangingPunct="1">
              <a:buFont typeface="Arial Narrow" pitchFamily="34" charset="0"/>
              <a:buAutoNum type="arabicPeriod"/>
            </a:pPr>
            <a:r>
              <a:rPr lang="en-US" smtClean="0"/>
              <a:t>Generation of Intermediate Files (HDL code)</a:t>
            </a:r>
          </a:p>
          <a:p>
            <a:pPr marL="514350" lvl="1" indent="-514350" eaLnBrk="1" hangingPunct="1">
              <a:buFont typeface="Arial Narrow" pitchFamily="34" charset="0"/>
              <a:buAutoNum type="arabicPeriod"/>
            </a:pPr>
            <a:r>
              <a:rPr lang="en-US" smtClean="0"/>
              <a:t>Estimation of resource usage</a:t>
            </a:r>
          </a:p>
          <a:p>
            <a:pPr marL="514350" lvl="1" indent="-514350" eaLnBrk="1" hangingPunct="1">
              <a:buFont typeface="Arial Narrow" pitchFamily="34" charset="0"/>
              <a:buAutoNum type="arabicPeriod"/>
            </a:pPr>
            <a:r>
              <a:rPr lang="en-US" smtClean="0"/>
              <a:t>HDL Compilation, Analysis and Synthesis</a:t>
            </a:r>
          </a:p>
          <a:p>
            <a:pPr marL="514350" lvl="1" indent="-514350" eaLnBrk="1" hangingPunct="1">
              <a:buFont typeface="Arial Narrow" pitchFamily="34" charset="0"/>
              <a:buAutoNum type="arabicPeriod"/>
            </a:pPr>
            <a:r>
              <a:rPr lang="en-US" smtClean="0"/>
              <a:t>Mapping</a:t>
            </a:r>
          </a:p>
          <a:p>
            <a:pPr marL="514350" lvl="1" indent="-514350" eaLnBrk="1" hangingPunct="1">
              <a:buFont typeface="Arial Narrow" pitchFamily="34" charset="0"/>
              <a:buAutoNum type="arabicPeriod"/>
            </a:pPr>
            <a:r>
              <a:rPr lang="en-US" smtClean="0"/>
              <a:t>Placing and Routing</a:t>
            </a:r>
          </a:p>
          <a:p>
            <a:pPr marL="514350" lvl="1" indent="-514350" eaLnBrk="1" hangingPunct="1">
              <a:buFont typeface="Arial Narrow" pitchFamily="34" charset="0"/>
              <a:buAutoNum type="arabicPeriod"/>
            </a:pPr>
            <a:r>
              <a:rPr lang="en-US" smtClean="0"/>
              <a:t>Generating Bitstream</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pPr eaLnBrk="1" hangingPunct="1"/>
            <a:r>
              <a:rPr lang="en-US" smtClean="0"/>
              <a:t>Generate Intermediate Files (HDL Code)</a:t>
            </a:r>
          </a:p>
        </p:txBody>
      </p:sp>
      <p:sp>
        <p:nvSpPr>
          <p:cNvPr id="553987" name="Content Placeholder 8"/>
          <p:cNvSpPr>
            <a:spLocks noGrp="1"/>
          </p:cNvSpPr>
          <p:nvPr>
            <p:ph sz="half" idx="1"/>
          </p:nvPr>
        </p:nvSpPr>
        <p:spPr>
          <a:xfrm>
            <a:off x="457200" y="1600200"/>
            <a:ext cx="3886200" cy="4525963"/>
          </a:xfrm>
        </p:spPr>
        <p:txBody>
          <a:bodyPr/>
          <a:lstStyle/>
          <a:p>
            <a:pPr lvl="1" eaLnBrk="1" hangingPunct="1"/>
            <a:r>
              <a:rPr lang="en-US" smtClean="0"/>
              <a:t>Click </a:t>
            </a:r>
            <a:r>
              <a:rPr lang="en-US" b="1" smtClean="0"/>
              <a:t>Run</a:t>
            </a:r>
          </a:p>
          <a:p>
            <a:pPr lvl="1" eaLnBrk="1" hangingPunct="1"/>
            <a:r>
              <a:rPr lang="en-US" smtClean="0"/>
              <a:t>Generating Intermediate Files window launches</a:t>
            </a:r>
          </a:p>
          <a:p>
            <a:pPr lvl="2" eaLnBrk="1" hangingPunct="1"/>
            <a:r>
              <a:rPr lang="en-US" smtClean="0"/>
              <a:t>Converts graphical code to VHDL</a:t>
            </a:r>
          </a:p>
          <a:p>
            <a:pPr lvl="2" eaLnBrk="1" hangingPunct="1"/>
            <a:r>
              <a:rPr lang="en-US" smtClean="0"/>
              <a:t>Generates intermediate files</a:t>
            </a:r>
          </a:p>
          <a:p>
            <a:pPr lvl="1" eaLnBrk="1" hangingPunct="1"/>
            <a:r>
              <a:rPr lang="en-US" smtClean="0"/>
              <a:t>Once compilation starts, do not edit the VI</a:t>
            </a:r>
          </a:p>
          <a:p>
            <a:pPr lvl="1" eaLnBrk="1" hangingPunct="1"/>
            <a:r>
              <a:rPr lang="en-US" smtClean="0"/>
              <a:t>Create a compilation queue by starting another compilation while the first is still running</a:t>
            </a:r>
          </a:p>
          <a:p>
            <a:pPr marL="0" indent="0" eaLnBrk="1" hangingPunct="1"/>
            <a:endParaRPr lang="en-US" smtClean="0"/>
          </a:p>
        </p:txBody>
      </p:sp>
      <p:pic>
        <p:nvPicPr>
          <p:cNvPr id="553988" name="Picture 2" descr="loc_env_Generating Intermediate Files.bmp"/>
          <p:cNvPicPr>
            <a:picLocks noChangeAspect="1" noChangeArrowheads="1"/>
          </p:cNvPicPr>
          <p:nvPr/>
        </p:nvPicPr>
        <p:blipFill>
          <a:blip r:embed="rId3" cstate="print"/>
          <a:srcRect/>
          <a:stretch>
            <a:fillRect/>
          </a:stretch>
        </p:blipFill>
        <p:spPr bwMode="auto">
          <a:xfrm>
            <a:off x="4419600" y="2209800"/>
            <a:ext cx="4648200" cy="2371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normAutofit fontScale="90000"/>
          </a:bodyPr>
          <a:lstStyle/>
          <a:p>
            <a:pPr marL="3254375" indent="-3254375" eaLnBrk="1" fontAlgn="auto" hangingPunct="1">
              <a:spcAft>
                <a:spcPts val="0"/>
              </a:spcAft>
              <a:defRPr/>
            </a:pPr>
            <a:r>
              <a:rPr lang="en-US" dirty="0" smtClean="0"/>
              <a:t>Exercise 3-2, Part A: VI Execution on the </a:t>
            </a:r>
            <a:br>
              <a:rPr lang="en-US" dirty="0" smtClean="0"/>
            </a:br>
            <a:r>
              <a:rPr lang="en-US" dirty="0" smtClean="0"/>
              <a:t>FPGA Target</a:t>
            </a:r>
            <a:endParaRPr lang="en-US" dirty="0"/>
          </a:p>
        </p:txBody>
      </p:sp>
      <p:sp>
        <p:nvSpPr>
          <p:cNvPr id="555011" name="Content Placeholder 5"/>
          <p:cNvSpPr>
            <a:spLocks noGrp="1"/>
          </p:cNvSpPr>
          <p:nvPr>
            <p:ph idx="1"/>
          </p:nvPr>
        </p:nvSpPr>
        <p:spPr/>
        <p:txBody>
          <a:bodyPr/>
          <a:lstStyle/>
          <a:p>
            <a:pPr marL="0" indent="0" eaLnBrk="1" hangingPunct="1"/>
            <a:r>
              <a:rPr lang="en-US" dirty="0" smtClean="0"/>
              <a:t>Begin Exercise 3-2 to start compilation of a working VI to run on an FPGA target. </a:t>
            </a:r>
          </a:p>
          <a:p>
            <a:pPr marL="0" indent="0" eaLnBrk="1" hangingPunct="1"/>
            <a:r>
              <a:rPr lang="en-US" b="1" dirty="0" smtClean="0"/>
              <a:t>Do only Part A.</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lstStyle/>
          <a:p>
            <a:pPr eaLnBrk="1" hangingPunct="1"/>
            <a:r>
              <a:rPr lang="en-US" smtClean="0"/>
              <a:t>Compilation Status Window</a:t>
            </a:r>
          </a:p>
        </p:txBody>
      </p:sp>
      <p:sp>
        <p:nvSpPr>
          <p:cNvPr id="556035" name="Content Placeholder 28"/>
          <p:cNvSpPr>
            <a:spLocks noGrp="1"/>
          </p:cNvSpPr>
          <p:nvPr>
            <p:ph sz="half" idx="1"/>
          </p:nvPr>
        </p:nvSpPr>
        <p:spPr>
          <a:xfrm>
            <a:off x="457200" y="1600200"/>
            <a:ext cx="3505200" cy="4525963"/>
          </a:xfrm>
        </p:spPr>
        <p:txBody>
          <a:bodyPr/>
          <a:lstStyle/>
          <a:p>
            <a:pPr lvl="1" eaLnBrk="1" hangingPunct="1"/>
            <a:r>
              <a:rPr lang="en-US" smtClean="0"/>
              <a:t>Reports</a:t>
            </a:r>
          </a:p>
          <a:p>
            <a:pPr lvl="2" eaLnBrk="1" hangingPunct="1"/>
            <a:r>
              <a:rPr lang="en-US" smtClean="0"/>
              <a:t>Select the report that is displayed</a:t>
            </a:r>
          </a:p>
          <a:p>
            <a:pPr lvl="1" eaLnBrk="1" hangingPunct="1"/>
            <a:r>
              <a:rPr lang="en-US" smtClean="0"/>
              <a:t>Close Option</a:t>
            </a:r>
          </a:p>
          <a:p>
            <a:pPr lvl="2" eaLnBrk="1" hangingPunct="1"/>
            <a:r>
              <a:rPr lang="en-US" smtClean="0"/>
              <a:t>Close window</a:t>
            </a:r>
          </a:p>
          <a:p>
            <a:pPr lvl="2" eaLnBrk="1" hangingPunct="1"/>
            <a:r>
              <a:rPr lang="en-US" smtClean="0"/>
              <a:t>Disconnect All</a:t>
            </a:r>
          </a:p>
          <a:p>
            <a:pPr lvl="2" eaLnBrk="1" hangingPunct="1"/>
            <a:r>
              <a:rPr lang="en-US" smtClean="0"/>
              <a:t>Cancel All Compilations</a:t>
            </a:r>
          </a:p>
          <a:p>
            <a:pPr lvl="1" eaLnBrk="1" hangingPunct="1"/>
            <a:r>
              <a:rPr lang="en-US" smtClean="0"/>
              <a:t>Help</a:t>
            </a:r>
          </a:p>
        </p:txBody>
      </p:sp>
      <p:sp>
        <p:nvSpPr>
          <p:cNvPr id="556036" name="TextBox 10"/>
          <p:cNvSpPr txBox="1">
            <a:spLocks noChangeArrowheads="1"/>
          </p:cNvSpPr>
          <p:nvPr/>
        </p:nvSpPr>
        <p:spPr bwMode="auto">
          <a:xfrm>
            <a:off x="1752600" y="5791200"/>
            <a:ext cx="6324600" cy="369888"/>
          </a:xfrm>
          <a:prstGeom prst="rect">
            <a:avLst/>
          </a:prstGeom>
          <a:noFill/>
          <a:ln w="9525">
            <a:noFill/>
            <a:miter lim="800000"/>
            <a:headEnd/>
            <a:tailEnd/>
          </a:ln>
        </p:spPr>
        <p:txBody>
          <a:bodyPr>
            <a:spAutoFit/>
          </a:bodyPr>
          <a:lstStyle/>
          <a:p>
            <a:endParaRPr lang="en-US" sz="1800" b="0">
              <a:solidFill>
                <a:srgbClr val="000000"/>
              </a:solidFill>
            </a:endParaRPr>
          </a:p>
        </p:txBody>
      </p:sp>
      <p:pic>
        <p:nvPicPr>
          <p:cNvPr id="556037" name="Picture 2" descr="loc_env_Compilation Status.bmp"/>
          <p:cNvPicPr>
            <a:picLocks noChangeAspect="1" noChangeArrowheads="1"/>
          </p:cNvPicPr>
          <p:nvPr/>
        </p:nvPicPr>
        <p:blipFill>
          <a:blip r:embed="rId3" cstate="print"/>
          <a:srcRect/>
          <a:stretch>
            <a:fillRect/>
          </a:stretch>
        </p:blipFill>
        <p:spPr bwMode="auto">
          <a:xfrm>
            <a:off x="3536950" y="1752600"/>
            <a:ext cx="5302250"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itle 1"/>
          <p:cNvSpPr>
            <a:spLocks noGrp="1"/>
          </p:cNvSpPr>
          <p:nvPr>
            <p:ph type="title"/>
          </p:nvPr>
        </p:nvSpPr>
        <p:spPr/>
        <p:txBody>
          <a:bodyPr/>
          <a:lstStyle/>
          <a:p>
            <a:pPr eaLnBrk="1" hangingPunct="1"/>
            <a:r>
              <a:rPr lang="en-US" smtClean="0"/>
              <a:t>Configuration Report</a:t>
            </a:r>
          </a:p>
        </p:txBody>
      </p:sp>
      <p:sp>
        <p:nvSpPr>
          <p:cNvPr id="557059" name="Content Placeholder 2"/>
          <p:cNvSpPr>
            <a:spLocks noGrp="1"/>
          </p:cNvSpPr>
          <p:nvPr>
            <p:ph sz="half" idx="1"/>
          </p:nvPr>
        </p:nvSpPr>
        <p:spPr>
          <a:xfrm>
            <a:off x="457200" y="1600200"/>
            <a:ext cx="8001000" cy="1600200"/>
          </a:xfrm>
        </p:spPr>
        <p:txBody>
          <a:bodyPr/>
          <a:lstStyle/>
          <a:p>
            <a:pPr lvl="1" eaLnBrk="1" hangingPunct="1"/>
            <a:r>
              <a:rPr lang="en-US" smtClean="0"/>
              <a:t>Project information</a:t>
            </a:r>
          </a:p>
          <a:p>
            <a:pPr lvl="1" eaLnBrk="1" hangingPunct="1"/>
            <a:r>
              <a:rPr lang="en-US" smtClean="0"/>
              <a:t>Xilinx compiler configuration for the FPGA VI</a:t>
            </a:r>
          </a:p>
        </p:txBody>
      </p:sp>
      <p:pic>
        <p:nvPicPr>
          <p:cNvPr id="557060" name="Picture 2" descr="loc_env_Configuration Report.bmp"/>
          <p:cNvPicPr>
            <a:picLocks noChangeAspect="1" noChangeArrowheads="1"/>
          </p:cNvPicPr>
          <p:nvPr/>
        </p:nvPicPr>
        <p:blipFill>
          <a:blip r:embed="rId3" cstate="print"/>
          <a:srcRect/>
          <a:stretch>
            <a:fillRect/>
          </a:stretch>
        </p:blipFill>
        <p:spPr bwMode="auto">
          <a:xfrm>
            <a:off x="1066800" y="2640013"/>
            <a:ext cx="6096000" cy="410210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Title 1"/>
          <p:cNvSpPr>
            <a:spLocks noGrp="1"/>
          </p:cNvSpPr>
          <p:nvPr>
            <p:ph type="title"/>
          </p:nvPr>
        </p:nvSpPr>
        <p:spPr/>
        <p:txBody>
          <a:bodyPr/>
          <a:lstStyle/>
          <a:p>
            <a:pPr eaLnBrk="1" hangingPunct="1"/>
            <a:r>
              <a:rPr lang="en-US" smtClean="0"/>
              <a:t>Device Utilization Report</a:t>
            </a:r>
          </a:p>
        </p:txBody>
      </p:sp>
      <p:sp>
        <p:nvSpPr>
          <p:cNvPr id="3" name="Content Placeholder 2"/>
          <p:cNvSpPr>
            <a:spLocks noGrp="1"/>
          </p:cNvSpPr>
          <p:nvPr>
            <p:ph sz="half" idx="1"/>
          </p:nvPr>
        </p:nvSpPr>
        <p:spPr>
          <a:xfrm>
            <a:off x="457200" y="1600200"/>
            <a:ext cx="8001000" cy="4525963"/>
          </a:xfrm>
        </p:spPr>
        <p:txBody>
          <a:bodyPr rtlCol="0">
            <a:normAutofit/>
          </a:bodyPr>
          <a:lstStyle/>
          <a:p>
            <a:pPr marL="0" indent="0" eaLnBrk="1" fontAlgn="auto" hangingPunct="1">
              <a:spcAft>
                <a:spcPts val="0"/>
              </a:spcAft>
              <a:defRPr/>
            </a:pPr>
            <a:r>
              <a:rPr lang="en-US" sz="2400" dirty="0" smtClean="0">
                <a:latin typeface="+mj-lt"/>
              </a:rPr>
              <a:t>Separate reports generated at pre-synthesis and synthesis stages of compilation</a:t>
            </a:r>
          </a:p>
        </p:txBody>
      </p:sp>
      <p:pic>
        <p:nvPicPr>
          <p:cNvPr id="558084" name="Picture 2" descr="loc_env_Est Dev Util Report.bmp"/>
          <p:cNvPicPr>
            <a:picLocks noChangeAspect="1" noChangeArrowheads="1"/>
          </p:cNvPicPr>
          <p:nvPr/>
        </p:nvPicPr>
        <p:blipFill>
          <a:blip r:embed="rId3" cstate="print"/>
          <a:srcRect/>
          <a:stretch>
            <a:fillRect/>
          </a:stretch>
        </p:blipFill>
        <p:spPr bwMode="auto">
          <a:xfrm>
            <a:off x="933450" y="2514600"/>
            <a:ext cx="6342063" cy="4267200"/>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itle 1"/>
          <p:cNvSpPr>
            <a:spLocks noGrp="1"/>
          </p:cNvSpPr>
          <p:nvPr>
            <p:ph type="title"/>
          </p:nvPr>
        </p:nvSpPr>
        <p:spPr/>
        <p:txBody>
          <a:bodyPr/>
          <a:lstStyle/>
          <a:p>
            <a:pPr eaLnBrk="1" hangingPunct="1"/>
            <a:r>
              <a:rPr lang="en-US" smtClean="0"/>
              <a:t>Timing Report</a:t>
            </a:r>
          </a:p>
        </p:txBody>
      </p:sp>
      <p:sp>
        <p:nvSpPr>
          <p:cNvPr id="559107" name="Content Placeholder 2"/>
          <p:cNvSpPr>
            <a:spLocks noGrp="1"/>
          </p:cNvSpPr>
          <p:nvPr>
            <p:ph sz="half" idx="1"/>
          </p:nvPr>
        </p:nvSpPr>
        <p:spPr>
          <a:xfrm>
            <a:off x="457200" y="1600200"/>
            <a:ext cx="8305800" cy="4525963"/>
          </a:xfrm>
        </p:spPr>
        <p:txBody>
          <a:bodyPr/>
          <a:lstStyle/>
          <a:p>
            <a:pPr marL="0" indent="0" eaLnBrk="1" hangingPunct="1"/>
            <a:r>
              <a:rPr lang="en-US" sz="2400" smtClean="0"/>
              <a:t>Separate reports generated at mapping (estimated values), and placing and routing (actual values) stages of compilation</a:t>
            </a:r>
          </a:p>
        </p:txBody>
      </p:sp>
      <p:pic>
        <p:nvPicPr>
          <p:cNvPr id="559108" name="Picture 2" descr="loc_env_Final Timing Report.bmp"/>
          <p:cNvPicPr>
            <a:picLocks noChangeAspect="1" noChangeArrowheads="1"/>
          </p:cNvPicPr>
          <p:nvPr/>
        </p:nvPicPr>
        <p:blipFill>
          <a:blip r:embed="rId3" cstate="print"/>
          <a:srcRect/>
          <a:stretch>
            <a:fillRect/>
          </a:stretch>
        </p:blipFill>
        <p:spPr bwMode="auto">
          <a:xfrm>
            <a:off x="930275" y="2590800"/>
            <a:ext cx="6227763"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t>A. Introduction to FPGA Technology</a:t>
            </a:r>
          </a:p>
        </p:txBody>
      </p:sp>
      <p:sp>
        <p:nvSpPr>
          <p:cNvPr id="1028" name="Rectangle 3"/>
          <p:cNvSpPr>
            <a:spLocks noGrp="1" noChangeArrowheads="1"/>
          </p:cNvSpPr>
          <p:nvPr>
            <p:ph idx="1"/>
          </p:nvPr>
        </p:nvSpPr>
        <p:spPr>
          <a:xfrm>
            <a:off x="457200" y="1600200"/>
            <a:ext cx="6400800" cy="4343400"/>
          </a:xfrm>
        </p:spPr>
        <p:txBody>
          <a:bodyPr rtlCol="0">
            <a:normAutofit fontScale="92500" lnSpcReduction="10000"/>
          </a:bodyPr>
          <a:lstStyle/>
          <a:p>
            <a:pPr marL="0" indent="0" eaLnBrk="1" fontAlgn="auto" hangingPunct="1">
              <a:spcAft>
                <a:spcPts val="0"/>
              </a:spcAft>
              <a:defRPr/>
            </a:pPr>
            <a:r>
              <a:rPr lang="en-US" sz="2400" dirty="0" smtClean="0"/>
              <a:t>What is an FPGA?</a:t>
            </a:r>
          </a:p>
          <a:p>
            <a:pPr lvl="1" eaLnBrk="1" fontAlgn="auto" hangingPunct="1">
              <a:spcAft>
                <a:spcPts val="0"/>
              </a:spcAft>
              <a:defRPr/>
            </a:pPr>
            <a:r>
              <a:rPr lang="en-US" sz="2100" u="sng" dirty="0" smtClean="0"/>
              <a:t>F</a:t>
            </a:r>
            <a:r>
              <a:rPr lang="en-US" sz="2100" dirty="0" smtClean="0"/>
              <a:t>ield </a:t>
            </a:r>
            <a:r>
              <a:rPr lang="en-US" sz="2100" u="sng" dirty="0" smtClean="0"/>
              <a:t>p</a:t>
            </a:r>
            <a:r>
              <a:rPr lang="en-US" sz="2100" dirty="0" smtClean="0"/>
              <a:t>rogrammable </a:t>
            </a:r>
            <a:r>
              <a:rPr lang="en-US" sz="2100" u="sng" dirty="0" smtClean="0"/>
              <a:t>g</a:t>
            </a:r>
            <a:r>
              <a:rPr lang="en-US" sz="2100" dirty="0" smtClean="0"/>
              <a:t>ate </a:t>
            </a:r>
            <a:r>
              <a:rPr lang="en-US" sz="2100" u="sng" dirty="0" smtClean="0"/>
              <a:t>a</a:t>
            </a:r>
            <a:r>
              <a:rPr lang="en-US" sz="2100" dirty="0" smtClean="0"/>
              <a:t>rray (FPGA)</a:t>
            </a:r>
          </a:p>
          <a:p>
            <a:pPr lvl="1" eaLnBrk="1" fontAlgn="auto" hangingPunct="1">
              <a:spcAft>
                <a:spcPts val="0"/>
              </a:spcAft>
              <a:defRPr/>
            </a:pPr>
            <a:r>
              <a:rPr lang="en-US" sz="2100" dirty="0" smtClean="0"/>
              <a:t>A silicon chip with unconnected gates and other hardware resources</a:t>
            </a:r>
          </a:p>
          <a:p>
            <a:pPr lvl="1" eaLnBrk="1" fontAlgn="auto" hangingPunct="1">
              <a:spcAft>
                <a:spcPts val="0"/>
              </a:spcAft>
              <a:defRPr/>
            </a:pPr>
            <a:r>
              <a:rPr lang="en-US" sz="2100" dirty="0" smtClean="0"/>
              <a:t>Enables user to define and re-define functionality</a:t>
            </a:r>
          </a:p>
          <a:p>
            <a:pPr marL="0" indent="0" eaLnBrk="1" fontAlgn="auto" hangingPunct="1">
              <a:spcAft>
                <a:spcPts val="0"/>
              </a:spcAft>
              <a:defRPr/>
            </a:pPr>
            <a:r>
              <a:rPr lang="en-US" sz="2400" dirty="0" smtClean="0"/>
              <a:t>How does an FPGA work?</a:t>
            </a:r>
          </a:p>
          <a:p>
            <a:pPr lvl="1" eaLnBrk="1" fontAlgn="auto" hangingPunct="1">
              <a:spcAft>
                <a:spcPts val="0"/>
              </a:spcAft>
              <a:defRPr/>
            </a:pPr>
            <a:r>
              <a:rPr lang="en-US" sz="2100" dirty="0" smtClean="0"/>
              <a:t>Circuit behavior is defined using software </a:t>
            </a:r>
          </a:p>
          <a:p>
            <a:pPr lvl="1" eaLnBrk="1" fontAlgn="auto" hangingPunct="1">
              <a:spcAft>
                <a:spcPts val="0"/>
              </a:spcAft>
              <a:defRPr/>
            </a:pPr>
            <a:r>
              <a:rPr lang="en-US" sz="2100" dirty="0" smtClean="0"/>
              <a:t>Circuit specification (gate connection, etc.) is loaded into the hardware </a:t>
            </a:r>
          </a:p>
          <a:p>
            <a:pPr lvl="1" eaLnBrk="1" fontAlgn="auto" hangingPunct="1">
              <a:spcAft>
                <a:spcPts val="0"/>
              </a:spcAft>
              <a:defRPr/>
            </a:pPr>
            <a:r>
              <a:rPr lang="en-US" sz="2100" dirty="0" smtClean="0"/>
              <a:t>No OS is needed for execution of logic </a:t>
            </a:r>
          </a:p>
          <a:p>
            <a:pPr lvl="1" eaLnBrk="1" fontAlgn="auto" hangingPunct="1">
              <a:spcAft>
                <a:spcPts val="0"/>
              </a:spcAft>
              <a:buFont typeface="Arial" pitchFamily="34" charset="0"/>
              <a:buNone/>
              <a:defRPr/>
            </a:pPr>
            <a:r>
              <a:rPr lang="en-US" sz="2400" dirty="0" smtClean="0"/>
              <a:t>When is an FPGA used?</a:t>
            </a:r>
          </a:p>
          <a:p>
            <a:pPr lvl="1" eaLnBrk="1" fontAlgn="auto" hangingPunct="1">
              <a:spcAft>
                <a:spcPts val="0"/>
              </a:spcAft>
              <a:defRPr/>
            </a:pPr>
            <a:r>
              <a:rPr lang="en-US" sz="2100" dirty="0" smtClean="0"/>
              <a:t>Custom hardware, where it doesn’t make sense to pay the high price of developing an ASIC </a:t>
            </a:r>
          </a:p>
          <a:p>
            <a:pPr lvl="1" eaLnBrk="1" fontAlgn="auto" hangingPunct="1">
              <a:spcAft>
                <a:spcPts val="0"/>
              </a:spcAft>
              <a:defRPr/>
            </a:pPr>
            <a:r>
              <a:rPr lang="en-US" sz="2100" dirty="0" smtClean="0"/>
              <a:t>Reconfiguration required after deployment</a:t>
            </a:r>
          </a:p>
          <a:p>
            <a:pPr lvl="1" eaLnBrk="1" fontAlgn="auto" hangingPunct="1">
              <a:spcAft>
                <a:spcPts val="0"/>
              </a:spcAft>
              <a:defRPr/>
            </a:pPr>
            <a:endParaRPr lang="en-US" sz="2100" dirty="0" smtClean="0"/>
          </a:p>
        </p:txBody>
      </p:sp>
      <p:graphicFrame>
        <p:nvGraphicFramePr>
          <p:cNvPr id="1026" name="Object 7" descr="noloc_missing_art_imagefile"/>
          <p:cNvGraphicFramePr>
            <a:graphicFrameLocks noChangeAspect="1"/>
          </p:cNvGraphicFramePr>
          <p:nvPr/>
        </p:nvGraphicFramePr>
        <p:xfrm>
          <a:off x="7440613" y="1852613"/>
          <a:ext cx="1246187" cy="1195387"/>
        </p:xfrm>
        <a:graphic>
          <a:graphicData uri="http://schemas.openxmlformats.org/presentationml/2006/ole">
            <p:oleObj spid="_x0000_s1026" name="Bitmap Image" r:id="rId4" imgW="1733333" imgH="1762371" progId="PBrush">
              <p:embed/>
            </p:oleObj>
          </a:graphicData>
        </a:graphic>
      </p:graphicFrame>
      <p:pic>
        <p:nvPicPr>
          <p:cNvPr id="1029" name="Picture 9" descr="noloc_missing_art_imagefile"/>
          <p:cNvPicPr>
            <a:picLocks noChangeAspect="1" noChangeArrowheads="1"/>
          </p:cNvPicPr>
          <p:nvPr/>
        </p:nvPicPr>
        <p:blipFill>
          <a:blip r:embed="rId5" cstate="print"/>
          <a:srcRect t="19119" b="13103"/>
          <a:stretch>
            <a:fillRect/>
          </a:stretch>
        </p:blipFill>
        <p:spPr bwMode="auto">
          <a:xfrm>
            <a:off x="6400800" y="3886200"/>
            <a:ext cx="2743200" cy="1395413"/>
          </a:xfrm>
          <a:prstGeom prst="rect">
            <a:avLst/>
          </a:prstGeom>
          <a:noFill/>
          <a:ln w="38100" algn="ctr">
            <a:noFill/>
            <a:miter lim="800000"/>
            <a:headEnd/>
            <a:tailEnd/>
          </a:ln>
        </p:spPr>
      </p:pic>
      <p:pic>
        <p:nvPicPr>
          <p:cNvPr id="1030" name="Picture 10" descr="noloc_missing_art_imagefile">
            <a:hlinkClick r:id="rId6"/>
          </p:cNvPr>
          <p:cNvPicPr>
            <a:picLocks noChangeAspect="1" noChangeArrowheads="1"/>
          </p:cNvPicPr>
          <p:nvPr/>
        </p:nvPicPr>
        <p:blipFill>
          <a:blip r:embed="rId7" cstate="print">
            <a:clrChange>
              <a:clrFrom>
                <a:srgbClr val="F9F9F9"/>
              </a:clrFrom>
              <a:clrTo>
                <a:srgbClr val="F9F9F9">
                  <a:alpha val="0"/>
                </a:srgbClr>
              </a:clrTo>
            </a:clrChange>
          </a:blip>
          <a:srcRect/>
          <a:stretch>
            <a:fillRect/>
          </a:stretch>
        </p:blipFill>
        <p:spPr bwMode="auto">
          <a:xfrm>
            <a:off x="6858000" y="1371600"/>
            <a:ext cx="1427163" cy="14303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Title 1"/>
          <p:cNvSpPr>
            <a:spLocks noGrp="1"/>
          </p:cNvSpPr>
          <p:nvPr>
            <p:ph type="title"/>
          </p:nvPr>
        </p:nvSpPr>
        <p:spPr/>
        <p:txBody>
          <a:bodyPr/>
          <a:lstStyle/>
          <a:p>
            <a:pPr eaLnBrk="1" hangingPunct="1"/>
            <a:r>
              <a:rPr lang="en-US" smtClean="0"/>
              <a:t>Xilinx Log Report</a:t>
            </a:r>
          </a:p>
        </p:txBody>
      </p:sp>
      <p:sp>
        <p:nvSpPr>
          <p:cNvPr id="560131" name="Content Placeholder 2"/>
          <p:cNvSpPr>
            <a:spLocks noGrp="1"/>
          </p:cNvSpPr>
          <p:nvPr>
            <p:ph sz="half" idx="1"/>
          </p:nvPr>
        </p:nvSpPr>
        <p:spPr>
          <a:xfrm>
            <a:off x="457200" y="1600200"/>
            <a:ext cx="8305800" cy="1676400"/>
          </a:xfrm>
        </p:spPr>
        <p:txBody>
          <a:bodyPr/>
          <a:lstStyle/>
          <a:p>
            <a:pPr lvl="1" eaLnBrk="1" hangingPunct="1"/>
            <a:r>
              <a:rPr lang="en-US" smtClean="0"/>
              <a:t>Includes xflow.log and xflow.twr files</a:t>
            </a:r>
          </a:p>
          <a:p>
            <a:pPr lvl="1" eaLnBrk="1" hangingPunct="1"/>
            <a:r>
              <a:rPr lang="en-US" smtClean="0"/>
              <a:t>Available after compilation is complete</a:t>
            </a:r>
          </a:p>
          <a:p>
            <a:pPr lvl="1" eaLnBrk="1" hangingPunct="1"/>
            <a:r>
              <a:rPr lang="en-US" smtClean="0"/>
              <a:t>Can be saved to a file</a:t>
            </a:r>
          </a:p>
        </p:txBody>
      </p:sp>
      <p:pic>
        <p:nvPicPr>
          <p:cNvPr id="560132" name="Picture 2" descr="loc_env_Xilinx Log Report.bmp"/>
          <p:cNvPicPr>
            <a:picLocks noChangeAspect="1" noChangeArrowheads="1"/>
          </p:cNvPicPr>
          <p:nvPr/>
        </p:nvPicPr>
        <p:blipFill>
          <a:blip r:embed="rId3" cstate="print"/>
          <a:srcRect/>
          <a:stretch>
            <a:fillRect/>
          </a:stretch>
        </p:blipFill>
        <p:spPr bwMode="auto">
          <a:xfrm>
            <a:off x="1447800" y="2936875"/>
            <a:ext cx="5715000" cy="3844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normAutofit fontScale="90000"/>
          </a:bodyPr>
          <a:lstStyle/>
          <a:p>
            <a:pPr marL="3311525" indent="-3311525" eaLnBrk="1" fontAlgn="auto" hangingPunct="1">
              <a:spcAft>
                <a:spcPts val="0"/>
              </a:spcAft>
              <a:defRPr/>
            </a:pPr>
            <a:r>
              <a:rPr lang="en-US" dirty="0" smtClean="0"/>
              <a:t>Exercise 3-2, Part B: VI Execution on the </a:t>
            </a:r>
            <a:br>
              <a:rPr lang="en-US" dirty="0" smtClean="0"/>
            </a:br>
            <a:r>
              <a:rPr lang="en-US" dirty="0" smtClean="0"/>
              <a:t>FPGA Target</a:t>
            </a:r>
            <a:endParaRPr lang="en-US" dirty="0"/>
          </a:p>
        </p:txBody>
      </p:sp>
      <p:sp>
        <p:nvSpPr>
          <p:cNvPr id="561155" name="Content Placeholder 5"/>
          <p:cNvSpPr>
            <a:spLocks noGrp="1"/>
          </p:cNvSpPr>
          <p:nvPr>
            <p:ph idx="1"/>
          </p:nvPr>
        </p:nvSpPr>
        <p:spPr/>
        <p:txBody>
          <a:bodyPr/>
          <a:lstStyle/>
          <a:p>
            <a:pPr marL="0" indent="0" eaLnBrk="1" hangingPunct="1"/>
            <a:r>
              <a:rPr lang="en-US" dirty="0" smtClean="0"/>
              <a:t>Complete Exercise 3-2 to view reports generated after compiling a working VI to run on an FPGA target.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normAutofit fontScale="90000"/>
          </a:bodyPr>
          <a:lstStyle/>
          <a:p>
            <a:pPr marL="3311525" indent="-3311525" eaLnBrk="1" fontAlgn="auto" hangingPunct="1">
              <a:spcAft>
                <a:spcPts val="0"/>
              </a:spcAft>
              <a:defRPr/>
            </a:pPr>
            <a:r>
              <a:rPr lang="en-US" dirty="0" smtClean="0"/>
              <a:t>Exercise 3-2, Part B: VI Execution on the </a:t>
            </a:r>
            <a:br>
              <a:rPr lang="en-US" dirty="0" smtClean="0"/>
            </a:br>
            <a:r>
              <a:rPr lang="en-US" dirty="0" smtClean="0"/>
              <a:t>FPGA Target</a:t>
            </a:r>
            <a:endParaRPr lang="en-US" dirty="0"/>
          </a:p>
        </p:txBody>
      </p:sp>
      <p:sp>
        <p:nvSpPr>
          <p:cNvPr id="6" name="Content Placeholder 5"/>
          <p:cNvSpPr>
            <a:spLocks noGrp="1"/>
          </p:cNvSpPr>
          <p:nvPr>
            <p:ph idx="1"/>
          </p:nvPr>
        </p:nvSpPr>
        <p:spPr/>
        <p:txBody>
          <a:bodyPr rtlCol="0">
            <a:normAutofit lnSpcReduction="10000"/>
          </a:bodyPr>
          <a:lstStyle/>
          <a:p>
            <a:pPr marL="236538" indent="-236538" eaLnBrk="1" fontAlgn="auto" hangingPunct="1">
              <a:spcAft>
                <a:spcPts val="0"/>
              </a:spcAft>
              <a:buFont typeface="Arial" pitchFamily="34" charset="0"/>
              <a:buChar char="•"/>
              <a:defRPr/>
            </a:pPr>
            <a:r>
              <a:rPr lang="en-US" dirty="0" smtClean="0"/>
              <a:t>What is the benefit of having reports generated at different points of the compilation?</a:t>
            </a:r>
          </a:p>
          <a:p>
            <a:pPr marL="236538" indent="-236538" eaLnBrk="1" fontAlgn="auto" hangingPunct="1">
              <a:spcAft>
                <a:spcPts val="0"/>
              </a:spcAft>
              <a:buFont typeface="Arial" pitchFamily="34" charset="0"/>
              <a:buChar char="•"/>
              <a:defRPr/>
            </a:pPr>
            <a:r>
              <a:rPr lang="en-US" dirty="0" smtClean="0"/>
              <a:t>What if you hadn’t tested on the development computer and the VI did not function as intended?</a:t>
            </a:r>
          </a:p>
          <a:p>
            <a:pPr marL="236538" indent="-236538" eaLnBrk="1" fontAlgn="auto" hangingPunct="1">
              <a:spcAft>
                <a:spcPts val="0"/>
              </a:spcAft>
              <a:buFont typeface="Arial" pitchFamily="34" charset="0"/>
              <a:buChar char="•"/>
              <a:defRPr/>
            </a:pPr>
            <a:r>
              <a:rPr lang="en-US" dirty="0" smtClean="0"/>
              <a:t>What if your compilation fails?</a:t>
            </a:r>
            <a:endParaRPr lang="en-US" dirty="0">
              <a:solidFill>
                <a:srgbClr val="FF0000"/>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itle 4"/>
          <p:cNvSpPr>
            <a:spLocks noGrp="1"/>
          </p:cNvSpPr>
          <p:nvPr>
            <p:ph type="title"/>
          </p:nvPr>
        </p:nvSpPr>
        <p:spPr/>
        <p:txBody>
          <a:bodyPr/>
          <a:lstStyle/>
          <a:p>
            <a:pPr eaLnBrk="1" hangingPunct="1"/>
            <a:r>
              <a:rPr lang="en-US" smtClean="0"/>
              <a:t>Compiling an FPGA VI Remotely</a:t>
            </a:r>
          </a:p>
        </p:txBody>
      </p:sp>
      <p:sp>
        <p:nvSpPr>
          <p:cNvPr id="563203" name="Content Placeholder 5"/>
          <p:cNvSpPr>
            <a:spLocks noGrp="1"/>
          </p:cNvSpPr>
          <p:nvPr>
            <p:ph idx="1"/>
          </p:nvPr>
        </p:nvSpPr>
        <p:spPr/>
        <p:txBody>
          <a:bodyPr/>
          <a:lstStyle/>
          <a:p>
            <a:pPr lvl="1" eaLnBrk="1" hangingPunct="1"/>
            <a:r>
              <a:rPr lang="en-US" smtClean="0"/>
              <a:t>To free resources on the local computer, install the LabVIEW FPGA Compile Server and Compile Worker on a remote computer and compile the FPGA VI remotely</a:t>
            </a:r>
          </a:p>
          <a:p>
            <a:pPr lvl="1" eaLnBrk="1" hangingPunct="1"/>
            <a:r>
              <a:rPr lang="en-US" smtClean="0"/>
              <a:t>Refer to </a:t>
            </a:r>
            <a:r>
              <a:rPr lang="en-US" i="1" smtClean="0"/>
              <a:t>Compiling an FPGA VI Remotely (FPGA Module)</a:t>
            </a:r>
            <a:r>
              <a:rPr lang="en-US" smtClean="0"/>
              <a:t> in the </a:t>
            </a:r>
            <a:r>
              <a:rPr lang="en-US" i="1" smtClean="0"/>
              <a:t>LabVIEW Help </a:t>
            </a:r>
            <a:r>
              <a:rPr lang="en-US" smtClean="0"/>
              <a:t>for more information about compiling FPGA code remotely</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Title 1"/>
          <p:cNvSpPr>
            <a:spLocks noGrp="1"/>
          </p:cNvSpPr>
          <p:nvPr>
            <p:ph type="title"/>
          </p:nvPr>
        </p:nvSpPr>
        <p:spPr/>
        <p:txBody>
          <a:bodyPr/>
          <a:lstStyle/>
          <a:p>
            <a:pPr eaLnBrk="1" hangingPunct="1"/>
            <a:r>
              <a:rPr lang="en-US" smtClean="0"/>
              <a:t>Causes of Compilation Failure</a:t>
            </a:r>
          </a:p>
        </p:txBody>
      </p:sp>
      <p:sp>
        <p:nvSpPr>
          <p:cNvPr id="564227" name="Content Placeholder 2"/>
          <p:cNvSpPr>
            <a:spLocks noGrp="1"/>
          </p:cNvSpPr>
          <p:nvPr>
            <p:ph idx="1"/>
          </p:nvPr>
        </p:nvSpPr>
        <p:spPr/>
        <p:txBody>
          <a:bodyPr/>
          <a:lstStyle/>
          <a:p>
            <a:pPr lvl="1" eaLnBrk="1" hangingPunct="1"/>
            <a:r>
              <a:rPr lang="en-US" smtClean="0"/>
              <a:t>Timing</a:t>
            </a:r>
          </a:p>
          <a:p>
            <a:pPr lvl="2" eaLnBrk="1" hangingPunct="1"/>
            <a:r>
              <a:rPr lang="en-US" smtClean="0"/>
              <a:t>Delays in the designed circuit exceed the period of the specified clock</a:t>
            </a:r>
          </a:p>
          <a:p>
            <a:pPr lvl="1" eaLnBrk="1" hangingPunct="1"/>
            <a:r>
              <a:rPr lang="en-US" smtClean="0"/>
              <a:t>Device utilization </a:t>
            </a:r>
          </a:p>
          <a:p>
            <a:pPr lvl="2" eaLnBrk="1" hangingPunct="1"/>
            <a:r>
              <a:rPr lang="en-US" smtClean="0"/>
              <a:t>The design requires more resources than are available on the FPGA</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Title 4"/>
          <p:cNvSpPr>
            <a:spLocks noGrp="1"/>
          </p:cNvSpPr>
          <p:nvPr>
            <p:ph type="title"/>
          </p:nvPr>
        </p:nvSpPr>
        <p:spPr/>
        <p:txBody>
          <a:bodyPr/>
          <a:lstStyle/>
          <a:p>
            <a:pPr eaLnBrk="1" hangingPunct="1"/>
            <a:r>
              <a:rPr lang="en-US" smtClean="0"/>
              <a:t>G. Basic Optimizations</a:t>
            </a:r>
          </a:p>
        </p:txBody>
      </p:sp>
      <p:sp>
        <p:nvSpPr>
          <p:cNvPr id="565251" name="Content Placeholder 5"/>
          <p:cNvSpPr>
            <a:spLocks noGrp="1"/>
          </p:cNvSpPr>
          <p:nvPr>
            <p:ph idx="1"/>
          </p:nvPr>
        </p:nvSpPr>
        <p:spPr/>
        <p:txBody>
          <a:bodyPr/>
          <a:lstStyle/>
          <a:p>
            <a:pPr marL="0" indent="0" eaLnBrk="1" hangingPunct="1"/>
            <a:r>
              <a:rPr lang="en-US" smtClean="0"/>
              <a:t>These types of optimizations are relatively easy to implement</a:t>
            </a:r>
          </a:p>
          <a:p>
            <a:pPr lvl="1" eaLnBrk="1" hangingPunct="1"/>
            <a:r>
              <a:rPr lang="en-US" smtClean="0"/>
              <a:t>Require no major changes in code architecture</a:t>
            </a:r>
          </a:p>
          <a:p>
            <a:pPr lvl="1" eaLnBrk="1" hangingPunct="1"/>
            <a:r>
              <a:rPr lang="en-US" smtClean="0"/>
              <a:t>Should be basic programming practice for all FPGA VIs</a:t>
            </a:r>
          </a:p>
          <a:p>
            <a:pPr lvl="1" eaLnBrk="1" hangingPunct="1"/>
            <a:r>
              <a:rPr lang="en-US" smtClean="0"/>
              <a:t>Basic Optimizations primarily affect FPGA size</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Title 1"/>
          <p:cNvSpPr>
            <a:spLocks noGrp="1"/>
          </p:cNvSpPr>
          <p:nvPr>
            <p:ph type="title"/>
          </p:nvPr>
        </p:nvSpPr>
        <p:spPr/>
        <p:txBody>
          <a:bodyPr/>
          <a:lstStyle/>
          <a:p>
            <a:pPr eaLnBrk="1" hangingPunct="1"/>
            <a:r>
              <a:rPr lang="en-US" smtClean="0"/>
              <a:t>Types of Basic Optimizations</a:t>
            </a:r>
          </a:p>
        </p:txBody>
      </p:sp>
      <p:sp>
        <p:nvSpPr>
          <p:cNvPr id="566275" name="Content Placeholder 2"/>
          <p:cNvSpPr>
            <a:spLocks noGrp="1"/>
          </p:cNvSpPr>
          <p:nvPr>
            <p:ph idx="1"/>
          </p:nvPr>
        </p:nvSpPr>
        <p:spPr/>
        <p:txBody>
          <a:bodyPr/>
          <a:lstStyle/>
          <a:p>
            <a:pPr lvl="1" eaLnBrk="1" hangingPunct="1"/>
            <a:r>
              <a:rPr lang="en-US" smtClean="0"/>
              <a:t>Limit front panel objects</a:t>
            </a:r>
          </a:p>
          <a:p>
            <a:pPr lvl="1" eaLnBrk="1" hangingPunct="1"/>
            <a:r>
              <a:rPr lang="en-US" smtClean="0"/>
              <a:t>Use small data types</a:t>
            </a:r>
          </a:p>
          <a:p>
            <a:pPr lvl="1" eaLnBrk="1" hangingPunct="1"/>
            <a:r>
              <a:rPr lang="en-US" smtClean="0"/>
              <a:t>Avoid large functions</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Title 4"/>
          <p:cNvSpPr>
            <a:spLocks noGrp="1"/>
          </p:cNvSpPr>
          <p:nvPr>
            <p:ph type="title"/>
          </p:nvPr>
        </p:nvSpPr>
        <p:spPr/>
        <p:txBody>
          <a:bodyPr/>
          <a:lstStyle/>
          <a:p>
            <a:pPr eaLnBrk="1" hangingPunct="1"/>
            <a:r>
              <a:rPr lang="en-US" smtClean="0"/>
              <a:t>Limit Front Panel Objects</a:t>
            </a:r>
          </a:p>
        </p:txBody>
      </p:sp>
      <p:sp>
        <p:nvSpPr>
          <p:cNvPr id="567299" name="Content Placeholder 5"/>
          <p:cNvSpPr>
            <a:spLocks noGrp="1"/>
          </p:cNvSpPr>
          <p:nvPr>
            <p:ph idx="1"/>
          </p:nvPr>
        </p:nvSpPr>
        <p:spPr/>
        <p:txBody>
          <a:bodyPr/>
          <a:lstStyle/>
          <a:p>
            <a:pPr lvl="1" eaLnBrk="1" hangingPunct="1"/>
            <a:r>
              <a:rPr lang="en-US" smtClean="0"/>
              <a:t>Each Front Panel Object on the Top-Level VI must have logic to interact with the host VI</a:t>
            </a:r>
          </a:p>
          <a:p>
            <a:pPr lvl="1" eaLnBrk="1" hangingPunct="1"/>
            <a:r>
              <a:rPr lang="en-US" smtClean="0"/>
              <a:t>Each read and write from the host to the FPGA is broken down into 32-bit packets to transfer across the bus</a:t>
            </a:r>
          </a:p>
          <a:p>
            <a:pPr lvl="1" eaLnBrk="1" hangingPunct="1"/>
            <a:r>
              <a:rPr lang="en-US" smtClean="0"/>
              <a:t>Arrays/Clusters with more than 32 bits require extra copy on the FPGA to guarantee all the data is read or written coherently</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Title 4"/>
          <p:cNvSpPr>
            <a:spLocks noGrp="1"/>
          </p:cNvSpPr>
          <p:nvPr>
            <p:ph type="title"/>
          </p:nvPr>
        </p:nvSpPr>
        <p:spPr/>
        <p:txBody>
          <a:bodyPr/>
          <a:lstStyle/>
          <a:p>
            <a:pPr eaLnBrk="1" hangingPunct="1"/>
            <a:r>
              <a:rPr lang="en-US" smtClean="0"/>
              <a:t>Limit Front Panel Arrays</a:t>
            </a:r>
          </a:p>
        </p:txBody>
      </p:sp>
      <p:sp>
        <p:nvSpPr>
          <p:cNvPr id="568323" name="Content Placeholder 5"/>
          <p:cNvSpPr>
            <a:spLocks noGrp="1"/>
          </p:cNvSpPr>
          <p:nvPr>
            <p:ph idx="1"/>
          </p:nvPr>
        </p:nvSpPr>
        <p:spPr/>
        <p:txBody>
          <a:bodyPr/>
          <a:lstStyle/>
          <a:p>
            <a:pPr lvl="1" eaLnBrk="1" hangingPunct="1"/>
            <a:r>
              <a:rPr lang="en-US" smtClean="0"/>
              <a:t>Avoid using arrays on the </a:t>
            </a:r>
            <a:br>
              <a:rPr lang="en-US" smtClean="0"/>
            </a:br>
            <a:r>
              <a:rPr lang="en-US" smtClean="0"/>
              <a:t>Front Panel</a:t>
            </a:r>
          </a:p>
          <a:p>
            <a:pPr lvl="2" eaLnBrk="1" hangingPunct="1"/>
            <a:r>
              <a:rPr lang="en-US" smtClean="0"/>
              <a:t>All arrays must be of fixed size</a:t>
            </a:r>
          </a:p>
          <a:p>
            <a:pPr lvl="2" eaLnBrk="1" hangingPunct="1"/>
            <a:r>
              <a:rPr lang="en-US" smtClean="0"/>
              <a:t>Compile fails if more bytes in </a:t>
            </a:r>
            <a:br>
              <a:rPr lang="en-US" smtClean="0"/>
            </a:br>
            <a:r>
              <a:rPr lang="en-US" smtClean="0"/>
              <a:t>array than are available</a:t>
            </a:r>
          </a:p>
          <a:p>
            <a:pPr lvl="2" eaLnBrk="1" hangingPunct="1"/>
            <a:r>
              <a:rPr lang="en-US" smtClean="0"/>
              <a:t>Can quickly use large amounts of FPGA size</a:t>
            </a:r>
          </a:p>
          <a:p>
            <a:pPr lvl="2" eaLnBrk="1" hangingPunct="1"/>
            <a:r>
              <a:rPr lang="en-US" smtClean="0"/>
              <a:t>Each bit in the array uses its own flip-flop on the FPGA</a:t>
            </a:r>
          </a:p>
          <a:p>
            <a:pPr lvl="1" eaLnBrk="1" hangingPunct="1"/>
            <a:r>
              <a:rPr lang="en-US" smtClean="0"/>
              <a:t>If only enough time to do 1 optimization, do this optimization</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Title 4"/>
          <p:cNvSpPr>
            <a:spLocks noGrp="1"/>
          </p:cNvSpPr>
          <p:nvPr>
            <p:ph type="title"/>
          </p:nvPr>
        </p:nvSpPr>
        <p:spPr/>
        <p:txBody>
          <a:bodyPr/>
          <a:lstStyle/>
          <a:p>
            <a:pPr eaLnBrk="1" hangingPunct="1"/>
            <a:r>
              <a:rPr lang="en-US" smtClean="0"/>
              <a:t>Bitpack Boolean Logic</a:t>
            </a:r>
          </a:p>
        </p:txBody>
      </p:sp>
      <p:sp>
        <p:nvSpPr>
          <p:cNvPr id="569347" name="Content Placeholder 5"/>
          <p:cNvSpPr>
            <a:spLocks noGrp="1"/>
          </p:cNvSpPr>
          <p:nvPr>
            <p:ph sz="half" idx="1"/>
          </p:nvPr>
        </p:nvSpPr>
        <p:spPr/>
        <p:txBody>
          <a:bodyPr/>
          <a:lstStyle/>
          <a:p>
            <a:pPr lvl="1" eaLnBrk="1" hangingPunct="1"/>
            <a:r>
              <a:rPr lang="en-US" smtClean="0"/>
              <a:t>Each control has overhead in addition to the size of the data type.</a:t>
            </a:r>
          </a:p>
          <a:p>
            <a:pPr lvl="1" eaLnBrk="1" hangingPunct="1"/>
            <a:r>
              <a:rPr lang="en-US" smtClean="0"/>
              <a:t>Maintain the same information using fewer controls</a:t>
            </a:r>
          </a:p>
          <a:p>
            <a:pPr lvl="2" eaLnBrk="1" hangingPunct="1"/>
            <a:r>
              <a:rPr lang="en-US" smtClean="0"/>
              <a:t>Display binary data  as an integer</a:t>
            </a:r>
          </a:p>
          <a:p>
            <a:pPr lvl="2" eaLnBrk="1" hangingPunct="1"/>
            <a:r>
              <a:rPr lang="en-US" smtClean="0"/>
              <a:t>Use a Boolean array or cluster control/indicator</a:t>
            </a:r>
          </a:p>
        </p:txBody>
      </p:sp>
      <p:pic>
        <p:nvPicPr>
          <p:cNvPr id="569348" name="Picture 2" descr="boolean_to_array.bmp"/>
          <p:cNvPicPr>
            <a:picLocks noChangeAspect="1" noChangeArrowheads="1"/>
          </p:cNvPicPr>
          <p:nvPr/>
        </p:nvPicPr>
        <p:blipFill>
          <a:blip r:embed="rId3" cstate="print"/>
          <a:srcRect/>
          <a:stretch>
            <a:fillRect/>
          </a:stretch>
        </p:blipFill>
        <p:spPr bwMode="auto">
          <a:xfrm>
            <a:off x="4502150" y="1676400"/>
            <a:ext cx="4337050" cy="3649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Title 1"/>
          <p:cNvSpPr>
            <a:spLocks noGrp="1"/>
          </p:cNvSpPr>
          <p:nvPr>
            <p:ph type="title"/>
          </p:nvPr>
        </p:nvSpPr>
        <p:spPr/>
        <p:txBody>
          <a:bodyPr/>
          <a:lstStyle/>
          <a:p>
            <a:pPr eaLnBrk="1" hangingPunct="1"/>
            <a:r>
              <a:rPr lang="en-US" smtClean="0"/>
              <a:t>Benefits of FPGA</a:t>
            </a:r>
          </a:p>
        </p:txBody>
      </p:sp>
      <p:sp>
        <p:nvSpPr>
          <p:cNvPr id="3" name="Content Placeholder 2"/>
          <p:cNvSpPr>
            <a:spLocks noGrp="1"/>
          </p:cNvSpPr>
          <p:nvPr>
            <p:ph idx="1"/>
          </p:nvPr>
        </p:nvSpPr>
        <p:spPr/>
        <p:txBody>
          <a:bodyPr rtlCol="0">
            <a:normAutofit lnSpcReduction="10000"/>
          </a:bodyPr>
          <a:lstStyle/>
          <a:p>
            <a:pPr lvl="1" eaLnBrk="1" fontAlgn="auto" hangingPunct="1">
              <a:spcAft>
                <a:spcPts val="0"/>
              </a:spcAft>
              <a:defRPr/>
            </a:pPr>
            <a:r>
              <a:rPr lang="en-US" dirty="0" smtClean="0"/>
              <a:t> Flexibility</a:t>
            </a:r>
          </a:p>
          <a:p>
            <a:pPr lvl="2" eaLnBrk="1" fontAlgn="auto" hangingPunct="1">
              <a:spcAft>
                <a:spcPts val="0"/>
              </a:spcAft>
              <a:buFont typeface="Arial" pitchFamily="34" charset="0"/>
              <a:buChar char="•"/>
              <a:defRPr/>
            </a:pPr>
            <a:r>
              <a:rPr lang="en-US" dirty="0" smtClean="0"/>
              <a:t>Reconfigurable through software</a:t>
            </a:r>
          </a:p>
          <a:p>
            <a:pPr lvl="1" eaLnBrk="1" fontAlgn="auto" hangingPunct="1">
              <a:spcAft>
                <a:spcPts val="0"/>
              </a:spcAft>
              <a:defRPr/>
            </a:pPr>
            <a:r>
              <a:rPr lang="en-US" dirty="0" smtClean="0"/>
              <a:t>True parallel processing</a:t>
            </a:r>
          </a:p>
          <a:p>
            <a:pPr lvl="2" eaLnBrk="1" fontAlgn="auto" hangingPunct="1">
              <a:spcAft>
                <a:spcPts val="0"/>
              </a:spcAft>
              <a:buFont typeface="Arial" pitchFamily="34" charset="0"/>
              <a:buChar char="•"/>
              <a:defRPr/>
            </a:pPr>
            <a:r>
              <a:rPr lang="en-US" dirty="0" smtClean="0"/>
              <a:t>Simultaneous parallel circuits  </a:t>
            </a:r>
          </a:p>
          <a:p>
            <a:pPr lvl="2" eaLnBrk="1" fontAlgn="auto" hangingPunct="1">
              <a:spcAft>
                <a:spcPts val="0"/>
              </a:spcAft>
              <a:buFont typeface="Arial" pitchFamily="34" charset="0"/>
              <a:buChar char="•"/>
              <a:defRPr/>
            </a:pPr>
            <a:r>
              <a:rPr lang="en-US" dirty="0" smtClean="0"/>
              <a:t>No CPU time sharing </a:t>
            </a:r>
          </a:p>
          <a:p>
            <a:pPr lvl="1" eaLnBrk="1" fontAlgn="auto" hangingPunct="1">
              <a:spcAft>
                <a:spcPts val="0"/>
              </a:spcAft>
              <a:defRPr/>
            </a:pPr>
            <a:r>
              <a:rPr lang="en-US" dirty="0" smtClean="0"/>
              <a:t>High Performance</a:t>
            </a:r>
          </a:p>
          <a:p>
            <a:pPr lvl="1" eaLnBrk="1" fontAlgn="auto" hangingPunct="1">
              <a:spcAft>
                <a:spcPts val="0"/>
              </a:spcAft>
              <a:defRPr/>
            </a:pPr>
            <a:r>
              <a:rPr lang="en-US" dirty="0" smtClean="0"/>
              <a:t>Reliability</a:t>
            </a:r>
          </a:p>
          <a:p>
            <a:pPr lvl="1" eaLnBrk="1" fontAlgn="auto" hangingPunct="1">
              <a:spcAft>
                <a:spcPts val="0"/>
              </a:spcAft>
              <a:defRPr/>
            </a:pPr>
            <a:r>
              <a:rPr lang="en-US" dirty="0" smtClean="0"/>
              <a:t>Offload processing</a:t>
            </a:r>
          </a:p>
          <a:p>
            <a:pPr lvl="1" eaLnBrk="1" fontAlgn="auto" hangingPunct="1">
              <a:spcAft>
                <a:spcPts val="0"/>
              </a:spcAft>
              <a:defRPr/>
            </a:pPr>
            <a:r>
              <a:rPr lang="en-US" dirty="0" smtClean="0"/>
              <a:t>Cost</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Title 4"/>
          <p:cNvSpPr>
            <a:spLocks noGrp="1"/>
          </p:cNvSpPr>
          <p:nvPr>
            <p:ph type="title"/>
          </p:nvPr>
        </p:nvSpPr>
        <p:spPr/>
        <p:txBody>
          <a:bodyPr/>
          <a:lstStyle/>
          <a:p>
            <a:pPr eaLnBrk="1" hangingPunct="1"/>
            <a:r>
              <a:rPr lang="en-US" smtClean="0"/>
              <a:t>Use Small Data Types</a:t>
            </a:r>
          </a:p>
        </p:txBody>
      </p:sp>
      <p:grpSp>
        <p:nvGrpSpPr>
          <p:cNvPr id="570371" name="Group 15" descr="loc_easy_to_recreate"/>
          <p:cNvGrpSpPr>
            <a:grpSpLocks/>
          </p:cNvGrpSpPr>
          <p:nvPr/>
        </p:nvGrpSpPr>
        <p:grpSpPr bwMode="auto">
          <a:xfrm>
            <a:off x="-152400" y="2590800"/>
            <a:ext cx="9067800" cy="2819400"/>
            <a:chOff x="-455613" y="2590800"/>
            <a:chExt cx="9067800" cy="2819400"/>
          </a:xfrm>
        </p:grpSpPr>
        <p:pic>
          <p:nvPicPr>
            <p:cNvPr id="570372" name="Picture 3"/>
            <p:cNvPicPr>
              <a:picLocks noChangeAspect="1" noChangeArrowheads="1"/>
            </p:cNvPicPr>
            <p:nvPr/>
          </p:nvPicPr>
          <p:blipFill>
            <a:blip r:embed="rId3" cstate="print"/>
            <a:srcRect/>
            <a:stretch>
              <a:fillRect/>
            </a:stretch>
          </p:blipFill>
          <p:spPr bwMode="auto">
            <a:xfrm>
              <a:off x="230187" y="2590800"/>
              <a:ext cx="3857625" cy="2743200"/>
            </a:xfrm>
            <a:prstGeom prst="rect">
              <a:avLst/>
            </a:prstGeom>
            <a:noFill/>
            <a:ln w="9525">
              <a:noFill/>
              <a:miter lim="800000"/>
              <a:headEnd/>
              <a:tailEnd/>
            </a:ln>
          </p:spPr>
        </p:pic>
        <p:pic>
          <p:nvPicPr>
            <p:cNvPr id="570373" name="Picture 4"/>
            <p:cNvPicPr>
              <a:picLocks noChangeAspect="1" noChangeArrowheads="1"/>
            </p:cNvPicPr>
            <p:nvPr/>
          </p:nvPicPr>
          <p:blipFill>
            <a:blip r:embed="rId4" cstate="print"/>
            <a:srcRect/>
            <a:stretch>
              <a:fillRect/>
            </a:stretch>
          </p:blipFill>
          <p:spPr bwMode="auto">
            <a:xfrm>
              <a:off x="4648200" y="2590800"/>
              <a:ext cx="3963987" cy="2819400"/>
            </a:xfrm>
            <a:prstGeom prst="rect">
              <a:avLst/>
            </a:prstGeom>
            <a:noFill/>
            <a:ln w="9525">
              <a:noFill/>
              <a:miter lim="800000"/>
              <a:headEnd/>
              <a:tailEnd/>
            </a:ln>
          </p:spPr>
        </p:pic>
        <p:sp>
          <p:nvSpPr>
            <p:cNvPr id="13" name="Multiply 12"/>
            <p:cNvSpPr/>
            <p:nvPr/>
          </p:nvSpPr>
          <p:spPr bwMode="auto">
            <a:xfrm>
              <a:off x="-455613" y="3505200"/>
              <a:ext cx="2057400" cy="1905000"/>
            </a:xfrm>
            <a:prstGeom prst="mathMultiply">
              <a:avLst/>
            </a:prstGeom>
            <a:solidFill>
              <a:schemeClr val="accent1">
                <a:alpha val="50000"/>
              </a:schemeClr>
            </a:solidFill>
            <a:ln w="9525" cap="flat" cmpd="sng" algn="ctr">
              <a:noFill/>
              <a:prstDash val="solid"/>
              <a:round/>
              <a:headEnd type="none" w="sm" len="sm"/>
              <a:tailEnd type="none" w="sm" len="sm"/>
            </a:ln>
            <a:effectLst/>
            <a:scene3d>
              <a:camera prst="orthographicFront"/>
              <a:lightRig rig="legacyFlat3" dir="b"/>
            </a:scene3d>
            <a:sp3d extrusionH="430200" prstMaterial="legacyMatte">
              <a:bevelT w="13500" h="13500" prst="angle"/>
              <a:bevelB w="13500" h="13500" prst="angle"/>
              <a:extrusionClr>
                <a:schemeClr val="accent1"/>
              </a:extrusionClr>
            </a:sp3d>
          </p:spPr>
          <p:txBody>
            <a:bodyPr wrap="none" anchor="ctr"/>
            <a:lstStyle/>
            <a:p>
              <a:pPr algn="ctr" eaLnBrk="0" hangingPunct="0">
                <a:defRPr/>
              </a:pPr>
              <a:endParaRPr lang="en-US" sz="2400" dirty="0">
                <a:solidFill>
                  <a:srgbClr val="FF0000"/>
                </a:solidFill>
              </a:endParaRPr>
            </a:p>
          </p:txBody>
        </p:sp>
        <p:sp>
          <p:nvSpPr>
            <p:cNvPr id="15" name="Donut 14"/>
            <p:cNvSpPr/>
            <p:nvPr/>
          </p:nvSpPr>
          <p:spPr bwMode="auto">
            <a:xfrm>
              <a:off x="4192587" y="3733800"/>
              <a:ext cx="1600200" cy="1600200"/>
            </a:xfrm>
            <a:prstGeom prst="donut">
              <a:avLst/>
            </a:prstGeom>
            <a:solidFill>
              <a:schemeClr val="accent1">
                <a:alpha val="50000"/>
              </a:schemeClr>
            </a:solidFill>
            <a:ln w="9525" cap="flat" cmpd="sng" algn="ctr">
              <a:noFill/>
              <a:prstDash val="solid"/>
              <a:round/>
              <a:headEnd type="none" w="sm" len="sm"/>
              <a:tailEnd type="none" w="sm" len="sm"/>
            </a:ln>
            <a:effectLst/>
            <a:scene3d>
              <a:camera prst="orthographicFront"/>
              <a:lightRig rig="legacyFlat3" dir="b"/>
            </a:scene3d>
            <a:sp3d extrusionH="430200" prstMaterial="legacyMatte">
              <a:bevelT w="13500" h="13500" prst="angle"/>
              <a:bevelB w="13500" h="13500" prst="angle"/>
              <a:extrusionClr>
                <a:schemeClr val="accent1"/>
              </a:extrusionClr>
            </a:sp3d>
          </p:spPr>
          <p:txBody>
            <a:bodyPr wrap="none" anchor="ctr"/>
            <a:lstStyle/>
            <a:p>
              <a:pPr algn="ctr" eaLnBrk="0" hangingPunct="0">
                <a:defRPr/>
              </a:pPr>
              <a:endParaRPr lang="en-US" sz="2400" dirty="0">
                <a:solidFill>
                  <a:srgbClr val="FFFFFF"/>
                </a:solidFill>
              </a:endParaRPr>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Title 1"/>
          <p:cNvSpPr>
            <a:spLocks noGrp="1"/>
          </p:cNvSpPr>
          <p:nvPr>
            <p:ph type="title"/>
          </p:nvPr>
        </p:nvSpPr>
        <p:spPr/>
        <p:txBody>
          <a:bodyPr/>
          <a:lstStyle/>
          <a:p>
            <a:pPr eaLnBrk="1" hangingPunct="1"/>
            <a:r>
              <a:rPr lang="en-US" smtClean="0"/>
              <a:t>Use Small Data Types - Coercion</a:t>
            </a:r>
          </a:p>
        </p:txBody>
      </p:sp>
      <p:sp>
        <p:nvSpPr>
          <p:cNvPr id="571395" name="Content Placeholder 2"/>
          <p:cNvSpPr>
            <a:spLocks noGrp="1"/>
          </p:cNvSpPr>
          <p:nvPr>
            <p:ph idx="1"/>
          </p:nvPr>
        </p:nvSpPr>
        <p:spPr>
          <a:xfrm>
            <a:off x="457200" y="1600200"/>
            <a:ext cx="8686800" cy="4343400"/>
          </a:xfrm>
        </p:spPr>
        <p:txBody>
          <a:bodyPr/>
          <a:lstStyle/>
          <a:p>
            <a:pPr lvl="1" eaLnBrk="1" hangingPunct="1"/>
            <a:r>
              <a:rPr lang="en-US" smtClean="0"/>
              <a:t>Eliminate coercion dots</a:t>
            </a:r>
          </a:p>
          <a:p>
            <a:pPr lvl="2" eaLnBrk="1" hangingPunct="1"/>
            <a:r>
              <a:rPr lang="en-US" smtClean="0"/>
              <a:t>Determine necessary input format</a:t>
            </a:r>
          </a:p>
          <a:p>
            <a:pPr lvl="2" eaLnBrk="1" hangingPunct="1"/>
            <a:r>
              <a:rPr lang="en-US" smtClean="0"/>
              <a:t>Insert conversion function</a:t>
            </a:r>
          </a:p>
          <a:p>
            <a:pPr lvl="2" eaLnBrk="1" hangingPunct="1"/>
            <a:r>
              <a:rPr lang="en-US" sz="2800" smtClean="0"/>
              <a:t>Intentional coercion results in more efficient implementation</a:t>
            </a:r>
            <a:endParaRPr lang="en-US" smtClean="0"/>
          </a:p>
          <a:p>
            <a:pPr lvl="2" eaLnBrk="1" hangingPunct="1"/>
            <a:endParaRPr lang="en-US" smtClean="0"/>
          </a:p>
        </p:txBody>
      </p:sp>
      <p:pic>
        <p:nvPicPr>
          <p:cNvPr id="571396" name="Picture 3" descr="loc_bd_FPGA VI - Coersion.bmp"/>
          <p:cNvPicPr>
            <a:picLocks noChangeAspect="1"/>
          </p:cNvPicPr>
          <p:nvPr/>
        </p:nvPicPr>
        <p:blipFill>
          <a:blip r:embed="rId3" cstate="print"/>
          <a:srcRect/>
          <a:stretch>
            <a:fillRect/>
          </a:stretch>
        </p:blipFill>
        <p:spPr bwMode="auto">
          <a:xfrm>
            <a:off x="2733675" y="3733800"/>
            <a:ext cx="3390900" cy="762000"/>
          </a:xfrm>
          <a:prstGeom prst="rect">
            <a:avLst/>
          </a:prstGeom>
          <a:noFill/>
          <a:ln w="9525">
            <a:noFill/>
            <a:miter lim="800000"/>
            <a:headEnd/>
            <a:tailEnd/>
          </a:ln>
        </p:spPr>
      </p:pic>
      <p:pic>
        <p:nvPicPr>
          <p:cNvPr id="571397" name="Picture 6" descr="loc_bd_FPGA VI - Conversion.bmp"/>
          <p:cNvPicPr>
            <a:picLocks noChangeAspect="1"/>
          </p:cNvPicPr>
          <p:nvPr/>
        </p:nvPicPr>
        <p:blipFill>
          <a:blip r:embed="rId4" cstate="print"/>
          <a:srcRect/>
          <a:stretch>
            <a:fillRect/>
          </a:stretch>
        </p:blipFill>
        <p:spPr bwMode="auto">
          <a:xfrm>
            <a:off x="1905000" y="5334000"/>
            <a:ext cx="5048250" cy="762000"/>
          </a:xfrm>
          <a:prstGeom prst="rect">
            <a:avLst/>
          </a:prstGeom>
          <a:noFill/>
          <a:ln w="9525">
            <a:noFill/>
            <a:miter lim="800000"/>
            <a:headEnd/>
            <a:tailEnd/>
          </a:ln>
        </p:spPr>
      </p:pic>
      <p:sp>
        <p:nvSpPr>
          <p:cNvPr id="8" name="Right Arrow 7"/>
          <p:cNvSpPr/>
          <p:nvPr/>
        </p:nvSpPr>
        <p:spPr>
          <a:xfrm rot="5400000">
            <a:off x="4029075" y="4743450"/>
            <a:ext cx="8001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Title 1"/>
          <p:cNvSpPr>
            <a:spLocks noGrp="1"/>
          </p:cNvSpPr>
          <p:nvPr>
            <p:ph type="title"/>
          </p:nvPr>
        </p:nvSpPr>
        <p:spPr/>
        <p:txBody>
          <a:bodyPr/>
          <a:lstStyle/>
          <a:p>
            <a:pPr eaLnBrk="1" hangingPunct="1"/>
            <a:r>
              <a:rPr lang="en-US" smtClean="0"/>
              <a:t>Avoid Large Functions</a:t>
            </a:r>
          </a:p>
        </p:txBody>
      </p:sp>
      <p:sp>
        <p:nvSpPr>
          <p:cNvPr id="572419" name="Content Placeholder 2"/>
          <p:cNvSpPr>
            <a:spLocks noGrp="1"/>
          </p:cNvSpPr>
          <p:nvPr>
            <p:ph idx="1"/>
          </p:nvPr>
        </p:nvSpPr>
        <p:spPr/>
        <p:txBody>
          <a:bodyPr/>
          <a:lstStyle/>
          <a:p>
            <a:pPr marL="0" indent="0" eaLnBrk="1" hangingPunct="1"/>
            <a:r>
              <a:rPr lang="en-US" smtClean="0"/>
              <a:t>Not all functions are equal</a:t>
            </a:r>
            <a:br>
              <a:rPr lang="en-US" smtClean="0"/>
            </a:br>
            <a:endParaRPr lang="en-US" smtClean="0"/>
          </a:p>
          <a:p>
            <a:pPr marL="0" indent="0" eaLnBrk="1" hangingPunct="1"/>
            <a:endParaRPr lang="en-US" smtClean="0"/>
          </a:p>
          <a:p>
            <a:pPr marL="0" indent="0" eaLnBrk="1" hangingPunct="1"/>
            <a:endParaRPr lang="en-US" smtClean="0"/>
          </a:p>
        </p:txBody>
      </p:sp>
      <p:pic>
        <p:nvPicPr>
          <p:cNvPr id="572420" name="Picture 2" descr="loc_bd_Quotient and Remainder - Div by 4.bmp"/>
          <p:cNvPicPr>
            <a:picLocks noChangeAspect="1" noChangeArrowheads="1"/>
          </p:cNvPicPr>
          <p:nvPr/>
        </p:nvPicPr>
        <p:blipFill>
          <a:blip r:embed="rId3" cstate="print"/>
          <a:srcRect/>
          <a:stretch>
            <a:fillRect/>
          </a:stretch>
        </p:blipFill>
        <p:spPr bwMode="auto">
          <a:xfrm>
            <a:off x="990600" y="2895600"/>
            <a:ext cx="7291388"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Avoid Large Functions –</a:t>
            </a:r>
            <a:br>
              <a:rPr lang="en-US" dirty="0" smtClean="0"/>
            </a:br>
            <a:r>
              <a:rPr lang="en-US" dirty="0" smtClean="0"/>
              <a:t>Quotient &amp; Remainder</a:t>
            </a:r>
            <a:endParaRPr lang="en-US" dirty="0"/>
          </a:p>
        </p:txBody>
      </p:sp>
      <p:sp>
        <p:nvSpPr>
          <p:cNvPr id="3" name="Content Placeholder 2"/>
          <p:cNvSpPr>
            <a:spLocks noGrp="1"/>
          </p:cNvSpPr>
          <p:nvPr>
            <p:ph sz="half" idx="1"/>
          </p:nvPr>
        </p:nvSpPr>
        <p:spPr/>
        <p:txBody>
          <a:bodyPr rtlCol="0">
            <a:normAutofit lnSpcReduction="10000"/>
          </a:bodyPr>
          <a:lstStyle/>
          <a:p>
            <a:pPr marL="0" indent="0" eaLnBrk="1" fontAlgn="auto" hangingPunct="1">
              <a:spcAft>
                <a:spcPts val="0"/>
              </a:spcAft>
              <a:defRPr/>
            </a:pPr>
            <a:r>
              <a:rPr lang="en-US" dirty="0" smtClean="0"/>
              <a:t>This function consumes significant space on the FPGA</a:t>
            </a:r>
          </a:p>
          <a:p>
            <a:pPr lvl="1" eaLnBrk="1" fontAlgn="auto" hangingPunct="1">
              <a:spcAft>
                <a:spcPts val="0"/>
              </a:spcAft>
              <a:defRPr/>
            </a:pPr>
            <a:r>
              <a:rPr lang="en-US" dirty="0" smtClean="0"/>
              <a:t>Quotient &amp; Remainder often used to increment based on iteration number</a:t>
            </a:r>
          </a:p>
          <a:p>
            <a:pPr lvl="1" eaLnBrk="1" fontAlgn="auto" hangingPunct="1">
              <a:spcAft>
                <a:spcPts val="0"/>
              </a:spcAft>
              <a:defRPr/>
            </a:pPr>
            <a:r>
              <a:rPr lang="en-US" dirty="0" smtClean="0"/>
              <a:t>Consider replacing with actual increment function and shift register</a:t>
            </a:r>
          </a:p>
          <a:p>
            <a:pPr marL="0" indent="0" eaLnBrk="1" fontAlgn="auto" hangingPunct="1">
              <a:spcAft>
                <a:spcPts val="0"/>
              </a:spcAft>
              <a:defRPr/>
            </a:pPr>
            <a:endParaRPr lang="en-US" dirty="0" smtClean="0"/>
          </a:p>
          <a:p>
            <a:pPr marL="0" indent="0" eaLnBrk="1" fontAlgn="auto" hangingPunct="1">
              <a:spcAft>
                <a:spcPts val="0"/>
              </a:spcAft>
              <a:defRPr/>
            </a:pPr>
            <a:r>
              <a:rPr lang="en-US" dirty="0" smtClean="0"/>
              <a:t>	</a:t>
            </a:r>
          </a:p>
          <a:p>
            <a:pPr marL="0" indent="0" eaLnBrk="1" fontAlgn="auto" hangingPunct="1">
              <a:spcAft>
                <a:spcPts val="0"/>
              </a:spcAft>
              <a:defRPr/>
            </a:pPr>
            <a:endParaRPr lang="en-US" dirty="0"/>
          </a:p>
        </p:txBody>
      </p:sp>
      <p:pic>
        <p:nvPicPr>
          <p:cNvPr id="573444" name="Picture 4" descr="noloc_easy_to_recreate"/>
          <p:cNvPicPr>
            <a:picLocks noChangeAspect="1" noChangeArrowheads="1"/>
          </p:cNvPicPr>
          <p:nvPr/>
        </p:nvPicPr>
        <p:blipFill>
          <a:blip r:embed="rId3" cstate="print"/>
          <a:srcRect/>
          <a:stretch>
            <a:fillRect/>
          </a:stretch>
        </p:blipFill>
        <p:spPr bwMode="auto">
          <a:xfrm>
            <a:off x="7696200" y="685800"/>
            <a:ext cx="457200" cy="457200"/>
          </a:xfrm>
          <a:prstGeom prst="rect">
            <a:avLst/>
          </a:prstGeom>
          <a:noFill/>
          <a:ln w="9525">
            <a:noFill/>
            <a:miter lim="800000"/>
            <a:headEnd/>
            <a:tailEnd/>
          </a:ln>
        </p:spPr>
      </p:pic>
      <p:pic>
        <p:nvPicPr>
          <p:cNvPr id="573445" name="Content Placeholder 20" descr="loc_bd_Quotient and Remainder - Iteration.bmp"/>
          <p:cNvPicPr>
            <a:picLocks noChangeAspect="1"/>
          </p:cNvPicPr>
          <p:nvPr/>
        </p:nvPicPr>
        <p:blipFill>
          <a:blip r:embed="rId4" cstate="print"/>
          <a:srcRect/>
          <a:stretch>
            <a:fillRect/>
          </a:stretch>
        </p:blipFill>
        <p:spPr bwMode="auto">
          <a:xfrm>
            <a:off x="4114800" y="1524000"/>
            <a:ext cx="4768850" cy="4343400"/>
          </a:xfrm>
          <a:prstGeom prst="rect">
            <a:avLst/>
          </a:prstGeom>
          <a:noFill/>
          <a:ln w="9525">
            <a:noFill/>
            <a:miter lim="800000"/>
            <a:headEnd/>
            <a:tailEnd/>
          </a:ln>
        </p:spPr>
      </p:pic>
      <p:sp>
        <p:nvSpPr>
          <p:cNvPr id="27" name="Down Arrow 26"/>
          <p:cNvSpPr/>
          <p:nvPr/>
        </p:nvSpPr>
        <p:spPr>
          <a:xfrm>
            <a:off x="6524625" y="2819400"/>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Avoid Large Functions – </a:t>
            </a:r>
            <a:br>
              <a:rPr lang="en-US" dirty="0" smtClean="0"/>
            </a:br>
            <a:r>
              <a:rPr lang="en-US" dirty="0" smtClean="0"/>
              <a:t>Scale By Power of 2</a:t>
            </a:r>
            <a:endParaRPr lang="en-US" dirty="0"/>
          </a:p>
        </p:txBody>
      </p:sp>
      <p:sp>
        <p:nvSpPr>
          <p:cNvPr id="574467" name="Content Placeholder 2"/>
          <p:cNvSpPr>
            <a:spLocks noGrp="1"/>
          </p:cNvSpPr>
          <p:nvPr>
            <p:ph idx="1"/>
          </p:nvPr>
        </p:nvSpPr>
        <p:spPr/>
        <p:txBody>
          <a:bodyPr/>
          <a:lstStyle/>
          <a:p>
            <a:pPr lvl="1" eaLnBrk="1" hangingPunct="1"/>
            <a:r>
              <a:rPr lang="en-US" smtClean="0"/>
              <a:t>Uses significant FPGA space if input for power is a control</a:t>
            </a:r>
          </a:p>
          <a:p>
            <a:pPr lvl="1" eaLnBrk="1" hangingPunct="1"/>
            <a:r>
              <a:rPr lang="en-US" smtClean="0"/>
              <a:t>However, if you wire a constant to the input, the function consumes no space on the FPGA</a:t>
            </a:r>
          </a:p>
          <a:p>
            <a:pPr lvl="1" eaLnBrk="1" hangingPunct="1"/>
            <a:r>
              <a:rPr lang="en-US" smtClean="0"/>
              <a:t>Use negative powers to replace Quotient &amp; Remainder function whenever possible</a:t>
            </a:r>
          </a:p>
        </p:txBody>
      </p:sp>
      <p:pic>
        <p:nvPicPr>
          <p:cNvPr id="574468" name="Picture 5" descr="noloc_easy_to_recreate"/>
          <p:cNvPicPr>
            <a:picLocks noChangeAspect="1" noChangeArrowheads="1"/>
          </p:cNvPicPr>
          <p:nvPr/>
        </p:nvPicPr>
        <p:blipFill>
          <a:blip r:embed="rId3" cstate="print"/>
          <a:srcRect/>
          <a:stretch>
            <a:fillRect/>
          </a:stretch>
        </p:blipFill>
        <p:spPr bwMode="auto">
          <a:xfrm>
            <a:off x="7696200" y="762000"/>
            <a:ext cx="457200" cy="457200"/>
          </a:xfrm>
          <a:prstGeom prst="rect">
            <a:avLst/>
          </a:prstGeom>
          <a:noFill/>
          <a:ln w="9525">
            <a:noFill/>
            <a:miter lim="800000"/>
            <a:headEnd/>
            <a:tailEnd/>
          </a:ln>
        </p:spPr>
      </p:pic>
      <p:pic>
        <p:nvPicPr>
          <p:cNvPr id="574469" name="Content Placeholder 27" descr="loc_bd_Quotient and Remainder - Div by 4.bmp"/>
          <p:cNvPicPr>
            <a:picLocks noChangeAspect="1"/>
          </p:cNvPicPr>
          <p:nvPr/>
        </p:nvPicPr>
        <p:blipFill>
          <a:blip r:embed="rId4" cstate="print"/>
          <a:srcRect/>
          <a:stretch>
            <a:fillRect/>
          </a:stretch>
        </p:blipFill>
        <p:spPr bwMode="auto">
          <a:xfrm>
            <a:off x="1309688" y="4572000"/>
            <a:ext cx="6462712" cy="1081088"/>
          </a:xfrm>
          <a:prstGeom prst="rect">
            <a:avLst/>
          </a:prstGeom>
          <a:noFill/>
          <a:ln w="9525">
            <a:noFill/>
            <a:miter lim="800000"/>
            <a:headEnd/>
            <a:tailEnd/>
          </a:ln>
        </p:spPr>
      </p:pic>
      <p:sp>
        <p:nvSpPr>
          <p:cNvPr id="6" name="Right Arrow 5"/>
          <p:cNvSpPr/>
          <p:nvPr/>
        </p:nvSpPr>
        <p:spPr>
          <a:xfrm>
            <a:off x="4114800" y="4752975"/>
            <a:ext cx="890588" cy="657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pPr eaLnBrk="1" hangingPunct="1"/>
            <a:r>
              <a:rPr lang="en-US" smtClean="0"/>
              <a:t>Summary—Quiz</a:t>
            </a:r>
          </a:p>
        </p:txBody>
      </p:sp>
      <p:sp>
        <p:nvSpPr>
          <p:cNvPr id="56324" name="Rectangle 3"/>
          <p:cNvSpPr>
            <a:spLocks noGrp="1" noChangeArrowheads="1"/>
          </p:cNvSpPr>
          <p:nvPr>
            <p:ph idx="1"/>
          </p:nvPr>
        </p:nvSpPr>
        <p:spPr/>
        <p:txBody>
          <a:bodyPr rtlCol="0">
            <a:normAutofit lnSpcReduction="10000"/>
          </a:bodyPr>
          <a:lstStyle/>
          <a:p>
            <a:pPr marL="514350" indent="-514350" eaLnBrk="1" fontAlgn="auto" hangingPunct="1">
              <a:spcAft>
                <a:spcPts val="0"/>
              </a:spcAft>
              <a:buFont typeface="+mj-lt"/>
              <a:buAutoNum type="arabicPeriod"/>
              <a:defRPr/>
            </a:pPr>
            <a:r>
              <a:rPr lang="en-US" dirty="0" smtClean="0"/>
              <a:t>You developed a VI and set the project to execute the VI on the FPGA Target. You compile the code and run the VI. </a:t>
            </a:r>
            <a:br>
              <a:rPr lang="en-US" dirty="0" smtClean="0"/>
            </a:br>
            <a:r>
              <a:rPr lang="en-US" dirty="0" smtClean="0"/>
              <a:t>Which of the following statements is true?</a:t>
            </a:r>
          </a:p>
          <a:p>
            <a:pPr marL="1138237" lvl="4" indent="-457200" eaLnBrk="1" fontAlgn="auto" hangingPunct="1">
              <a:spcAft>
                <a:spcPts val="0"/>
              </a:spcAft>
              <a:buFont typeface="+mj-lt"/>
              <a:buAutoNum type="alphaLcPeriod"/>
              <a:defRPr/>
            </a:pPr>
            <a:r>
              <a:rPr lang="en-US" dirty="0" smtClean="0"/>
              <a:t>The block diagram and the front panel both execute on the FPGA</a:t>
            </a:r>
          </a:p>
          <a:p>
            <a:pPr marL="1138237" lvl="4" indent="-457200" eaLnBrk="1" fontAlgn="auto" hangingPunct="1">
              <a:spcAft>
                <a:spcPts val="0"/>
              </a:spcAft>
              <a:buFont typeface="+mj-lt"/>
              <a:buAutoNum type="alphaLcPeriod"/>
              <a:defRPr/>
            </a:pPr>
            <a:r>
              <a:rPr lang="en-US" dirty="0" smtClean="0"/>
              <a:t>The block diagram executes on the FPGA and the front panel executes on the host computer.</a:t>
            </a:r>
          </a:p>
          <a:p>
            <a:pPr marL="1138237" lvl="4" indent="-457200" eaLnBrk="1" fontAlgn="auto" hangingPunct="1">
              <a:spcAft>
                <a:spcPts val="0"/>
              </a:spcAft>
              <a:buFont typeface="+mj-lt"/>
              <a:buAutoNum type="alphaLcPeriod"/>
              <a:defRPr/>
            </a:pPr>
            <a:r>
              <a:rPr lang="en-US" dirty="0" smtClean="0"/>
              <a:t>The block diagram executes on the host computer and the front panel executes on the FPGA.</a:t>
            </a:r>
          </a:p>
          <a:p>
            <a:pPr marL="1138237" lvl="4" indent="-457200" eaLnBrk="1" fontAlgn="auto" hangingPunct="1">
              <a:spcAft>
                <a:spcPts val="0"/>
              </a:spcAft>
              <a:buFont typeface="+mj-lt"/>
              <a:buAutoNum type="alphaLcPeriod"/>
              <a:defRPr/>
            </a:pPr>
            <a:r>
              <a:rPr lang="en-US" dirty="0" smtClean="0"/>
              <a:t>The block diagram and front panel both execute on the host computer</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p:txBody>
          <a:bodyPr/>
          <a:lstStyle/>
          <a:p>
            <a:pPr eaLnBrk="1" hangingPunct="1"/>
            <a:r>
              <a:rPr lang="en-US" smtClean="0"/>
              <a:t>Summary—Quiz Answer</a:t>
            </a:r>
          </a:p>
        </p:txBody>
      </p:sp>
      <p:sp>
        <p:nvSpPr>
          <p:cNvPr id="56324" name="Rectangle 3"/>
          <p:cNvSpPr>
            <a:spLocks noGrp="1" noChangeArrowheads="1"/>
          </p:cNvSpPr>
          <p:nvPr>
            <p:ph idx="1"/>
          </p:nvPr>
        </p:nvSpPr>
        <p:spPr/>
        <p:txBody>
          <a:bodyPr rtlCol="0">
            <a:normAutofit lnSpcReduction="10000"/>
          </a:bodyPr>
          <a:lstStyle/>
          <a:p>
            <a:pPr marL="514350" indent="-514350" eaLnBrk="1" fontAlgn="auto" hangingPunct="1">
              <a:spcAft>
                <a:spcPts val="0"/>
              </a:spcAft>
              <a:buFont typeface="+mj-lt"/>
              <a:buAutoNum type="arabicPeriod"/>
              <a:defRPr/>
            </a:pPr>
            <a:r>
              <a:rPr lang="en-US" dirty="0" smtClean="0"/>
              <a:t>You developed a VI and set the project to execute the VI on the FPGA Target. You compile the code and run the VI. </a:t>
            </a:r>
            <a:br>
              <a:rPr lang="en-US" dirty="0" smtClean="0"/>
            </a:br>
            <a:r>
              <a:rPr lang="en-US" dirty="0" smtClean="0"/>
              <a:t>Which of the following statements is true?</a:t>
            </a:r>
          </a:p>
          <a:p>
            <a:pPr marL="1138237" lvl="4" indent="-457200" eaLnBrk="1" fontAlgn="auto" hangingPunct="1">
              <a:spcAft>
                <a:spcPts val="0"/>
              </a:spcAft>
              <a:buFont typeface="+mj-lt"/>
              <a:buAutoNum type="alphaLcPeriod"/>
              <a:defRPr/>
            </a:pPr>
            <a:r>
              <a:rPr lang="en-US" dirty="0" smtClean="0"/>
              <a:t>The block diagram and the front panel both execute on the FPGA</a:t>
            </a:r>
          </a:p>
          <a:p>
            <a:pPr marL="1138237" lvl="4" indent="-457200" eaLnBrk="1" fontAlgn="auto" hangingPunct="1">
              <a:spcAft>
                <a:spcPts val="0"/>
              </a:spcAft>
              <a:buFont typeface="+mj-lt"/>
              <a:buAutoNum type="alphaLcPeriod"/>
              <a:defRPr/>
            </a:pPr>
            <a:r>
              <a:rPr lang="en-US" b="1" dirty="0" smtClean="0"/>
              <a:t>The block diagram executes on the FPGA and the front panel executes on the host computer.</a:t>
            </a:r>
          </a:p>
          <a:p>
            <a:pPr marL="1138237" lvl="4" indent="-457200" eaLnBrk="1" fontAlgn="auto" hangingPunct="1">
              <a:spcAft>
                <a:spcPts val="0"/>
              </a:spcAft>
              <a:buFont typeface="+mj-lt"/>
              <a:buAutoNum type="alphaLcPeriod"/>
              <a:defRPr/>
            </a:pPr>
            <a:r>
              <a:rPr lang="en-US" dirty="0" smtClean="0"/>
              <a:t>The block diagram executes on the host computer and the front panel executes on the FPGA.</a:t>
            </a:r>
          </a:p>
          <a:p>
            <a:pPr marL="1138237" lvl="4" indent="-457200" eaLnBrk="1" fontAlgn="auto" hangingPunct="1">
              <a:spcAft>
                <a:spcPts val="0"/>
              </a:spcAft>
              <a:buFont typeface="+mj-lt"/>
              <a:buAutoNum type="alphaLcPeriod"/>
              <a:defRPr/>
            </a:pPr>
            <a:r>
              <a:rPr lang="en-US" dirty="0" smtClean="0"/>
              <a:t>The block diagram and front panel both execute on the host computer</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pPr eaLnBrk="1" hangingPunct="1"/>
            <a:r>
              <a:rPr lang="en-US" smtClean="0"/>
              <a:t>Summary—Quiz</a:t>
            </a:r>
          </a:p>
        </p:txBody>
      </p:sp>
      <p:sp>
        <p:nvSpPr>
          <p:cNvPr id="577539" name="Rectangle 3"/>
          <p:cNvSpPr>
            <a:spLocks noGrp="1" noChangeArrowheads="1"/>
          </p:cNvSpPr>
          <p:nvPr>
            <p:ph idx="1"/>
          </p:nvPr>
        </p:nvSpPr>
        <p:spPr/>
        <p:txBody>
          <a:bodyPr/>
          <a:lstStyle/>
          <a:p>
            <a:pPr marL="514350" lvl="1" indent="-514350" eaLnBrk="1" hangingPunct="1">
              <a:buFont typeface="Arial Narrow" pitchFamily="34" charset="0"/>
              <a:buAutoNum type="arabicPeriod" startAt="2"/>
            </a:pPr>
            <a:r>
              <a:rPr lang="en-US" smtClean="0"/>
              <a:t>Where should you first test of your FPGA VI’s functionality?</a:t>
            </a:r>
          </a:p>
          <a:p>
            <a:pPr marL="1193800" lvl="4" indent="-514350" eaLnBrk="1" hangingPunct="1">
              <a:buFont typeface="Arial Narrow" pitchFamily="34" charset="0"/>
              <a:buAutoNum type="alphaLcPeriod"/>
            </a:pPr>
            <a:r>
              <a:rPr lang="en-US" smtClean="0"/>
              <a:t>FPGA target</a:t>
            </a:r>
          </a:p>
          <a:p>
            <a:pPr marL="1193800" lvl="4" indent="-514350" eaLnBrk="1" hangingPunct="1">
              <a:buFont typeface="Arial Narrow" pitchFamily="34" charset="0"/>
              <a:buAutoNum type="alphaLcPeriod"/>
            </a:pPr>
            <a:r>
              <a:rPr lang="en-US" smtClean="0"/>
              <a:t>Development computer</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ChangeArrowheads="1"/>
          </p:cNvSpPr>
          <p:nvPr>
            <p:ph type="title"/>
          </p:nvPr>
        </p:nvSpPr>
        <p:spPr/>
        <p:txBody>
          <a:bodyPr/>
          <a:lstStyle/>
          <a:p>
            <a:pPr eaLnBrk="1" hangingPunct="1"/>
            <a:r>
              <a:rPr lang="en-US" smtClean="0"/>
              <a:t>Summary—Quiz Answer</a:t>
            </a:r>
          </a:p>
        </p:txBody>
      </p:sp>
      <p:sp>
        <p:nvSpPr>
          <p:cNvPr id="578563" name="Rectangle 3"/>
          <p:cNvSpPr>
            <a:spLocks noGrp="1" noChangeArrowheads="1"/>
          </p:cNvSpPr>
          <p:nvPr>
            <p:ph idx="1"/>
          </p:nvPr>
        </p:nvSpPr>
        <p:spPr/>
        <p:txBody>
          <a:bodyPr/>
          <a:lstStyle/>
          <a:p>
            <a:pPr marL="514350" lvl="1" indent="-514350" eaLnBrk="1" hangingPunct="1">
              <a:buFont typeface="Arial Narrow" pitchFamily="34" charset="0"/>
              <a:buAutoNum type="arabicPeriod" startAt="2"/>
            </a:pPr>
            <a:r>
              <a:rPr lang="en-US" smtClean="0"/>
              <a:t>Where should you first test of your FPGA VI’s functionality?</a:t>
            </a:r>
          </a:p>
          <a:p>
            <a:pPr marL="1193800" lvl="4" indent="-514350" eaLnBrk="1" hangingPunct="1">
              <a:buFont typeface="Arial Narrow" pitchFamily="34" charset="0"/>
              <a:buAutoNum type="alphaLcPeriod"/>
            </a:pPr>
            <a:r>
              <a:rPr lang="en-US" smtClean="0"/>
              <a:t>FPGA target</a:t>
            </a:r>
          </a:p>
          <a:p>
            <a:pPr marL="1193800" lvl="4" indent="-514350" eaLnBrk="1" hangingPunct="1">
              <a:buFont typeface="Arial Narrow" pitchFamily="34" charset="0"/>
              <a:buAutoNum type="alphaLcPeriod"/>
            </a:pPr>
            <a:r>
              <a:rPr lang="en-US" b="1" smtClean="0"/>
              <a:t>Development computer</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p:txBody>
          <a:bodyPr/>
          <a:lstStyle/>
          <a:p>
            <a:pPr eaLnBrk="1" hangingPunct="1"/>
            <a:r>
              <a:rPr lang="en-US" smtClean="0"/>
              <a:t>Summary—Quiz</a:t>
            </a:r>
          </a:p>
        </p:txBody>
      </p:sp>
      <p:sp>
        <p:nvSpPr>
          <p:cNvPr id="579587" name="Rectangle 3"/>
          <p:cNvSpPr>
            <a:spLocks noGrp="1" noChangeArrowheads="1"/>
          </p:cNvSpPr>
          <p:nvPr>
            <p:ph idx="1"/>
          </p:nvPr>
        </p:nvSpPr>
        <p:spPr/>
        <p:txBody>
          <a:bodyPr/>
          <a:lstStyle/>
          <a:p>
            <a:pPr marL="514350" indent="-514350" eaLnBrk="1" hangingPunct="1">
              <a:buFont typeface="Arial Narrow" pitchFamily="34" charset="0"/>
              <a:buAutoNum type="arabicPeriod" startAt="3"/>
            </a:pPr>
            <a:r>
              <a:rPr lang="en-US" smtClean="0"/>
              <a:t>Which of the following is NOT the name of a report generated as part of the compilation process?</a:t>
            </a:r>
          </a:p>
          <a:p>
            <a:pPr marL="1193800" lvl="4" indent="-514350" eaLnBrk="1" hangingPunct="1">
              <a:buFont typeface="Arial Narrow" pitchFamily="34" charset="0"/>
              <a:buAutoNum type="alphaLcPeriod"/>
            </a:pPr>
            <a:r>
              <a:rPr lang="en-US" smtClean="0"/>
              <a:t>Summary</a:t>
            </a:r>
          </a:p>
          <a:p>
            <a:pPr marL="1193800" lvl="4" indent="-514350" eaLnBrk="1" hangingPunct="1">
              <a:buFont typeface="Arial Narrow" pitchFamily="34" charset="0"/>
              <a:buAutoNum type="alphaLcPeriod"/>
            </a:pPr>
            <a:r>
              <a:rPr lang="en-US" smtClean="0"/>
              <a:t>Final Device Utilization (map)</a:t>
            </a:r>
          </a:p>
          <a:p>
            <a:pPr marL="1193800" lvl="4" indent="-514350" eaLnBrk="1" hangingPunct="1">
              <a:buFont typeface="Arial Narrow" pitchFamily="34" charset="0"/>
              <a:buAutoNum type="alphaLcPeriod"/>
            </a:pPr>
            <a:r>
              <a:rPr lang="en-US" smtClean="0"/>
              <a:t>Final Timing (place and route)</a:t>
            </a:r>
          </a:p>
          <a:p>
            <a:pPr marL="1193800" lvl="4" indent="-514350" eaLnBrk="1" hangingPunct="1">
              <a:buFont typeface="Arial Narrow" pitchFamily="34" charset="0"/>
              <a:buAutoNum type="alphaLcPeriod"/>
            </a:pPr>
            <a:r>
              <a:rPr lang="en-US" smtClean="0"/>
              <a:t>Optimization</a:t>
            </a:r>
          </a:p>
          <a:p>
            <a:pPr lvl="1" eaLnBrk="1" hangingPunct="1"/>
            <a:endParaRPr lang="en-US"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8" name="Picture 1" descr="loc_RIO picture.bmp"/>
          <p:cNvPicPr>
            <a:picLocks noChangeAspect="1" noChangeArrowheads="1"/>
          </p:cNvPicPr>
          <p:nvPr/>
        </p:nvPicPr>
        <p:blipFill>
          <a:blip r:embed="rId3" cstate="print"/>
          <a:srcRect/>
          <a:stretch>
            <a:fillRect/>
          </a:stretch>
        </p:blipFill>
        <p:spPr bwMode="auto">
          <a:xfrm>
            <a:off x="2438400" y="1905000"/>
            <a:ext cx="4460875" cy="3390900"/>
          </a:xfrm>
          <a:prstGeom prst="rect">
            <a:avLst/>
          </a:prstGeom>
          <a:noFill/>
          <a:ln w="9525">
            <a:noFill/>
            <a:miter lim="800000"/>
            <a:headEnd/>
            <a:tailEnd/>
          </a:ln>
        </p:spPr>
      </p:pic>
      <p:sp>
        <p:nvSpPr>
          <p:cNvPr id="454659" name="Rectangle 3"/>
          <p:cNvSpPr>
            <a:spLocks noGrp="1" noChangeArrowheads="1"/>
          </p:cNvSpPr>
          <p:nvPr>
            <p:ph type="title"/>
          </p:nvPr>
        </p:nvSpPr>
        <p:spPr/>
        <p:txBody>
          <a:bodyPr/>
          <a:lstStyle/>
          <a:p>
            <a:pPr eaLnBrk="1" hangingPunct="1"/>
            <a:r>
              <a:rPr lang="en-US" smtClean="0"/>
              <a:t>B. LabVIEW FPGA System</a:t>
            </a:r>
          </a:p>
        </p:txBody>
      </p:sp>
      <p:sp>
        <p:nvSpPr>
          <p:cNvPr id="454660" name="Rectangle 4"/>
          <p:cNvSpPr>
            <a:spLocks noGrp="1" noChangeArrowheads="1"/>
          </p:cNvSpPr>
          <p:nvPr>
            <p:ph type="body" sz="half" idx="4294967295"/>
          </p:nvPr>
        </p:nvSpPr>
        <p:spPr>
          <a:xfrm>
            <a:off x="1066800" y="4953000"/>
            <a:ext cx="6248400" cy="609600"/>
          </a:xfrm>
        </p:spPr>
        <p:txBody>
          <a:bodyPr/>
          <a:lstStyle/>
          <a:p>
            <a:pPr marL="0" indent="0" eaLnBrk="1" hangingPunct="1">
              <a:buFontTx/>
              <a:buNone/>
            </a:pPr>
            <a:r>
              <a:rPr lang="en-US" b="1" smtClean="0"/>
              <a:t>Reconfigurable I/O (RIO) Hardware</a:t>
            </a:r>
          </a:p>
        </p:txBody>
      </p:sp>
      <p:sp>
        <p:nvSpPr>
          <p:cNvPr id="454661" name="Rectangle 5"/>
          <p:cNvSpPr>
            <a:spLocks noChangeArrowheads="1"/>
          </p:cNvSpPr>
          <p:nvPr/>
        </p:nvSpPr>
        <p:spPr bwMode="auto">
          <a:xfrm>
            <a:off x="4343400" y="1143000"/>
            <a:ext cx="3886200" cy="1143000"/>
          </a:xfrm>
          <a:prstGeom prst="rect">
            <a:avLst/>
          </a:prstGeom>
          <a:noFill/>
          <a:ln w="9525">
            <a:noFill/>
            <a:miter lim="800000"/>
            <a:headEnd/>
            <a:tailEnd/>
          </a:ln>
        </p:spPr>
        <p:txBody>
          <a:bodyPr/>
          <a:lstStyle/>
          <a:p>
            <a:pPr marL="342900" indent="-342900">
              <a:spcBef>
                <a:spcPct val="20000"/>
              </a:spcBef>
            </a:pPr>
            <a:r>
              <a:rPr lang="en-US" sz="2800">
                <a:solidFill>
                  <a:schemeClr val="tx1"/>
                </a:solidFill>
              </a:rPr>
              <a:t>LabVIEW FPGA Module</a:t>
            </a:r>
          </a:p>
          <a:p>
            <a:pPr marL="342900" indent="-342900">
              <a:spcBef>
                <a:spcPct val="20000"/>
              </a:spcBef>
            </a:pPr>
            <a:r>
              <a:rPr lang="en-US" sz="2800">
                <a:solidFill>
                  <a:schemeClr val="tx1"/>
                </a:solidFill>
              </a:rPr>
              <a:t>	NI-RIO Driver</a:t>
            </a:r>
          </a:p>
        </p:txBody>
      </p:sp>
      <p:sp>
        <p:nvSpPr>
          <p:cNvPr id="454662" name="AutoShape 6"/>
          <p:cNvSpPr>
            <a:spLocks/>
          </p:cNvSpPr>
          <p:nvPr/>
        </p:nvSpPr>
        <p:spPr bwMode="auto">
          <a:xfrm>
            <a:off x="7740650" y="1517650"/>
            <a:ext cx="914400" cy="609600"/>
          </a:xfrm>
          <a:prstGeom prst="callout3">
            <a:avLst>
              <a:gd name="adj1" fmla="val 18750"/>
              <a:gd name="adj2" fmla="val -8333"/>
              <a:gd name="adj3" fmla="val 18750"/>
              <a:gd name="adj4" fmla="val -378819"/>
              <a:gd name="adj5" fmla="val 24741"/>
              <a:gd name="adj6" fmla="val -378819"/>
              <a:gd name="adj7" fmla="val 126042"/>
              <a:gd name="adj8" fmla="val -322222"/>
            </a:avLst>
          </a:prstGeom>
          <a:noFill/>
          <a:ln w="50800">
            <a:solidFill>
              <a:schemeClr val="tx1"/>
            </a:solidFill>
            <a:miter lim="800000"/>
            <a:headEnd/>
            <a:tailEnd type="oval" w="med" len="med"/>
          </a:ln>
        </p:spPr>
        <p:txBody>
          <a:bodyPr anchor="ctr"/>
          <a:lstStyle/>
          <a:p>
            <a:r>
              <a:rPr lang="en-US" sz="3600">
                <a:solidFill>
                  <a:schemeClr val="tx1"/>
                </a:solidFill>
              </a:rPr>
              <a:t> </a:t>
            </a:r>
          </a:p>
        </p:txBody>
      </p:sp>
      <p:sp>
        <p:nvSpPr>
          <p:cNvPr id="454663" name="AutoShape 7"/>
          <p:cNvSpPr>
            <a:spLocks/>
          </p:cNvSpPr>
          <p:nvPr/>
        </p:nvSpPr>
        <p:spPr bwMode="auto">
          <a:xfrm>
            <a:off x="196850" y="5357813"/>
            <a:ext cx="914400" cy="609600"/>
          </a:xfrm>
          <a:prstGeom prst="callout3">
            <a:avLst>
              <a:gd name="adj1" fmla="val 18750"/>
              <a:gd name="adj2" fmla="val 108333"/>
              <a:gd name="adj3" fmla="val 18750"/>
              <a:gd name="adj4" fmla="val 688889"/>
              <a:gd name="adj5" fmla="val 4949"/>
              <a:gd name="adj6" fmla="val 688889"/>
              <a:gd name="adj7" fmla="val -168231"/>
              <a:gd name="adj8" fmla="val 506773"/>
            </a:avLst>
          </a:prstGeom>
          <a:noFill/>
          <a:ln w="50800">
            <a:solidFill>
              <a:schemeClr val="tx1"/>
            </a:solidFill>
            <a:miter lim="800000"/>
            <a:headEnd/>
            <a:tailEnd type="oval" w="med" len="med"/>
          </a:ln>
        </p:spPr>
        <p:txBody>
          <a:bodyPr anchor="ctr"/>
          <a:lstStyle/>
          <a:p>
            <a:endParaRPr lang="en-US" sz="3600">
              <a:solidFill>
                <a:schemeClr val="tx1"/>
              </a:solidFill>
            </a:endParaRPr>
          </a:p>
        </p:txBody>
      </p:sp>
      <p:pic>
        <p:nvPicPr>
          <p:cNvPr id="454664" name="Picture 11" descr="noloc_missing_art_imagefile"/>
          <p:cNvPicPr>
            <a:picLocks noChangeAspect="1" noChangeArrowheads="1"/>
          </p:cNvPicPr>
          <p:nvPr/>
        </p:nvPicPr>
        <p:blipFill>
          <a:blip r:embed="rId4" cstate="print"/>
          <a:srcRect/>
          <a:stretch>
            <a:fillRect/>
          </a:stretch>
        </p:blipFill>
        <p:spPr bwMode="auto">
          <a:xfrm>
            <a:off x="7848600" y="990600"/>
            <a:ext cx="946150" cy="95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pPr eaLnBrk="1" hangingPunct="1"/>
            <a:r>
              <a:rPr lang="en-US" smtClean="0"/>
              <a:t>Summary—Quiz Answer</a:t>
            </a:r>
          </a:p>
        </p:txBody>
      </p:sp>
      <p:sp>
        <p:nvSpPr>
          <p:cNvPr id="580611" name="Rectangle 3"/>
          <p:cNvSpPr>
            <a:spLocks noGrp="1" noChangeArrowheads="1"/>
          </p:cNvSpPr>
          <p:nvPr>
            <p:ph idx="1"/>
          </p:nvPr>
        </p:nvSpPr>
        <p:spPr/>
        <p:txBody>
          <a:bodyPr/>
          <a:lstStyle/>
          <a:p>
            <a:pPr marL="514350" indent="-514350" eaLnBrk="1" hangingPunct="1">
              <a:buFont typeface="Arial Narrow" pitchFamily="34" charset="0"/>
              <a:buAutoNum type="arabicPeriod" startAt="3"/>
            </a:pPr>
            <a:r>
              <a:rPr lang="en-US" smtClean="0"/>
              <a:t>Which of the following is NOT the name of a report generated as part of the compilation process?</a:t>
            </a:r>
          </a:p>
          <a:p>
            <a:pPr marL="1193800" lvl="4" indent="-514350" eaLnBrk="1" hangingPunct="1">
              <a:buFont typeface="Arial Narrow" pitchFamily="34" charset="0"/>
              <a:buAutoNum type="alphaLcPeriod"/>
            </a:pPr>
            <a:r>
              <a:rPr lang="en-US" smtClean="0"/>
              <a:t>Summary</a:t>
            </a:r>
          </a:p>
          <a:p>
            <a:pPr marL="1193800" lvl="4" indent="-514350" eaLnBrk="1" hangingPunct="1">
              <a:buFont typeface="Arial Narrow" pitchFamily="34" charset="0"/>
              <a:buAutoNum type="alphaLcPeriod"/>
            </a:pPr>
            <a:r>
              <a:rPr lang="en-US" smtClean="0"/>
              <a:t>Final Device Utilization (map)</a:t>
            </a:r>
          </a:p>
          <a:p>
            <a:pPr marL="1193800" lvl="4" indent="-514350" eaLnBrk="1" hangingPunct="1">
              <a:buFont typeface="Arial Narrow" pitchFamily="34" charset="0"/>
              <a:buAutoNum type="alphaLcPeriod"/>
            </a:pPr>
            <a:r>
              <a:rPr lang="en-US" smtClean="0"/>
              <a:t>Final Timing (place and route)</a:t>
            </a:r>
          </a:p>
          <a:p>
            <a:pPr marL="1193800" lvl="4" indent="-514350" eaLnBrk="1" hangingPunct="1">
              <a:buFont typeface="Arial Narrow" pitchFamily="34" charset="0"/>
              <a:buAutoNum type="alphaLcPeriod"/>
            </a:pPr>
            <a:r>
              <a:rPr lang="en-US" b="1" smtClean="0"/>
              <a:t>Optimization</a:t>
            </a:r>
          </a:p>
          <a:p>
            <a:pPr lvl="1" eaLnBrk="1" hangingPunct="1"/>
            <a:endParaRPr lang="en-US"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1"/>
          <p:cNvSpPr>
            <a:spLocks noGrp="1"/>
          </p:cNvSpPr>
          <p:nvPr>
            <p:ph type="title"/>
          </p:nvPr>
        </p:nvSpPr>
        <p:spPr/>
        <p:txBody>
          <a:bodyPr/>
          <a:lstStyle/>
          <a:p>
            <a:pPr eaLnBrk="1" hangingPunct="1"/>
            <a:r>
              <a:rPr lang="en-US" smtClean="0"/>
              <a:t>Summary—Quiz</a:t>
            </a:r>
          </a:p>
        </p:txBody>
      </p:sp>
      <p:sp>
        <p:nvSpPr>
          <p:cNvPr id="581635" name="Content Placeholder 2"/>
          <p:cNvSpPr>
            <a:spLocks noGrp="1"/>
          </p:cNvSpPr>
          <p:nvPr>
            <p:ph idx="1"/>
          </p:nvPr>
        </p:nvSpPr>
        <p:spPr/>
        <p:txBody>
          <a:bodyPr/>
          <a:lstStyle/>
          <a:p>
            <a:pPr marL="514350" indent="-514350" eaLnBrk="1" hangingPunct="1">
              <a:buFont typeface="Arial Narrow" pitchFamily="34" charset="0"/>
              <a:buAutoNum type="arabicPeriod" startAt="4"/>
            </a:pPr>
            <a:r>
              <a:rPr lang="en-US" smtClean="0"/>
              <a:t>Which of the following does NOT describe a VI that is developed under the FPGA target and set to execute on the FPGA?</a:t>
            </a:r>
          </a:p>
          <a:p>
            <a:pPr marL="1155700" lvl="4" indent="-457200" eaLnBrk="1" hangingPunct="1">
              <a:buFont typeface="Arial Narrow" pitchFamily="34" charset="0"/>
              <a:buAutoNum type="alphaLcPeriod"/>
            </a:pPr>
            <a:r>
              <a:rPr lang="en-US" smtClean="0"/>
              <a:t>The Front Panel of the FPGA VI executes on the FPGA target</a:t>
            </a:r>
          </a:p>
          <a:p>
            <a:pPr marL="1155700" lvl="4" indent="-457200" eaLnBrk="1" hangingPunct="1">
              <a:buFont typeface="Arial Narrow" pitchFamily="34" charset="0"/>
              <a:buAutoNum type="alphaLcPeriod"/>
            </a:pPr>
            <a:r>
              <a:rPr lang="en-US" smtClean="0"/>
              <a:t>Non-sequential code in an FPGA VI executes in parallel</a:t>
            </a:r>
          </a:p>
          <a:p>
            <a:pPr marL="1155700" lvl="4" indent="-457200" eaLnBrk="1" hangingPunct="1">
              <a:buFont typeface="Arial Narrow" pitchFamily="34" charset="0"/>
              <a:buAutoNum type="alphaLcPeriod"/>
            </a:pPr>
            <a:r>
              <a:rPr lang="en-US" smtClean="0"/>
              <a:t>FPGA VI executes independently of the host</a:t>
            </a:r>
          </a:p>
          <a:p>
            <a:pPr marL="1155700" lvl="4" indent="-457200" eaLnBrk="1" hangingPunct="1">
              <a:buFont typeface="Arial Narrow" pitchFamily="34" charset="0"/>
              <a:buAutoNum type="alphaLcPeriod"/>
            </a:pPr>
            <a:r>
              <a:rPr lang="en-US" smtClean="0"/>
              <a:t>Only one top-level VI can run on the FPGA at a time</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itle 1"/>
          <p:cNvSpPr>
            <a:spLocks noGrp="1"/>
          </p:cNvSpPr>
          <p:nvPr>
            <p:ph type="title"/>
          </p:nvPr>
        </p:nvSpPr>
        <p:spPr/>
        <p:txBody>
          <a:bodyPr/>
          <a:lstStyle/>
          <a:p>
            <a:pPr eaLnBrk="1" hangingPunct="1"/>
            <a:r>
              <a:rPr lang="en-US" smtClean="0"/>
              <a:t>Summary—Quiz Answer</a:t>
            </a:r>
          </a:p>
        </p:txBody>
      </p:sp>
      <p:sp>
        <p:nvSpPr>
          <p:cNvPr id="582659" name="Content Placeholder 2"/>
          <p:cNvSpPr>
            <a:spLocks noGrp="1"/>
          </p:cNvSpPr>
          <p:nvPr>
            <p:ph idx="1"/>
          </p:nvPr>
        </p:nvSpPr>
        <p:spPr/>
        <p:txBody>
          <a:bodyPr/>
          <a:lstStyle/>
          <a:p>
            <a:pPr marL="514350" indent="-514350" eaLnBrk="1" hangingPunct="1">
              <a:buFont typeface="Arial Narrow" pitchFamily="34" charset="0"/>
              <a:buAutoNum type="arabicPeriod" startAt="4"/>
            </a:pPr>
            <a:r>
              <a:rPr lang="en-US" smtClean="0"/>
              <a:t>Which of the following does NOT describe a VI that is developed under the FPGA target and set to execute on the FPGA?</a:t>
            </a:r>
          </a:p>
          <a:p>
            <a:pPr marL="1155700" lvl="4" indent="-457200" eaLnBrk="1" hangingPunct="1">
              <a:buFont typeface="Arial Narrow" pitchFamily="34" charset="0"/>
              <a:buAutoNum type="alphaLcPeriod"/>
            </a:pPr>
            <a:r>
              <a:rPr lang="en-US" b="1" smtClean="0"/>
              <a:t>The Front Panel of the FGPA VI executes on the FPGA target</a:t>
            </a:r>
          </a:p>
          <a:p>
            <a:pPr marL="1155700" lvl="4" indent="-457200" eaLnBrk="1" hangingPunct="1">
              <a:buFont typeface="Arial Narrow" pitchFamily="34" charset="0"/>
              <a:buAutoNum type="alphaLcPeriod"/>
            </a:pPr>
            <a:r>
              <a:rPr lang="en-US" smtClean="0"/>
              <a:t>Non-sequential code in the FPGA VI executes in parallel</a:t>
            </a:r>
          </a:p>
          <a:p>
            <a:pPr marL="1155700" lvl="4" indent="-457200" eaLnBrk="1" hangingPunct="1">
              <a:buFont typeface="Arial Narrow" pitchFamily="34" charset="0"/>
              <a:buAutoNum type="alphaLcPeriod"/>
            </a:pPr>
            <a:r>
              <a:rPr lang="en-US" smtClean="0"/>
              <a:t>The FPGA VI executes independently of the host</a:t>
            </a:r>
          </a:p>
          <a:p>
            <a:pPr marL="1155700" lvl="4" indent="-457200" eaLnBrk="1" hangingPunct="1">
              <a:buFont typeface="Arial Narrow" pitchFamily="34" charset="0"/>
              <a:buAutoNum type="alphaLcPeriod"/>
            </a:pPr>
            <a:r>
              <a:rPr lang="en-US" smtClean="0"/>
              <a:t>Only one top-level VI can run on the FPGA at a time.</a:t>
            </a:r>
          </a:p>
          <a:p>
            <a:pPr marL="1155700" lvl="4" indent="-457200" eaLnBrk="1" hangingPunct="1">
              <a:buFont typeface="Arial Narrow" pitchFamily="34" charset="0"/>
              <a:buAutoNum type="alphaLcPeriod"/>
            </a:pPr>
            <a:endParaRPr lang="en-US" smtClean="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Lesson 4</a:t>
            </a:r>
            <a:br>
              <a:rPr lang="en-US" dirty="0" smtClean="0"/>
            </a:br>
            <a:r>
              <a:rPr lang="en-US" dirty="0" smtClean="0"/>
              <a:t>FPGA I/O</a:t>
            </a:r>
          </a:p>
        </p:txBody>
      </p:sp>
      <p:sp>
        <p:nvSpPr>
          <p:cNvPr id="583683" name="Rectangle 3"/>
          <p:cNvSpPr>
            <a:spLocks noGrp="1" noChangeArrowheads="1"/>
          </p:cNvSpPr>
          <p:nvPr>
            <p:ph sz="half" idx="1"/>
          </p:nvPr>
        </p:nvSpPr>
        <p:spPr/>
        <p:txBody>
          <a:bodyPr/>
          <a:lstStyle/>
          <a:p>
            <a:pPr eaLnBrk="1" hangingPunct="1"/>
            <a:r>
              <a:rPr lang="en-US" smtClean="0"/>
              <a:t>Introduction</a:t>
            </a:r>
          </a:p>
          <a:p>
            <a:pPr eaLnBrk="1" hangingPunct="1"/>
            <a:r>
              <a:rPr lang="en-US" smtClean="0"/>
              <a:t>Configuring FPGA I/O</a:t>
            </a:r>
          </a:p>
          <a:p>
            <a:pPr eaLnBrk="1" hangingPunct="1"/>
            <a:r>
              <a:rPr lang="en-US" smtClean="0"/>
              <a:t>I/O Types</a:t>
            </a:r>
          </a:p>
          <a:p>
            <a:pPr eaLnBrk="1" hangingPunct="1"/>
            <a:r>
              <a:rPr lang="en-US" smtClean="0"/>
              <a:t>Integer Math</a:t>
            </a:r>
          </a:p>
          <a:p>
            <a:pPr eaLnBrk="1" hangingPunct="1">
              <a:buFont typeface="+mj-lt"/>
              <a:buNone/>
            </a:pPr>
            <a:endParaRPr lang="en-US" smtClean="0"/>
          </a:p>
        </p:txBody>
      </p:sp>
      <p:sp>
        <p:nvSpPr>
          <p:cNvPr id="4" name="Content Placeholder 3"/>
          <p:cNvSpPr>
            <a:spLocks noGrp="1"/>
          </p:cNvSpPr>
          <p:nvPr>
            <p:ph sz="half" idx="2"/>
          </p:nvPr>
        </p:nvSpPr>
        <p:spPr/>
        <p:txBody>
          <a:bodyPr rtlCol="0">
            <a:normAutofit/>
          </a:bodyPr>
          <a:lstStyle/>
          <a:p>
            <a:pPr marL="514350" indent="-514350" eaLnBrk="1" fontAlgn="auto" hangingPunct="1">
              <a:spcAft>
                <a:spcPts val="0"/>
              </a:spcAft>
              <a:buFont typeface="+mj-lt"/>
              <a:buAutoNum type="alphaUcPeriod" startAt="5"/>
              <a:defRPr/>
            </a:pPr>
            <a:r>
              <a:rPr lang="en-US" dirty="0" smtClean="0"/>
              <a:t>Fixed-Point Math</a:t>
            </a:r>
          </a:p>
          <a:p>
            <a:pPr marL="514350" indent="-514350" eaLnBrk="1" fontAlgn="auto" hangingPunct="1">
              <a:spcAft>
                <a:spcPts val="0"/>
              </a:spcAft>
              <a:buFont typeface="+mj-lt"/>
              <a:buAutoNum type="alphaUcPeriod" startAt="5"/>
              <a:defRPr/>
            </a:pPr>
            <a:r>
              <a:rPr lang="en-US" dirty="0" smtClean="0"/>
              <a:t>CompactRIO</a:t>
            </a:r>
          </a:p>
          <a:p>
            <a:pPr marL="514350" indent="-514350" eaLnBrk="1" fontAlgn="auto" hangingPunct="1">
              <a:spcAft>
                <a:spcPts val="0"/>
              </a:spcAft>
              <a:buFont typeface="+mj-lt"/>
              <a:buAutoNum type="alphaUcPeriod" startAt="5"/>
              <a:defRPr/>
            </a:pPr>
            <a:r>
              <a:rPr lang="en-US" dirty="0" smtClean="0"/>
              <a:t>Error Handling</a:t>
            </a:r>
          </a:p>
          <a:p>
            <a:pPr eaLnBrk="1" fontAlgn="auto" hangingPunct="1">
              <a:spcAft>
                <a:spcPts val="0"/>
              </a:spcAft>
              <a:buFont typeface="+mj-lt"/>
              <a:buAutoNum type="alphaUcPeriod" startAt="5"/>
              <a:defRPr/>
            </a:pPr>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lstStyle/>
          <a:p>
            <a:pPr eaLnBrk="1" hangingPunct="1"/>
            <a:r>
              <a:rPr lang="en-US" smtClean="0"/>
              <a:t>A. Introduction</a:t>
            </a:r>
          </a:p>
        </p:txBody>
      </p:sp>
      <p:sp>
        <p:nvSpPr>
          <p:cNvPr id="584707" name="Rectangle 7"/>
          <p:cNvSpPr>
            <a:spLocks noGrp="1" noChangeArrowheads="1"/>
          </p:cNvSpPr>
          <p:nvPr>
            <p:ph idx="1"/>
          </p:nvPr>
        </p:nvSpPr>
        <p:spPr/>
        <p:txBody>
          <a:bodyPr/>
          <a:lstStyle/>
          <a:p>
            <a:pPr lvl="1" eaLnBrk="1" hangingPunct="1"/>
            <a:r>
              <a:rPr lang="en-US" smtClean="0"/>
              <a:t>FPGA I/O items connect I/O to the FPGA logic</a:t>
            </a:r>
          </a:p>
          <a:p>
            <a:pPr lvl="1" eaLnBrk="1" hangingPunct="1"/>
            <a:r>
              <a:rPr lang="en-US" smtClean="0"/>
              <a:t>Each FPGA I/O item has a type like analog or digital</a:t>
            </a:r>
          </a:p>
          <a:p>
            <a:pPr lvl="1" eaLnBrk="1" hangingPunct="1"/>
            <a:r>
              <a:rPr lang="en-US" smtClean="0"/>
              <a:t>FPGA VIs can have multiple types of I/O items</a:t>
            </a:r>
          </a:p>
          <a:p>
            <a:pPr lvl="1" eaLnBrk="1" hangingPunct="1"/>
            <a:r>
              <a:rPr lang="en-US" smtClean="0"/>
              <a:t>In the NI Example Finder, navigate to: </a:t>
            </a:r>
          </a:p>
          <a:p>
            <a:pPr lvl="1" eaLnBrk="1" hangingPunct="1">
              <a:buFont typeface="Arial" pitchFamily="34" charset="0"/>
              <a:buNone/>
            </a:pPr>
            <a:r>
              <a:rPr lang="en-US" b="1" smtClean="0"/>
              <a:t>Toolkits and Modules»FPGA»CompactRIO»Basic IO</a:t>
            </a:r>
            <a:endParaRPr lang="en-US" smtClean="0"/>
          </a:p>
        </p:txBody>
      </p:sp>
      <p:pic>
        <p:nvPicPr>
          <p:cNvPr id="584708" name="Picture 2" descr="loc_easy_to_recreate"/>
          <p:cNvPicPr>
            <a:picLocks noChangeAspect="1" noChangeArrowheads="1"/>
          </p:cNvPicPr>
          <p:nvPr/>
        </p:nvPicPr>
        <p:blipFill>
          <a:blip r:embed="rId3" cstate="print"/>
          <a:srcRect/>
          <a:stretch>
            <a:fillRect/>
          </a:stretch>
        </p:blipFill>
        <p:spPr bwMode="auto">
          <a:xfrm>
            <a:off x="7010400" y="1079500"/>
            <a:ext cx="1525588" cy="536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pPr eaLnBrk="1" hangingPunct="1"/>
            <a:r>
              <a:rPr lang="en-US" smtClean="0"/>
              <a:t>FPGA I/O Terminology</a:t>
            </a:r>
          </a:p>
        </p:txBody>
      </p:sp>
      <p:graphicFrame>
        <p:nvGraphicFramePr>
          <p:cNvPr id="6" name="Content Placeholder 5"/>
          <p:cNvGraphicFramePr>
            <a:graphicFrameLocks noGrp="1"/>
          </p:cNvGraphicFramePr>
          <p:nvPr>
            <p:ph idx="1"/>
          </p:nvPr>
        </p:nvGraphicFramePr>
        <p:xfrm>
          <a:off x="457200" y="160020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a:lstStyle/>
          <a:p>
            <a:pPr eaLnBrk="1" hangingPunct="1"/>
            <a:r>
              <a:rPr lang="en-US" smtClean="0"/>
              <a:t>B. Configuring FPGA I/O</a:t>
            </a:r>
          </a:p>
        </p:txBody>
      </p:sp>
      <p:sp>
        <p:nvSpPr>
          <p:cNvPr id="586755" name="Content Placeholder 47"/>
          <p:cNvSpPr>
            <a:spLocks noGrp="1"/>
          </p:cNvSpPr>
          <p:nvPr>
            <p:ph idx="1"/>
          </p:nvPr>
        </p:nvSpPr>
        <p:spPr/>
        <p:txBody>
          <a:bodyPr/>
          <a:lstStyle/>
          <a:p>
            <a:pPr marL="0" indent="0" eaLnBrk="1" hangingPunct="1"/>
            <a:r>
              <a:rPr lang="en-US" smtClean="0"/>
              <a:t>Adding FPGA I/O to the LabVIEW project</a:t>
            </a:r>
          </a:p>
          <a:p>
            <a:pPr lvl="1" eaLnBrk="1" hangingPunct="1"/>
            <a:r>
              <a:rPr lang="en-US" smtClean="0"/>
              <a:t>If using CompactRIO, detect modules when you add your chassis.</a:t>
            </a:r>
          </a:p>
          <a:p>
            <a:pPr lvl="2" eaLnBrk="1" hangingPunct="1"/>
            <a:r>
              <a:rPr lang="en-US" smtClean="0"/>
              <a:t>All FPGA I/O added automatically</a:t>
            </a:r>
          </a:p>
          <a:p>
            <a:pPr lvl="1" eaLnBrk="1" hangingPunct="1"/>
            <a:r>
              <a:rPr lang="en-US" smtClean="0"/>
              <a:t>If using R Series, manually add FPGA I/O</a:t>
            </a:r>
          </a:p>
          <a:p>
            <a:pPr lvl="2" eaLnBrk="1" hangingPunct="1"/>
            <a:r>
              <a:rPr lang="en-US" smtClean="0"/>
              <a:t>Select which FPGA I/O channels you want to add</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p:txBody>
          <a:bodyPr/>
          <a:lstStyle/>
          <a:p>
            <a:pPr eaLnBrk="1" hangingPunct="1"/>
            <a:r>
              <a:rPr lang="en-US" smtClean="0"/>
              <a:t>Adding FPGA I/O to a CompactRIO Project</a:t>
            </a:r>
          </a:p>
        </p:txBody>
      </p:sp>
      <p:sp>
        <p:nvSpPr>
          <p:cNvPr id="587779" name="Content Placeholder 10"/>
          <p:cNvSpPr txBox="1">
            <a:spLocks/>
          </p:cNvSpPr>
          <p:nvPr/>
        </p:nvSpPr>
        <p:spPr bwMode="auto">
          <a:xfrm>
            <a:off x="4648200" y="1600200"/>
            <a:ext cx="4038600" cy="4525963"/>
          </a:xfrm>
          <a:prstGeom prst="rect">
            <a:avLst/>
          </a:prstGeom>
          <a:noFill/>
          <a:ln w="9525">
            <a:noFill/>
            <a:miter lim="800000"/>
            <a:headEnd/>
            <a:tailEnd/>
          </a:ln>
        </p:spPr>
        <p:txBody>
          <a:bodyPr/>
          <a:lstStyle/>
          <a:p>
            <a:pPr>
              <a:spcBef>
                <a:spcPct val="20000"/>
              </a:spcBef>
              <a:buFont typeface="Arial" pitchFamily="34" charset="0"/>
              <a:buNone/>
            </a:pPr>
            <a:endParaRPr lang="en-US" sz="2800" b="0">
              <a:solidFill>
                <a:srgbClr val="000000"/>
              </a:solidFill>
            </a:endParaRPr>
          </a:p>
        </p:txBody>
      </p:sp>
      <p:pic>
        <p:nvPicPr>
          <p:cNvPr id="587780" name="Content Placeholder 4" descr="loc_env_Discover Modules.bmp"/>
          <p:cNvPicPr>
            <a:picLocks noChangeAspect="1"/>
          </p:cNvPicPr>
          <p:nvPr/>
        </p:nvPicPr>
        <p:blipFill>
          <a:blip r:embed="rId3" cstate="print"/>
          <a:srcRect/>
          <a:stretch>
            <a:fillRect/>
          </a:stretch>
        </p:blipFill>
        <p:spPr bwMode="auto">
          <a:xfrm>
            <a:off x="1676400" y="2362200"/>
            <a:ext cx="5819775" cy="2681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pPr eaLnBrk="1" hangingPunct="1"/>
            <a:r>
              <a:rPr lang="en-US" smtClean="0"/>
              <a:t>Adding FPGA I/O to an R Series Project</a:t>
            </a:r>
          </a:p>
        </p:txBody>
      </p:sp>
      <p:sp>
        <p:nvSpPr>
          <p:cNvPr id="588803" name="Content Placeholder 10"/>
          <p:cNvSpPr txBox="1">
            <a:spLocks/>
          </p:cNvSpPr>
          <p:nvPr/>
        </p:nvSpPr>
        <p:spPr bwMode="auto">
          <a:xfrm>
            <a:off x="4648200" y="1600200"/>
            <a:ext cx="4038600" cy="4525963"/>
          </a:xfrm>
          <a:prstGeom prst="rect">
            <a:avLst/>
          </a:prstGeom>
          <a:noFill/>
          <a:ln w="9525">
            <a:noFill/>
            <a:miter lim="800000"/>
            <a:headEnd/>
            <a:tailEnd/>
          </a:ln>
        </p:spPr>
        <p:txBody>
          <a:bodyPr/>
          <a:lstStyle/>
          <a:p>
            <a:pPr>
              <a:spcBef>
                <a:spcPct val="20000"/>
              </a:spcBef>
              <a:buFont typeface="Arial" pitchFamily="34" charset="0"/>
              <a:buNone/>
            </a:pPr>
            <a:endParaRPr lang="en-US" sz="2800" b="0">
              <a:solidFill>
                <a:srgbClr val="000000"/>
              </a:solidFill>
            </a:endParaRPr>
          </a:p>
        </p:txBody>
      </p:sp>
      <p:pic>
        <p:nvPicPr>
          <p:cNvPr id="588804" name="Picture 4" descr="New FPGA IO.bmp"/>
          <p:cNvPicPr>
            <a:picLocks noChangeAspect="1"/>
          </p:cNvPicPr>
          <p:nvPr/>
        </p:nvPicPr>
        <p:blipFill>
          <a:blip r:embed="rId3" cstate="print"/>
          <a:srcRect/>
          <a:stretch>
            <a:fillRect/>
          </a:stretch>
        </p:blipFill>
        <p:spPr bwMode="auto">
          <a:xfrm>
            <a:off x="4724400" y="1981200"/>
            <a:ext cx="3808413" cy="2354263"/>
          </a:xfrm>
          <a:prstGeom prst="rect">
            <a:avLst/>
          </a:prstGeom>
          <a:noFill/>
          <a:ln w="9525">
            <a:noFill/>
            <a:miter lim="800000"/>
            <a:headEnd/>
            <a:tailEnd/>
          </a:ln>
        </p:spPr>
      </p:pic>
      <p:pic>
        <p:nvPicPr>
          <p:cNvPr id="588805" name="Picture 5" descr="add fpga io.bmp"/>
          <p:cNvPicPr>
            <a:picLocks noChangeAspect="1"/>
          </p:cNvPicPr>
          <p:nvPr/>
        </p:nvPicPr>
        <p:blipFill>
          <a:blip r:embed="rId4" cstate="print"/>
          <a:srcRect/>
          <a:stretch>
            <a:fillRect/>
          </a:stretch>
        </p:blipFill>
        <p:spPr bwMode="auto">
          <a:xfrm>
            <a:off x="609600" y="1981200"/>
            <a:ext cx="3971925"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4"/>
          <p:cNvSpPr>
            <a:spLocks noGrp="1" noChangeArrowheads="1"/>
          </p:cNvSpPr>
          <p:nvPr>
            <p:ph type="title"/>
          </p:nvPr>
        </p:nvSpPr>
        <p:spPr/>
        <p:txBody>
          <a:bodyPr/>
          <a:lstStyle/>
          <a:p>
            <a:pPr eaLnBrk="1" hangingPunct="1"/>
            <a:r>
              <a:rPr lang="en-US" smtClean="0"/>
              <a:t>FPGA I/O Palettes</a:t>
            </a:r>
          </a:p>
        </p:txBody>
      </p:sp>
      <p:pic>
        <p:nvPicPr>
          <p:cNvPr id="589827" name="Picture 2" descr="loc_env_FPGA IO palette unpinned.bmp"/>
          <p:cNvPicPr>
            <a:picLocks noChangeAspect="1" noChangeArrowheads="1"/>
          </p:cNvPicPr>
          <p:nvPr/>
        </p:nvPicPr>
        <p:blipFill>
          <a:blip r:embed="rId3" cstate="print"/>
          <a:srcRect/>
          <a:stretch>
            <a:fillRect/>
          </a:stretch>
        </p:blipFill>
        <p:spPr bwMode="auto">
          <a:xfrm>
            <a:off x="1371600" y="1600200"/>
            <a:ext cx="5254625"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itle 1"/>
          <p:cNvSpPr>
            <a:spLocks noGrp="1"/>
          </p:cNvSpPr>
          <p:nvPr>
            <p:ph type="title"/>
          </p:nvPr>
        </p:nvSpPr>
        <p:spPr/>
        <p:txBody>
          <a:bodyPr/>
          <a:lstStyle/>
          <a:p>
            <a:pPr eaLnBrk="1" hangingPunct="1"/>
            <a:r>
              <a:rPr lang="en-US" smtClean="0"/>
              <a:t>LabVIEW FPGA Module</a:t>
            </a:r>
          </a:p>
        </p:txBody>
      </p:sp>
      <p:sp>
        <p:nvSpPr>
          <p:cNvPr id="455683" name="Content Placeholder 2"/>
          <p:cNvSpPr>
            <a:spLocks noGrp="1"/>
          </p:cNvSpPr>
          <p:nvPr>
            <p:ph idx="1"/>
          </p:nvPr>
        </p:nvSpPr>
        <p:spPr/>
        <p:txBody>
          <a:bodyPr/>
          <a:lstStyle/>
          <a:p>
            <a:pPr lvl="1" eaLnBrk="1" hangingPunct="1"/>
            <a:r>
              <a:rPr lang="en-US" smtClean="0"/>
              <a:t>Add-on module for LabVIEW</a:t>
            </a:r>
          </a:p>
          <a:p>
            <a:pPr lvl="1" eaLnBrk="1" hangingPunct="1"/>
            <a:r>
              <a:rPr lang="en-US" smtClean="0"/>
              <a:t>Develop VIs for FPGA target</a:t>
            </a:r>
          </a:p>
          <a:p>
            <a:pPr lvl="1" eaLnBrk="1" hangingPunct="1"/>
            <a:r>
              <a:rPr lang="en-US" smtClean="0"/>
              <a:t>Develop VIs for host PC or Real-Time interaction with FPGA</a:t>
            </a:r>
          </a:p>
        </p:txBody>
      </p:sp>
      <p:pic>
        <p:nvPicPr>
          <p:cNvPr id="455684" name="Picture 11" descr="noloc_missing_art_imagefile"/>
          <p:cNvPicPr>
            <a:picLocks noChangeAspect="1" noChangeArrowheads="1"/>
          </p:cNvPicPr>
          <p:nvPr/>
        </p:nvPicPr>
        <p:blipFill>
          <a:blip r:embed="rId3" cstate="print"/>
          <a:srcRect/>
          <a:stretch>
            <a:fillRect/>
          </a:stretch>
        </p:blipFill>
        <p:spPr bwMode="auto">
          <a:xfrm>
            <a:off x="7543800" y="304800"/>
            <a:ext cx="946150" cy="95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title"/>
          </p:nvPr>
        </p:nvSpPr>
        <p:spPr/>
        <p:txBody>
          <a:bodyPr/>
          <a:lstStyle/>
          <a:p>
            <a:pPr eaLnBrk="1" hangingPunct="1"/>
            <a:r>
              <a:rPr lang="en-US" smtClean="0"/>
              <a:t>Placing I/O Nodes</a:t>
            </a:r>
          </a:p>
        </p:txBody>
      </p:sp>
      <p:pic>
        <p:nvPicPr>
          <p:cNvPr id="590851" name="Picture 8" descr="loc_easy_to_recreate"/>
          <p:cNvPicPr>
            <a:picLocks noChangeAspect="1" noChangeArrowheads="1"/>
          </p:cNvPicPr>
          <p:nvPr/>
        </p:nvPicPr>
        <p:blipFill>
          <a:blip r:embed="rId3" cstate="print"/>
          <a:srcRect/>
          <a:stretch>
            <a:fillRect/>
          </a:stretch>
        </p:blipFill>
        <p:spPr bwMode="auto">
          <a:xfrm>
            <a:off x="4953000" y="1825625"/>
            <a:ext cx="3159125" cy="3813175"/>
          </a:xfrm>
          <a:prstGeom prst="rect">
            <a:avLst/>
          </a:prstGeom>
          <a:noFill/>
          <a:ln w="9525">
            <a:noFill/>
            <a:miter lim="800000"/>
            <a:headEnd/>
            <a:tailEnd/>
          </a:ln>
        </p:spPr>
      </p:pic>
      <p:pic>
        <p:nvPicPr>
          <p:cNvPr id="590852" name="Picture 9" descr="loc_env_FPGA IO Node.bmp"/>
          <p:cNvPicPr>
            <a:picLocks noChangeAspect="1" noChangeArrowheads="1"/>
          </p:cNvPicPr>
          <p:nvPr/>
        </p:nvPicPr>
        <p:blipFill>
          <a:blip r:embed="rId4" cstate="print"/>
          <a:srcRect/>
          <a:stretch>
            <a:fillRect/>
          </a:stretch>
        </p:blipFill>
        <p:spPr bwMode="auto">
          <a:xfrm>
            <a:off x="769938" y="1827213"/>
            <a:ext cx="3489325" cy="3810000"/>
          </a:xfrm>
          <a:prstGeom prst="rect">
            <a:avLst/>
          </a:prstGeom>
          <a:noFill/>
          <a:ln w="9525">
            <a:noFill/>
            <a:miter lim="800000"/>
            <a:headEnd/>
            <a:tailEnd/>
          </a:ln>
        </p:spPr>
      </p:pic>
      <p:sp>
        <p:nvSpPr>
          <p:cNvPr id="8" name="Right Arrow 7"/>
          <p:cNvSpPr/>
          <p:nvPr/>
        </p:nvSpPr>
        <p:spPr>
          <a:xfrm>
            <a:off x="6172200" y="3573463"/>
            <a:ext cx="914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dirty="0">
              <a:solidFill>
                <a:srgbClr val="FFFFFF"/>
              </a:solidFill>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eaLnBrk="1" hangingPunct="1"/>
            <a:r>
              <a:rPr lang="en-US" smtClean="0"/>
              <a:t>C. I/O Types</a:t>
            </a:r>
          </a:p>
        </p:txBody>
      </p:sp>
      <p:sp>
        <p:nvSpPr>
          <p:cNvPr id="591875" name="Rectangle 3"/>
          <p:cNvSpPr>
            <a:spLocks noGrp="1" noChangeArrowheads="1"/>
          </p:cNvSpPr>
          <p:nvPr>
            <p:ph sz="half" idx="1"/>
          </p:nvPr>
        </p:nvSpPr>
        <p:spPr>
          <a:xfrm>
            <a:off x="457200" y="1600200"/>
            <a:ext cx="5638800" cy="4525963"/>
          </a:xfrm>
        </p:spPr>
        <p:txBody>
          <a:bodyPr/>
          <a:lstStyle/>
          <a:p>
            <a:pPr lvl="1" eaLnBrk="1" hangingPunct="1"/>
            <a:r>
              <a:rPr lang="en-US" sz="2200" smtClean="0"/>
              <a:t>Digital Line – Writes and/or reads Boolean value </a:t>
            </a:r>
            <a:br>
              <a:rPr lang="en-US" sz="2200" smtClean="0"/>
            </a:br>
            <a:r>
              <a:rPr lang="en-US" sz="2200" smtClean="0"/>
              <a:t>to/from digital line</a:t>
            </a:r>
          </a:p>
          <a:p>
            <a:pPr lvl="1" eaLnBrk="1" hangingPunct="1"/>
            <a:r>
              <a:rPr lang="en-US" sz="2200" smtClean="0"/>
              <a:t>Digital Port – Writes and/or reads unsigned </a:t>
            </a:r>
            <a:br>
              <a:rPr lang="en-US" sz="2200" smtClean="0"/>
            </a:br>
            <a:r>
              <a:rPr lang="en-US" sz="2200" smtClean="0"/>
              <a:t>integer value to/from digital port (grouping </a:t>
            </a:r>
            <a:br>
              <a:rPr lang="en-US" sz="2200" smtClean="0"/>
            </a:br>
            <a:r>
              <a:rPr lang="en-US" sz="2200" smtClean="0"/>
              <a:t>of digital lines)</a:t>
            </a:r>
          </a:p>
          <a:p>
            <a:pPr lvl="1" eaLnBrk="1" hangingPunct="1"/>
            <a:r>
              <a:rPr lang="en-US" sz="2200" smtClean="0"/>
              <a:t>Analog I/O – Writes or reads data to/from an </a:t>
            </a:r>
            <a:br>
              <a:rPr lang="en-US" sz="2200" smtClean="0"/>
            </a:br>
            <a:r>
              <a:rPr lang="en-US" sz="2200" smtClean="0"/>
              <a:t>analog channel</a:t>
            </a:r>
          </a:p>
          <a:p>
            <a:pPr lvl="2" eaLnBrk="1" hangingPunct="1"/>
            <a:r>
              <a:rPr lang="en-US" sz="2200" smtClean="0"/>
              <a:t>R Series – Integer values</a:t>
            </a:r>
          </a:p>
          <a:p>
            <a:pPr lvl="2" eaLnBrk="1" hangingPunct="1"/>
            <a:r>
              <a:rPr lang="en-US" sz="2200" smtClean="0"/>
              <a:t>CompactRIO – Fixed-point values (can revert to integer)</a:t>
            </a:r>
          </a:p>
          <a:p>
            <a:pPr lvl="1" eaLnBrk="1" hangingPunct="1"/>
            <a:r>
              <a:rPr lang="en-US" sz="2200" smtClean="0"/>
              <a:t>Other</a:t>
            </a:r>
          </a:p>
          <a:p>
            <a:pPr lvl="2" eaLnBrk="1" hangingPunct="1"/>
            <a:r>
              <a:rPr lang="en-US" sz="2200" smtClean="0"/>
              <a:t>Motion</a:t>
            </a:r>
          </a:p>
          <a:p>
            <a:pPr lvl="2" eaLnBrk="1" hangingPunct="1"/>
            <a:r>
              <a:rPr lang="en-US" sz="2200" smtClean="0"/>
              <a:t>CAN</a:t>
            </a:r>
          </a:p>
        </p:txBody>
      </p:sp>
      <p:pic>
        <p:nvPicPr>
          <p:cNvPr id="591876" name="Picture 7" descr="DIO Type.bmp"/>
          <p:cNvPicPr>
            <a:picLocks noChangeAspect="1"/>
          </p:cNvPicPr>
          <p:nvPr/>
        </p:nvPicPr>
        <p:blipFill>
          <a:blip r:embed="rId3" cstate="print"/>
          <a:srcRect/>
          <a:stretch>
            <a:fillRect/>
          </a:stretch>
        </p:blipFill>
        <p:spPr bwMode="auto">
          <a:xfrm>
            <a:off x="6524625" y="1524000"/>
            <a:ext cx="2257425" cy="704850"/>
          </a:xfrm>
          <a:prstGeom prst="rect">
            <a:avLst/>
          </a:prstGeom>
          <a:noFill/>
          <a:ln w="9525">
            <a:noFill/>
            <a:miter lim="800000"/>
            <a:headEnd/>
            <a:tailEnd/>
          </a:ln>
        </p:spPr>
      </p:pic>
      <p:pic>
        <p:nvPicPr>
          <p:cNvPr id="591877" name="Picture 8" descr="DIO Port Type.bmp"/>
          <p:cNvPicPr>
            <a:picLocks noChangeAspect="1"/>
          </p:cNvPicPr>
          <p:nvPr/>
        </p:nvPicPr>
        <p:blipFill>
          <a:blip r:embed="rId4" cstate="print"/>
          <a:srcRect/>
          <a:stretch>
            <a:fillRect/>
          </a:stretch>
        </p:blipFill>
        <p:spPr bwMode="auto">
          <a:xfrm>
            <a:off x="6324600" y="2413000"/>
            <a:ext cx="2657475" cy="704850"/>
          </a:xfrm>
          <a:prstGeom prst="rect">
            <a:avLst/>
          </a:prstGeom>
          <a:noFill/>
          <a:ln w="9525">
            <a:noFill/>
            <a:miter lim="800000"/>
            <a:headEnd/>
            <a:tailEnd/>
          </a:ln>
        </p:spPr>
      </p:pic>
      <p:pic>
        <p:nvPicPr>
          <p:cNvPr id="591878" name="Picture 10" descr="AIO Type.bmp"/>
          <p:cNvPicPr>
            <a:picLocks noChangeAspect="1"/>
          </p:cNvPicPr>
          <p:nvPr/>
        </p:nvPicPr>
        <p:blipFill>
          <a:blip r:embed="rId5" cstate="print"/>
          <a:srcRect/>
          <a:stretch>
            <a:fillRect/>
          </a:stretch>
        </p:blipFill>
        <p:spPr bwMode="auto">
          <a:xfrm>
            <a:off x="6396038" y="3302000"/>
            <a:ext cx="2514600" cy="704850"/>
          </a:xfrm>
          <a:prstGeom prst="rect">
            <a:avLst/>
          </a:prstGeom>
          <a:noFill/>
          <a:ln w="9525">
            <a:noFill/>
            <a:miter lim="800000"/>
            <a:headEnd/>
            <a:tailEnd/>
          </a:ln>
        </p:spPr>
      </p:pic>
      <p:pic>
        <p:nvPicPr>
          <p:cNvPr id="591879" name="Content Placeholder 7" descr="loc_bd_IO Nodes.bmp"/>
          <p:cNvPicPr>
            <a:picLocks noChangeAspect="1"/>
          </p:cNvPicPr>
          <p:nvPr/>
        </p:nvPicPr>
        <p:blipFill>
          <a:blip r:embed="rId6" cstate="print"/>
          <a:srcRect/>
          <a:stretch>
            <a:fillRect/>
          </a:stretch>
        </p:blipFill>
        <p:spPr bwMode="auto">
          <a:xfrm>
            <a:off x="6586538" y="4191000"/>
            <a:ext cx="2133600" cy="614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ChangeArrowheads="1"/>
          </p:cNvSpPr>
          <p:nvPr>
            <p:ph type="title"/>
          </p:nvPr>
        </p:nvSpPr>
        <p:spPr/>
        <p:txBody>
          <a:bodyPr/>
          <a:lstStyle/>
          <a:p>
            <a:pPr eaLnBrk="1" hangingPunct="1"/>
            <a:r>
              <a:rPr lang="en-US" smtClean="0"/>
              <a:t>Digital I/O</a:t>
            </a:r>
          </a:p>
        </p:txBody>
      </p:sp>
      <p:sp>
        <p:nvSpPr>
          <p:cNvPr id="592899" name="Rectangle 5"/>
          <p:cNvSpPr>
            <a:spLocks noGrp="1" noChangeArrowheads="1"/>
          </p:cNvSpPr>
          <p:nvPr>
            <p:ph idx="1"/>
          </p:nvPr>
        </p:nvSpPr>
        <p:spPr/>
        <p:txBody>
          <a:bodyPr/>
          <a:lstStyle/>
          <a:p>
            <a:pPr lvl="1" eaLnBrk="1" hangingPunct="1"/>
            <a:r>
              <a:rPr lang="en-US" smtClean="0"/>
              <a:t>Individual Lines – Boolean data type</a:t>
            </a:r>
          </a:p>
          <a:p>
            <a:pPr lvl="1" eaLnBrk="1" hangingPunct="1"/>
            <a:r>
              <a:rPr lang="en-US" smtClean="0"/>
              <a:t>Ports (collection of lines) – Integer data type (1 bit per line)</a:t>
            </a:r>
          </a:p>
          <a:p>
            <a:pPr lvl="1" eaLnBrk="1" hangingPunct="1"/>
            <a:r>
              <a:rPr lang="en-US" smtClean="0"/>
              <a:t>Depending on your hardware, digital I/O can be unidirectional or bidirectional</a:t>
            </a:r>
          </a:p>
          <a:p>
            <a:pPr lvl="2" eaLnBrk="1" hangingPunct="1"/>
            <a:r>
              <a:rPr lang="en-US" smtClean="0"/>
              <a:t>If the digital I/O line or port is bidirectional and you want to change direction of the line or the port from the FPGA VI, use the I/O Method Node, and select </a:t>
            </a:r>
            <a:r>
              <a:rPr lang="en-US" b="1" smtClean="0"/>
              <a:t>Set Output Enable </a:t>
            </a:r>
            <a:r>
              <a:rPr lang="en-US" smtClean="0"/>
              <a:t>method.</a:t>
            </a:r>
          </a:p>
        </p:txBody>
      </p:sp>
      <p:pic>
        <p:nvPicPr>
          <p:cNvPr id="592900" name="Picture 2" descr="loc_easy_to_recreate"/>
          <p:cNvPicPr>
            <a:picLocks noChangeAspect="1" noChangeArrowheads="1"/>
          </p:cNvPicPr>
          <p:nvPr/>
        </p:nvPicPr>
        <p:blipFill>
          <a:blip r:embed="rId3" cstate="print"/>
          <a:srcRect/>
          <a:stretch>
            <a:fillRect/>
          </a:stretch>
        </p:blipFill>
        <p:spPr bwMode="auto">
          <a:xfrm>
            <a:off x="6019800" y="685800"/>
            <a:ext cx="2630488"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22" name="Picture 2" descr="loc_bd_Ev Cntr Rising Edge.bmp"/>
          <p:cNvPicPr>
            <a:picLocks noChangeAspect="1" noChangeArrowheads="1"/>
          </p:cNvPicPr>
          <p:nvPr/>
        </p:nvPicPr>
        <p:blipFill>
          <a:blip r:embed="rId3" cstate="print"/>
          <a:srcRect/>
          <a:stretch>
            <a:fillRect/>
          </a:stretch>
        </p:blipFill>
        <p:spPr bwMode="auto">
          <a:xfrm>
            <a:off x="4038600" y="2209800"/>
            <a:ext cx="4945063" cy="2362200"/>
          </a:xfrm>
          <a:prstGeom prst="rect">
            <a:avLst/>
          </a:prstGeom>
          <a:noFill/>
          <a:ln w="9525">
            <a:noFill/>
            <a:miter lim="800000"/>
            <a:headEnd/>
            <a:tailEnd/>
          </a:ln>
        </p:spPr>
      </p:pic>
      <p:sp>
        <p:nvSpPr>
          <p:cNvPr id="593923" name="Rectangle 2"/>
          <p:cNvSpPr>
            <a:spLocks noGrp="1" noChangeArrowheads="1"/>
          </p:cNvSpPr>
          <p:nvPr>
            <p:ph type="title"/>
          </p:nvPr>
        </p:nvSpPr>
        <p:spPr/>
        <p:txBody>
          <a:bodyPr/>
          <a:lstStyle/>
          <a:p>
            <a:pPr eaLnBrk="1" hangingPunct="1"/>
            <a:r>
              <a:rPr lang="en-US" smtClean="0"/>
              <a:t>Creating Counters from Digital I/O</a:t>
            </a:r>
          </a:p>
        </p:txBody>
      </p:sp>
      <p:sp>
        <p:nvSpPr>
          <p:cNvPr id="593924" name="Rectangle 3"/>
          <p:cNvSpPr>
            <a:spLocks noGrp="1" noChangeArrowheads="1"/>
          </p:cNvSpPr>
          <p:nvPr>
            <p:ph sz="half" idx="1"/>
          </p:nvPr>
        </p:nvSpPr>
        <p:spPr/>
        <p:txBody>
          <a:bodyPr/>
          <a:lstStyle/>
          <a:p>
            <a:pPr lvl="1" eaLnBrk="1" hangingPunct="1"/>
            <a:r>
              <a:rPr lang="en-US" smtClean="0"/>
              <a:t>FPGA does not have built-in counter hardware</a:t>
            </a:r>
          </a:p>
          <a:p>
            <a:pPr lvl="1" eaLnBrk="1" hangingPunct="1"/>
            <a:r>
              <a:rPr lang="en-US" smtClean="0"/>
              <a:t>Can be programmed into the FPGA</a:t>
            </a:r>
          </a:p>
          <a:p>
            <a:pPr lvl="1" eaLnBrk="1" hangingPunct="1"/>
            <a:r>
              <a:rPr lang="en-US" smtClean="0"/>
              <a:t>Minimum input pulse width detectable depends on loop period  and hardware</a:t>
            </a:r>
          </a:p>
          <a:p>
            <a:pPr lvl="1" eaLnBrk="1" hangingPunct="1"/>
            <a:r>
              <a:rPr lang="en-US" smtClean="0"/>
              <a:t>On some hardware, you can get improved performance by replacing the While Loop with a Timed Loop.</a:t>
            </a:r>
          </a:p>
          <a:p>
            <a:pPr marL="0" indent="0" eaLnBrk="1" hangingPunct="1"/>
            <a:endParaRPr lang="en-US"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pPr eaLnBrk="1" hangingPunct="1"/>
            <a:r>
              <a:rPr lang="en-US" smtClean="0"/>
              <a:t>Analog I/O</a:t>
            </a:r>
          </a:p>
        </p:txBody>
      </p:sp>
      <p:sp>
        <p:nvSpPr>
          <p:cNvPr id="28676" name="Rectangle 4"/>
          <p:cNvSpPr>
            <a:spLocks noGrp="1" noChangeArrowheads="1"/>
          </p:cNvSpPr>
          <p:nvPr>
            <p:ph idx="1"/>
          </p:nvPr>
        </p:nvSpPr>
        <p:spPr/>
        <p:txBody>
          <a:bodyPr rtlCol="0">
            <a:normAutofit lnSpcReduction="10000"/>
          </a:bodyPr>
          <a:lstStyle/>
          <a:p>
            <a:pPr lvl="1" eaLnBrk="1" fontAlgn="auto" hangingPunct="1">
              <a:spcAft>
                <a:spcPts val="0"/>
              </a:spcAft>
              <a:defRPr/>
            </a:pPr>
            <a:r>
              <a:rPr lang="en-US" dirty="0" smtClean="0"/>
              <a:t>Different devices have different default data types for analog I/O</a:t>
            </a:r>
          </a:p>
          <a:p>
            <a:pPr lvl="2" eaLnBrk="1" fontAlgn="auto" hangingPunct="1">
              <a:spcAft>
                <a:spcPts val="0"/>
              </a:spcAft>
              <a:defRPr/>
            </a:pPr>
            <a:r>
              <a:rPr lang="en-US" dirty="0" smtClean="0"/>
              <a:t>Signed integer (R Series Devices)</a:t>
            </a:r>
          </a:p>
          <a:p>
            <a:pPr lvl="3" eaLnBrk="1" fontAlgn="auto" hangingPunct="1">
              <a:spcAft>
                <a:spcPts val="0"/>
              </a:spcAft>
              <a:defRPr/>
            </a:pPr>
            <a:r>
              <a:rPr lang="en-US" dirty="0" smtClean="0"/>
              <a:t>16-bit or 32-bit depending on the device</a:t>
            </a:r>
          </a:p>
          <a:p>
            <a:pPr lvl="3" eaLnBrk="1" fontAlgn="auto" hangingPunct="1">
              <a:spcAft>
                <a:spcPts val="0"/>
              </a:spcAft>
              <a:defRPr/>
            </a:pPr>
            <a:r>
              <a:rPr lang="en-US" dirty="0" smtClean="0"/>
              <a:t>Data is raw (calibrated and unscaled)</a:t>
            </a:r>
          </a:p>
          <a:p>
            <a:pPr lvl="2" eaLnBrk="1" fontAlgn="auto" hangingPunct="1">
              <a:spcAft>
                <a:spcPts val="0"/>
              </a:spcAft>
              <a:defRPr/>
            </a:pPr>
            <a:r>
              <a:rPr lang="en-US" dirty="0" smtClean="0"/>
              <a:t>Fixed-point data (CompactRIO modules)</a:t>
            </a:r>
          </a:p>
          <a:p>
            <a:pPr lvl="3" eaLnBrk="1" fontAlgn="auto" hangingPunct="1">
              <a:spcAft>
                <a:spcPts val="0"/>
              </a:spcAft>
              <a:defRPr/>
            </a:pPr>
            <a:r>
              <a:rPr lang="en-US" dirty="0" smtClean="0"/>
              <a:t>Data is calibrated</a:t>
            </a:r>
          </a:p>
          <a:p>
            <a:pPr lvl="1" eaLnBrk="1" fontAlgn="auto" hangingPunct="1">
              <a:spcAft>
                <a:spcPts val="0"/>
              </a:spcAft>
              <a:defRPr/>
            </a:pPr>
            <a:r>
              <a:rPr lang="en-US" dirty="0" smtClean="0"/>
              <a:t>Floating-point operations are ordinarily not performed in the FPGA</a:t>
            </a:r>
          </a:p>
          <a:p>
            <a:pPr lvl="2" eaLnBrk="1" fontAlgn="auto" hangingPunct="1">
              <a:spcAft>
                <a:spcPts val="0"/>
              </a:spcAft>
              <a:defRPr/>
            </a:pPr>
            <a:r>
              <a:rPr lang="en-US" dirty="0" smtClean="0"/>
              <a:t>Use the host for floating-point analysis instead</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Title 1"/>
          <p:cNvSpPr>
            <a:spLocks noGrp="1"/>
          </p:cNvSpPr>
          <p:nvPr>
            <p:ph type="title"/>
          </p:nvPr>
        </p:nvSpPr>
        <p:spPr/>
        <p:txBody>
          <a:bodyPr/>
          <a:lstStyle/>
          <a:p>
            <a:pPr eaLnBrk="1" hangingPunct="1"/>
            <a:r>
              <a:rPr lang="en-US" smtClean="0"/>
              <a:t>D. Integer Math</a:t>
            </a:r>
          </a:p>
        </p:txBody>
      </p:sp>
      <p:sp>
        <p:nvSpPr>
          <p:cNvPr id="595971" name="Content Placeholder 2"/>
          <p:cNvSpPr>
            <a:spLocks noGrp="1"/>
          </p:cNvSpPr>
          <p:nvPr>
            <p:ph idx="1"/>
          </p:nvPr>
        </p:nvSpPr>
        <p:spPr/>
        <p:txBody>
          <a:bodyPr/>
          <a:lstStyle/>
          <a:p>
            <a:pPr lvl="1" eaLnBrk="1" hangingPunct="1"/>
            <a:r>
              <a:rPr lang="en-US" smtClean="0"/>
              <a:t>Analog Input</a:t>
            </a:r>
          </a:p>
          <a:p>
            <a:pPr lvl="2" eaLnBrk="1" hangingPunct="1"/>
            <a:r>
              <a:rPr lang="en-US" smtClean="0"/>
              <a:t>Converts binary representation of the voltage to a signed integer</a:t>
            </a:r>
          </a:p>
          <a:p>
            <a:pPr lvl="2" eaLnBrk="1" hangingPunct="1"/>
            <a:r>
              <a:rPr lang="en-US" smtClean="0"/>
              <a:t>Pass this raw, unscaled data to the host VI for conversion to Volts or other units</a:t>
            </a:r>
          </a:p>
          <a:p>
            <a:pPr lvl="1" eaLnBrk="1" hangingPunct="1"/>
            <a:r>
              <a:rPr lang="en-US" smtClean="0"/>
              <a:t>Analog Output</a:t>
            </a:r>
          </a:p>
          <a:p>
            <a:pPr lvl="2" eaLnBrk="1" hangingPunct="1"/>
            <a:r>
              <a:rPr lang="en-US" smtClean="0"/>
              <a:t>Convert value in Volts to binary representation in the host VI</a:t>
            </a:r>
          </a:p>
          <a:p>
            <a:pPr lvl="2" eaLnBrk="1" hangingPunct="1"/>
            <a:r>
              <a:rPr lang="en-US" smtClean="0"/>
              <a:t>Write the binary representation of the voltage to the D/A converter</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p:txBody>
          <a:bodyPr/>
          <a:lstStyle/>
          <a:p>
            <a:pPr eaLnBrk="1" hangingPunct="1"/>
            <a:r>
              <a:rPr lang="en-US" smtClean="0"/>
              <a:t>Numeric Palette</a:t>
            </a:r>
          </a:p>
        </p:txBody>
      </p:sp>
      <p:sp>
        <p:nvSpPr>
          <p:cNvPr id="596995" name="Rectangle 3"/>
          <p:cNvSpPr>
            <a:spLocks noGrp="1" noChangeArrowheads="1"/>
          </p:cNvSpPr>
          <p:nvPr>
            <p:ph sz="half" idx="1"/>
          </p:nvPr>
        </p:nvSpPr>
        <p:spPr/>
        <p:txBody>
          <a:bodyPr/>
          <a:lstStyle/>
          <a:p>
            <a:pPr marL="0" indent="0" eaLnBrk="1" hangingPunct="1"/>
            <a:r>
              <a:rPr lang="en-US" smtClean="0"/>
              <a:t>Most basic numeric functions can be used on the FPGA target</a:t>
            </a:r>
          </a:p>
          <a:p>
            <a:pPr lvl="1" eaLnBrk="1" hangingPunct="1"/>
            <a:r>
              <a:rPr lang="en-US" smtClean="0"/>
              <a:t>Calculations can be performed with integers and fixed-point numbers</a:t>
            </a:r>
          </a:p>
        </p:txBody>
      </p:sp>
      <p:pic>
        <p:nvPicPr>
          <p:cNvPr id="596996" name="Picture 8" descr="loc_env_FPGA Numeric Palette.bmp"/>
          <p:cNvPicPr>
            <a:picLocks noChangeAspect="1" noChangeArrowheads="1"/>
          </p:cNvPicPr>
          <p:nvPr/>
        </p:nvPicPr>
        <p:blipFill>
          <a:blip r:embed="rId3" cstate="print"/>
          <a:srcRect/>
          <a:stretch>
            <a:fillRect/>
          </a:stretch>
        </p:blipFill>
        <p:spPr bwMode="auto">
          <a:xfrm>
            <a:off x="4648200" y="1822450"/>
            <a:ext cx="3962400" cy="367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itle 1"/>
          <p:cNvSpPr>
            <a:spLocks noGrp="1"/>
          </p:cNvSpPr>
          <p:nvPr>
            <p:ph type="title"/>
          </p:nvPr>
        </p:nvSpPr>
        <p:spPr/>
        <p:txBody>
          <a:bodyPr/>
          <a:lstStyle/>
          <a:p>
            <a:pPr eaLnBrk="1" hangingPunct="1"/>
            <a:r>
              <a:rPr lang="en-US" smtClean="0"/>
              <a:t>Integer Division</a:t>
            </a:r>
          </a:p>
        </p:txBody>
      </p:sp>
      <p:sp>
        <p:nvSpPr>
          <p:cNvPr id="598019" name="Content Placeholder 4"/>
          <p:cNvSpPr>
            <a:spLocks noGrp="1"/>
          </p:cNvSpPr>
          <p:nvPr>
            <p:ph idx="1"/>
          </p:nvPr>
        </p:nvSpPr>
        <p:spPr/>
        <p:txBody>
          <a:bodyPr/>
          <a:lstStyle/>
          <a:p>
            <a:pPr marL="0" indent="0" eaLnBrk="1" hangingPunct="1"/>
            <a:r>
              <a:rPr lang="en-US" smtClean="0"/>
              <a:t>Divide function cannot return an integer value, so you must use other functions for integer math.</a:t>
            </a:r>
          </a:p>
          <a:p>
            <a:pPr lvl="1" eaLnBrk="1" hangingPunct="1"/>
            <a:r>
              <a:rPr lang="en-US" smtClean="0"/>
              <a:t>Scale by Power of 2</a:t>
            </a:r>
          </a:p>
          <a:p>
            <a:pPr lvl="1" eaLnBrk="1" hangingPunct="1"/>
            <a:r>
              <a:rPr lang="en-US" smtClean="0"/>
              <a:t>Quotient &amp; Remainder</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p:txBody>
          <a:bodyPr/>
          <a:lstStyle/>
          <a:p>
            <a:pPr eaLnBrk="1" hangingPunct="1"/>
            <a:r>
              <a:rPr lang="en-US" smtClean="0"/>
              <a:t>R Series Scaling in LabVIEW FPGA</a:t>
            </a:r>
          </a:p>
        </p:txBody>
      </p:sp>
      <p:sp>
        <p:nvSpPr>
          <p:cNvPr id="36867" name="Rectangle 3"/>
          <p:cNvSpPr>
            <a:spLocks noGrp="1" noChangeArrowheads="1"/>
          </p:cNvSpPr>
          <p:nvPr>
            <p:ph idx="1"/>
          </p:nvPr>
        </p:nvSpPr>
        <p:spPr/>
        <p:txBody>
          <a:bodyPr rtlCol="0">
            <a:normAutofit fontScale="85000" lnSpcReduction="20000"/>
          </a:bodyPr>
          <a:lstStyle/>
          <a:p>
            <a:pPr marL="0" indent="0" eaLnBrk="1" fontAlgn="auto" hangingPunct="1">
              <a:spcAft>
                <a:spcPts val="0"/>
              </a:spcAft>
              <a:defRPr/>
            </a:pPr>
            <a:r>
              <a:rPr lang="en-US" dirty="0" smtClean="0"/>
              <a:t>For variable scaling, you can determine and set the scaling factor and </a:t>
            </a:r>
            <a:r>
              <a:rPr lang="en-US" i="1" dirty="0" smtClean="0"/>
              <a:t>n</a:t>
            </a:r>
            <a:r>
              <a:rPr lang="en-US" dirty="0" smtClean="0"/>
              <a:t> from the host application. </a:t>
            </a:r>
          </a:p>
          <a:p>
            <a:pPr marL="0" indent="0" eaLnBrk="1" fontAlgn="auto" hangingPunct="1">
              <a:spcAft>
                <a:spcPts val="0"/>
              </a:spcAft>
              <a:defRPr/>
            </a:pPr>
            <a:endParaRPr lang="en-US" dirty="0" smtClean="0"/>
          </a:p>
          <a:p>
            <a:pPr marL="0" indent="0" eaLnBrk="1" fontAlgn="auto" hangingPunct="1">
              <a:spcAft>
                <a:spcPts val="0"/>
              </a:spcAft>
              <a:defRPr/>
            </a:pPr>
            <a:endParaRPr lang="en-US" dirty="0" smtClean="0"/>
          </a:p>
          <a:p>
            <a:pPr marL="0" indent="0" eaLnBrk="1" fontAlgn="auto" hangingPunct="1">
              <a:spcAft>
                <a:spcPts val="0"/>
              </a:spcAft>
              <a:defRPr/>
            </a:pPr>
            <a:endParaRPr lang="en-US" dirty="0" smtClean="0"/>
          </a:p>
          <a:p>
            <a:pPr marL="0" indent="0" eaLnBrk="1" fontAlgn="auto" hangingPunct="1">
              <a:spcAft>
                <a:spcPts val="0"/>
              </a:spcAft>
              <a:defRPr/>
            </a:pPr>
            <a:endParaRPr lang="en-US" dirty="0" smtClean="0"/>
          </a:p>
          <a:p>
            <a:pPr marL="0" indent="0" eaLnBrk="1" fontAlgn="auto" hangingPunct="1">
              <a:spcAft>
                <a:spcPts val="0"/>
              </a:spcAft>
              <a:defRPr/>
            </a:pPr>
            <a:endParaRPr lang="en-US" dirty="0" smtClean="0"/>
          </a:p>
          <a:p>
            <a:pPr marL="0" indent="0" eaLnBrk="1" fontAlgn="auto" hangingPunct="1">
              <a:spcAft>
                <a:spcPts val="0"/>
              </a:spcAft>
              <a:defRPr/>
            </a:pPr>
            <a:endParaRPr lang="en-US" dirty="0" smtClean="0"/>
          </a:p>
          <a:p>
            <a:pPr marL="0" indent="0" eaLnBrk="1" fontAlgn="auto" hangingPunct="1">
              <a:spcAft>
                <a:spcPts val="0"/>
              </a:spcAft>
              <a:defRPr/>
            </a:pPr>
            <a:r>
              <a:rPr lang="en-US" dirty="0" smtClean="0"/>
              <a:t>To multiply the data from AI0 by 0.7 we could use:	</a:t>
            </a:r>
          </a:p>
          <a:p>
            <a:pPr marL="0" indent="0" eaLnBrk="1" fontAlgn="auto" hangingPunct="1">
              <a:spcAft>
                <a:spcPts val="0"/>
              </a:spcAft>
              <a:defRPr/>
            </a:pPr>
            <a:r>
              <a:rPr lang="en-US" dirty="0" smtClean="0"/>
              <a:t>	Scaling Factor: 11500</a:t>
            </a:r>
            <a:br>
              <a:rPr lang="en-US" dirty="0" smtClean="0"/>
            </a:br>
            <a:r>
              <a:rPr lang="en-US" dirty="0" smtClean="0"/>
              <a:t>	Bit Shift: –14 bits</a:t>
            </a:r>
            <a:br>
              <a:rPr lang="en-US" dirty="0" smtClean="0"/>
            </a:br>
            <a:r>
              <a:rPr lang="en-US" dirty="0" smtClean="0"/>
              <a:t>	Resulting Multiplication: 11500 / 2^14 = 0.7019</a:t>
            </a:r>
          </a:p>
        </p:txBody>
      </p:sp>
      <p:pic>
        <p:nvPicPr>
          <p:cNvPr id="599044" name="Picture 5" descr="integer math.bmp"/>
          <p:cNvPicPr>
            <a:picLocks noChangeAspect="1"/>
          </p:cNvPicPr>
          <p:nvPr/>
        </p:nvPicPr>
        <p:blipFill>
          <a:blip r:embed="rId3" cstate="print"/>
          <a:srcRect/>
          <a:stretch>
            <a:fillRect/>
          </a:stretch>
        </p:blipFill>
        <p:spPr bwMode="auto">
          <a:xfrm>
            <a:off x="1906588" y="2362200"/>
            <a:ext cx="5303837" cy="1819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p:txBody>
          <a:bodyPr/>
          <a:lstStyle/>
          <a:p>
            <a:pPr eaLnBrk="1" hangingPunct="1"/>
            <a:r>
              <a:rPr lang="en-US" smtClean="0"/>
              <a:t>Converting Binary Representations</a:t>
            </a:r>
          </a:p>
        </p:txBody>
      </p:sp>
      <p:pic>
        <p:nvPicPr>
          <p:cNvPr id="600067" name="Picture 2" descr="loc_missing_art_imagefile"/>
          <p:cNvPicPr>
            <a:picLocks noGrp="1" noChangeAspect="1" noChangeArrowheads="1"/>
          </p:cNvPicPr>
          <p:nvPr>
            <p:ph sz="half" idx="1"/>
          </p:nvPr>
        </p:nvPicPr>
        <p:blipFill>
          <a:blip r:embed="rId3" cstate="print"/>
          <a:stretch>
            <a:fillRect/>
          </a:stretch>
        </p:blipFill>
        <p:spPr>
          <a:xfrm>
            <a:off x="995362" y="1748631"/>
            <a:ext cx="2962275" cy="4229100"/>
          </a:xfrm>
        </p:spPr>
      </p:pic>
      <p:sp>
        <p:nvSpPr>
          <p:cNvPr id="600068" name="Content Placeholder 6"/>
          <p:cNvSpPr>
            <a:spLocks noGrp="1"/>
          </p:cNvSpPr>
          <p:nvPr>
            <p:ph sz="half" idx="2"/>
          </p:nvPr>
        </p:nvSpPr>
        <p:spPr/>
        <p:txBody>
          <a:bodyPr/>
          <a:lstStyle/>
          <a:p>
            <a:pPr marL="0" indent="0" eaLnBrk="1" hangingPunct="1"/>
            <a:r>
              <a:rPr lang="en-US" smtClean="0"/>
              <a:t>R Series FPGA I/O Node:</a:t>
            </a:r>
          </a:p>
          <a:p>
            <a:pPr lvl="1" eaLnBrk="1" hangingPunct="1"/>
            <a:r>
              <a:rPr lang="en-US" smtClean="0"/>
              <a:t>Returns a binary representation of the voltage input</a:t>
            </a:r>
          </a:p>
          <a:p>
            <a:pPr lvl="1" eaLnBrk="1" hangingPunct="1"/>
            <a:r>
              <a:rPr lang="en-US" smtClean="0"/>
              <a:t>Value is signed integer</a:t>
            </a:r>
          </a:p>
          <a:p>
            <a:pPr lvl="1" eaLnBrk="1" hangingPunct="1"/>
            <a:r>
              <a:rPr lang="en-US" smtClean="0"/>
              <a:t>Convert value to a physical quantity with engineering units</a:t>
            </a:r>
          </a:p>
          <a:p>
            <a:pPr lvl="1" eaLnBrk="1" hangingPunct="1"/>
            <a:r>
              <a:rPr lang="en-US" smtClean="0"/>
              <a:t>Conversion occurs in the Host VI because FPGA does not support floating-point math</a:t>
            </a:r>
          </a:p>
        </p:txBody>
      </p:sp>
      <p:sp>
        <p:nvSpPr>
          <p:cNvPr id="600069" name="Text Box 3"/>
          <p:cNvSpPr txBox="1">
            <a:spLocks noChangeArrowheads="1"/>
          </p:cNvSpPr>
          <p:nvPr/>
        </p:nvSpPr>
        <p:spPr bwMode="auto">
          <a:xfrm rot="10800000" flipV="1">
            <a:off x="609600" y="1295400"/>
            <a:ext cx="3665538" cy="457200"/>
          </a:xfrm>
          <a:prstGeom prst="rect">
            <a:avLst/>
          </a:prstGeom>
          <a:noFill/>
          <a:ln w="9525" algn="ctr">
            <a:noFill/>
            <a:miter lim="800000"/>
            <a:headEnd/>
            <a:tailEnd/>
          </a:ln>
        </p:spPr>
        <p:txBody>
          <a:bodyPr>
            <a:spAutoFit/>
          </a:bodyPr>
          <a:lstStyle/>
          <a:p>
            <a:pPr marL="342900" indent="-342900"/>
            <a:endParaRPr lang="en-US" sz="1800">
              <a:solidFill>
                <a:srgbClr val="00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6" descr="noloc_missing_art_imagefile"/>
          <p:cNvPicPr>
            <a:picLocks noChangeAspect="1" noChangeArrowheads="1"/>
          </p:cNvPicPr>
          <p:nvPr/>
        </p:nvPicPr>
        <p:blipFill>
          <a:blip r:embed="rId4" cstate="print">
            <a:lum bright="30000"/>
          </a:blip>
          <a:srcRect/>
          <a:stretch>
            <a:fillRect/>
          </a:stretch>
        </p:blipFill>
        <p:spPr bwMode="auto">
          <a:xfrm>
            <a:off x="7010400" y="1563688"/>
            <a:ext cx="1109663" cy="1408112"/>
          </a:xfrm>
          <a:prstGeom prst="rect">
            <a:avLst/>
          </a:prstGeom>
          <a:noFill/>
          <a:ln w="9525">
            <a:noFill/>
            <a:miter lim="800000"/>
            <a:headEnd/>
            <a:tailEnd/>
          </a:ln>
        </p:spPr>
      </p:pic>
      <p:sp>
        <p:nvSpPr>
          <p:cNvPr id="2052" name="Text Box 7"/>
          <p:cNvSpPr txBox="1">
            <a:spLocks noChangeArrowheads="1"/>
          </p:cNvSpPr>
          <p:nvPr/>
        </p:nvSpPr>
        <p:spPr bwMode="auto">
          <a:xfrm>
            <a:off x="6800850" y="2916238"/>
            <a:ext cx="1592263" cy="592137"/>
          </a:xfrm>
          <a:prstGeom prst="rect">
            <a:avLst/>
          </a:prstGeom>
          <a:noFill/>
          <a:ln w="9525">
            <a:noFill/>
            <a:miter lim="800000"/>
            <a:headEnd/>
            <a:tailEnd/>
          </a:ln>
        </p:spPr>
        <p:txBody>
          <a:bodyPr lIns="98253" tIns="49126" rIns="98253" bIns="49126">
            <a:spAutoFit/>
          </a:bodyPr>
          <a:lstStyle/>
          <a:p>
            <a:pPr algn="ctr" defTabSz="912813" eaLnBrk="0" hangingPunct="0"/>
            <a:r>
              <a:rPr lang="en-US" sz="1600">
                <a:solidFill>
                  <a:schemeClr val="tx1"/>
                </a:solidFill>
              </a:rPr>
              <a:t>Compact Vision System</a:t>
            </a:r>
          </a:p>
        </p:txBody>
      </p:sp>
      <p:sp>
        <p:nvSpPr>
          <p:cNvPr id="2053" name="Rectangle 8"/>
          <p:cNvSpPr>
            <a:spLocks noChangeArrowheads="1"/>
          </p:cNvSpPr>
          <p:nvPr/>
        </p:nvSpPr>
        <p:spPr bwMode="auto">
          <a:xfrm>
            <a:off x="138113" y="525463"/>
            <a:ext cx="9144000" cy="5811837"/>
          </a:xfrm>
          <a:prstGeom prst="rect">
            <a:avLst/>
          </a:prstGeom>
          <a:noFill/>
          <a:ln w="12700" cap="rnd">
            <a:noFill/>
            <a:miter lim="800000"/>
            <a:headEnd type="none" w="sm" len="sm"/>
            <a:tailEnd type="none" w="sm" len="sm"/>
          </a:ln>
        </p:spPr>
        <p:txBody>
          <a:bodyPr wrap="none" lIns="85077" tIns="42539" rIns="85077" bIns="42539" anchor="ctr"/>
          <a:lstStyle/>
          <a:p>
            <a:pPr algn="ctr" eaLnBrk="0" hangingPunct="0"/>
            <a:endParaRPr lang="en-US"/>
          </a:p>
        </p:txBody>
      </p:sp>
      <p:pic>
        <p:nvPicPr>
          <p:cNvPr id="2054" name="Picture 11" descr="noloc_missing_art_imagefile"/>
          <p:cNvPicPr>
            <a:picLocks noChangeAspect="1" noChangeArrowheads="1"/>
          </p:cNvPicPr>
          <p:nvPr/>
        </p:nvPicPr>
        <p:blipFill>
          <a:blip r:embed="rId5" cstate="print"/>
          <a:srcRect/>
          <a:stretch>
            <a:fillRect/>
          </a:stretch>
        </p:blipFill>
        <p:spPr bwMode="auto">
          <a:xfrm>
            <a:off x="7588250" y="609600"/>
            <a:ext cx="946150" cy="958850"/>
          </a:xfrm>
          <a:prstGeom prst="rect">
            <a:avLst/>
          </a:prstGeom>
          <a:noFill/>
          <a:ln w="9525">
            <a:noFill/>
            <a:miter lim="800000"/>
            <a:headEnd/>
            <a:tailEnd/>
          </a:ln>
        </p:spPr>
      </p:pic>
      <p:pic>
        <p:nvPicPr>
          <p:cNvPr id="2055" name="Picture 13" descr="noloc_missing_art_imagefile"/>
          <p:cNvPicPr>
            <a:picLocks noChangeAspect="1" noChangeArrowheads="1"/>
          </p:cNvPicPr>
          <p:nvPr/>
        </p:nvPicPr>
        <p:blipFill>
          <a:blip r:embed="rId6" cstate="print">
            <a:lum bright="20000"/>
          </a:blip>
          <a:srcRect/>
          <a:stretch>
            <a:fillRect/>
          </a:stretch>
        </p:blipFill>
        <p:spPr bwMode="auto">
          <a:xfrm>
            <a:off x="4343400" y="1547813"/>
            <a:ext cx="2057400" cy="1370012"/>
          </a:xfrm>
          <a:prstGeom prst="rect">
            <a:avLst/>
          </a:prstGeom>
          <a:noFill/>
          <a:ln w="9525">
            <a:noFill/>
            <a:miter lim="800000"/>
            <a:headEnd/>
            <a:tailEnd/>
          </a:ln>
        </p:spPr>
      </p:pic>
      <p:sp>
        <p:nvSpPr>
          <p:cNvPr id="2056" name="Text Box 14"/>
          <p:cNvSpPr txBox="1">
            <a:spLocks noChangeArrowheads="1"/>
          </p:cNvSpPr>
          <p:nvPr/>
        </p:nvSpPr>
        <p:spPr bwMode="auto">
          <a:xfrm>
            <a:off x="4376738" y="2884488"/>
            <a:ext cx="1947862" cy="590550"/>
          </a:xfrm>
          <a:prstGeom prst="rect">
            <a:avLst/>
          </a:prstGeom>
          <a:noFill/>
          <a:ln w="9525">
            <a:noFill/>
            <a:miter lim="800000"/>
            <a:headEnd/>
            <a:tailEnd/>
          </a:ln>
        </p:spPr>
        <p:txBody>
          <a:bodyPr lIns="98253" tIns="49126" rIns="98253" bIns="49126">
            <a:spAutoFit/>
          </a:bodyPr>
          <a:lstStyle/>
          <a:p>
            <a:pPr algn="ctr" defTabSz="912813" eaLnBrk="0" hangingPunct="0"/>
            <a:r>
              <a:rPr lang="en-US" sz="1600">
                <a:solidFill>
                  <a:schemeClr val="tx1"/>
                </a:solidFill>
              </a:rPr>
              <a:t>PCI R Series Multifunction RIO</a:t>
            </a:r>
          </a:p>
        </p:txBody>
      </p:sp>
      <p:graphicFrame>
        <p:nvGraphicFramePr>
          <p:cNvPr id="2050" name="Object 16" descr="noloc_missing_art_imagefile"/>
          <p:cNvGraphicFramePr>
            <a:graphicFrameLocks noChangeAspect="1"/>
          </p:cNvGraphicFramePr>
          <p:nvPr/>
        </p:nvGraphicFramePr>
        <p:xfrm>
          <a:off x="304800" y="1524000"/>
          <a:ext cx="2057400" cy="1266825"/>
        </p:xfrm>
        <a:graphic>
          <a:graphicData uri="http://schemas.openxmlformats.org/presentationml/2006/ole">
            <p:oleObj spid="_x0000_s2050" name="Bitmap Image" r:id="rId7" imgW="5121084" imgH="3215238" progId="PBrush">
              <p:embed/>
            </p:oleObj>
          </a:graphicData>
        </a:graphic>
      </p:graphicFrame>
      <p:sp>
        <p:nvSpPr>
          <p:cNvPr id="2057" name="Text Box 17"/>
          <p:cNvSpPr txBox="1">
            <a:spLocks noChangeArrowheads="1"/>
          </p:cNvSpPr>
          <p:nvPr/>
        </p:nvSpPr>
        <p:spPr bwMode="auto">
          <a:xfrm>
            <a:off x="3741738" y="5635625"/>
            <a:ext cx="1287462" cy="307975"/>
          </a:xfrm>
          <a:prstGeom prst="rect">
            <a:avLst/>
          </a:prstGeom>
          <a:noFill/>
          <a:ln w="9525">
            <a:noFill/>
            <a:miter lim="800000"/>
            <a:headEnd/>
            <a:tailEnd/>
          </a:ln>
        </p:spPr>
        <p:txBody>
          <a:bodyPr lIns="91417" tIns="45708" rIns="91417" bIns="45708">
            <a:spAutoFit/>
          </a:bodyPr>
          <a:lstStyle/>
          <a:p>
            <a:pPr algn="ctr" defTabSz="912813" eaLnBrk="0" hangingPunct="0"/>
            <a:r>
              <a:rPr lang="en-US" sz="1400">
                <a:solidFill>
                  <a:schemeClr val="tx1"/>
                </a:solidFill>
              </a:rPr>
              <a:t>FlexRIO</a:t>
            </a:r>
          </a:p>
        </p:txBody>
      </p:sp>
      <p:pic>
        <p:nvPicPr>
          <p:cNvPr id="2058" name="Picture 19" descr="noloc_missing_art_imagefile"/>
          <p:cNvPicPr>
            <a:picLocks noChangeAspect="1" noChangeArrowheads="1"/>
          </p:cNvPicPr>
          <p:nvPr/>
        </p:nvPicPr>
        <p:blipFill>
          <a:blip r:embed="rId8" cstate="print">
            <a:lum bright="20000"/>
          </a:blip>
          <a:srcRect/>
          <a:stretch>
            <a:fillRect/>
          </a:stretch>
        </p:blipFill>
        <p:spPr bwMode="auto">
          <a:xfrm>
            <a:off x="2489200" y="1589088"/>
            <a:ext cx="1512888" cy="1287462"/>
          </a:xfrm>
          <a:prstGeom prst="rect">
            <a:avLst/>
          </a:prstGeom>
          <a:noFill/>
          <a:ln w="9525">
            <a:noFill/>
            <a:miter lim="800000"/>
            <a:headEnd/>
            <a:tailEnd/>
          </a:ln>
        </p:spPr>
      </p:pic>
      <p:sp>
        <p:nvSpPr>
          <p:cNvPr id="2059" name="Text Box 20"/>
          <p:cNvSpPr txBox="1">
            <a:spLocks noChangeArrowheads="1"/>
          </p:cNvSpPr>
          <p:nvPr/>
        </p:nvSpPr>
        <p:spPr bwMode="auto">
          <a:xfrm>
            <a:off x="2057400" y="2884488"/>
            <a:ext cx="2236788" cy="590550"/>
          </a:xfrm>
          <a:prstGeom prst="rect">
            <a:avLst/>
          </a:prstGeom>
          <a:noFill/>
          <a:ln w="9525">
            <a:noFill/>
            <a:miter lim="800000"/>
            <a:headEnd/>
            <a:tailEnd/>
          </a:ln>
        </p:spPr>
        <p:txBody>
          <a:bodyPr lIns="98253" tIns="49126" rIns="98253" bIns="49126">
            <a:spAutoFit/>
          </a:bodyPr>
          <a:lstStyle/>
          <a:p>
            <a:pPr algn="ctr" defTabSz="912813" eaLnBrk="0" hangingPunct="0"/>
            <a:r>
              <a:rPr lang="en-US" sz="1600">
                <a:solidFill>
                  <a:schemeClr val="tx1"/>
                </a:solidFill>
              </a:rPr>
              <a:t>PXI R Series Multifunction RIO</a:t>
            </a:r>
          </a:p>
        </p:txBody>
      </p:sp>
      <p:sp>
        <p:nvSpPr>
          <p:cNvPr id="2060" name="TextBox 23"/>
          <p:cNvSpPr txBox="1">
            <a:spLocks noChangeArrowheads="1"/>
          </p:cNvSpPr>
          <p:nvPr/>
        </p:nvSpPr>
        <p:spPr bwMode="auto">
          <a:xfrm>
            <a:off x="457200" y="2884488"/>
            <a:ext cx="1216025" cy="311150"/>
          </a:xfrm>
          <a:prstGeom prst="rect">
            <a:avLst/>
          </a:prstGeom>
          <a:noFill/>
          <a:ln w="9525">
            <a:noFill/>
            <a:miter lim="800000"/>
            <a:headEnd/>
            <a:tailEnd/>
          </a:ln>
        </p:spPr>
        <p:txBody>
          <a:bodyPr lIns="85077" tIns="42539" rIns="85077" bIns="42539">
            <a:spAutoFit/>
          </a:bodyPr>
          <a:lstStyle/>
          <a:p>
            <a:pPr algn="ctr" eaLnBrk="0" hangingPunct="0"/>
            <a:r>
              <a:rPr lang="en-US" sz="1600">
                <a:solidFill>
                  <a:schemeClr val="tx1"/>
                </a:solidFill>
              </a:rPr>
              <a:t>CompactRIO</a:t>
            </a:r>
          </a:p>
        </p:txBody>
      </p:sp>
      <p:sp>
        <p:nvSpPr>
          <p:cNvPr id="2061" name="Title 19"/>
          <p:cNvSpPr>
            <a:spLocks noGrp="1"/>
          </p:cNvSpPr>
          <p:nvPr>
            <p:ph type="title"/>
          </p:nvPr>
        </p:nvSpPr>
        <p:spPr/>
        <p:txBody>
          <a:bodyPr/>
          <a:lstStyle/>
          <a:p>
            <a:pPr eaLnBrk="1" hangingPunct="1"/>
            <a:r>
              <a:rPr lang="en-US" smtClean="0"/>
              <a:t>LabVIEW FPGA Targets</a:t>
            </a:r>
          </a:p>
        </p:txBody>
      </p:sp>
      <p:pic>
        <p:nvPicPr>
          <p:cNvPr id="2062" name="Picture 4" descr="noloc_missing_art_imagefile"/>
          <p:cNvPicPr>
            <a:picLocks noChangeAspect="1" noChangeArrowheads="1"/>
          </p:cNvPicPr>
          <p:nvPr/>
        </p:nvPicPr>
        <p:blipFill>
          <a:blip r:embed="rId9" cstate="print">
            <a:clrChange>
              <a:clrFrom>
                <a:srgbClr val="FFFFFF"/>
              </a:clrFrom>
              <a:clrTo>
                <a:srgbClr val="FFFFFF">
                  <a:alpha val="0"/>
                </a:srgbClr>
              </a:clrTo>
            </a:clrChange>
          </a:blip>
          <a:srcRect l="18767" t="18445" r="18549" b="14000"/>
          <a:stretch>
            <a:fillRect/>
          </a:stretch>
        </p:blipFill>
        <p:spPr bwMode="auto">
          <a:xfrm>
            <a:off x="3665538" y="4090988"/>
            <a:ext cx="1371600" cy="1450975"/>
          </a:xfrm>
          <a:prstGeom prst="rect">
            <a:avLst/>
          </a:prstGeom>
          <a:noFill/>
          <a:ln w="9525">
            <a:noFill/>
            <a:miter lim="800000"/>
            <a:headEnd/>
            <a:tailEnd/>
          </a:ln>
        </p:spPr>
      </p:pic>
      <p:pic>
        <p:nvPicPr>
          <p:cNvPr id="2063" name="Picture 3" descr="noloc_missing_art_imagefile"/>
          <p:cNvPicPr>
            <a:picLocks noChangeAspect="1" noChangeArrowheads="1"/>
          </p:cNvPicPr>
          <p:nvPr/>
        </p:nvPicPr>
        <p:blipFill>
          <a:blip r:embed="rId10" cstate="print"/>
          <a:srcRect/>
          <a:stretch>
            <a:fillRect/>
          </a:stretch>
        </p:blipFill>
        <p:spPr bwMode="auto">
          <a:xfrm>
            <a:off x="5783263" y="4090988"/>
            <a:ext cx="2598737" cy="1603375"/>
          </a:xfrm>
          <a:prstGeom prst="rect">
            <a:avLst/>
          </a:prstGeom>
          <a:noFill/>
          <a:ln w="9525">
            <a:noFill/>
            <a:miter lim="800000"/>
            <a:headEnd/>
            <a:tailEnd/>
          </a:ln>
        </p:spPr>
      </p:pic>
      <p:sp>
        <p:nvSpPr>
          <p:cNvPr id="2064" name="Text Box 17"/>
          <p:cNvSpPr txBox="1">
            <a:spLocks noChangeArrowheads="1"/>
          </p:cNvSpPr>
          <p:nvPr/>
        </p:nvSpPr>
        <p:spPr bwMode="auto">
          <a:xfrm>
            <a:off x="6189663" y="5635625"/>
            <a:ext cx="1895475" cy="307975"/>
          </a:xfrm>
          <a:prstGeom prst="rect">
            <a:avLst/>
          </a:prstGeom>
          <a:noFill/>
          <a:ln w="9525">
            <a:noFill/>
            <a:miter lim="800000"/>
            <a:headEnd/>
            <a:tailEnd/>
          </a:ln>
        </p:spPr>
        <p:txBody>
          <a:bodyPr lIns="91417" tIns="45708" rIns="91417" bIns="45708">
            <a:spAutoFit/>
          </a:bodyPr>
          <a:lstStyle/>
          <a:p>
            <a:pPr algn="ctr" defTabSz="912813" eaLnBrk="0" hangingPunct="0"/>
            <a:r>
              <a:rPr lang="en-US" sz="1400">
                <a:solidFill>
                  <a:schemeClr val="tx1"/>
                </a:solidFill>
              </a:rPr>
              <a:t>RIO Instruments</a:t>
            </a:r>
          </a:p>
        </p:txBody>
      </p:sp>
      <p:pic>
        <p:nvPicPr>
          <p:cNvPr id="2065" name="Picture 5" descr="noloc_missing_art_imagefile"/>
          <p:cNvPicPr>
            <a:picLocks noChangeAspect="1" noChangeArrowheads="1"/>
          </p:cNvPicPr>
          <p:nvPr/>
        </p:nvPicPr>
        <p:blipFill>
          <a:blip r:embed="rId11" cstate="print"/>
          <a:srcRect/>
          <a:stretch>
            <a:fillRect/>
          </a:stretch>
        </p:blipFill>
        <p:spPr bwMode="auto">
          <a:xfrm>
            <a:off x="685800" y="4038600"/>
            <a:ext cx="2087563" cy="1524000"/>
          </a:xfrm>
          <a:prstGeom prst="rect">
            <a:avLst/>
          </a:prstGeom>
          <a:noFill/>
          <a:ln w="9525">
            <a:noFill/>
            <a:miter lim="800000"/>
            <a:headEnd/>
            <a:tailEnd/>
          </a:ln>
        </p:spPr>
      </p:pic>
      <p:sp>
        <p:nvSpPr>
          <p:cNvPr id="2066" name="Text Box 17"/>
          <p:cNvSpPr txBox="1">
            <a:spLocks noChangeArrowheads="1"/>
          </p:cNvSpPr>
          <p:nvPr/>
        </p:nvSpPr>
        <p:spPr bwMode="auto">
          <a:xfrm>
            <a:off x="1219200" y="5638800"/>
            <a:ext cx="1285875" cy="523875"/>
          </a:xfrm>
          <a:prstGeom prst="rect">
            <a:avLst/>
          </a:prstGeom>
          <a:noFill/>
          <a:ln w="9525">
            <a:noFill/>
            <a:miter lim="800000"/>
            <a:headEnd/>
            <a:tailEnd/>
          </a:ln>
        </p:spPr>
        <p:txBody>
          <a:bodyPr lIns="91417" tIns="45708" rIns="91417" bIns="45708">
            <a:spAutoFit/>
          </a:bodyPr>
          <a:lstStyle/>
          <a:p>
            <a:pPr algn="ctr" defTabSz="912813" eaLnBrk="0" hangingPunct="0"/>
            <a:r>
              <a:rPr lang="en-US" sz="1400">
                <a:solidFill>
                  <a:schemeClr val="tx1"/>
                </a:solidFill>
              </a:rPr>
              <a:t>Single-Board RIO</a:t>
            </a:r>
          </a:p>
        </p:txBody>
      </p:sp>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Title 1"/>
          <p:cNvSpPr>
            <a:spLocks noGrp="1"/>
          </p:cNvSpPr>
          <p:nvPr>
            <p:ph type="title"/>
          </p:nvPr>
        </p:nvSpPr>
        <p:spPr/>
        <p:txBody>
          <a:bodyPr/>
          <a:lstStyle/>
          <a:p>
            <a:pPr eaLnBrk="1" hangingPunct="1"/>
            <a:r>
              <a:rPr lang="en-US" smtClean="0"/>
              <a:t>Converting Binary Representations (cont.)</a:t>
            </a:r>
          </a:p>
        </p:txBody>
      </p:sp>
      <p:sp>
        <p:nvSpPr>
          <p:cNvPr id="601091" name="Content Placeholder 6"/>
          <p:cNvSpPr>
            <a:spLocks noGrp="1"/>
          </p:cNvSpPr>
          <p:nvPr>
            <p:ph idx="1"/>
          </p:nvPr>
        </p:nvSpPr>
        <p:spPr/>
        <p:txBody>
          <a:bodyPr/>
          <a:lstStyle/>
          <a:p>
            <a:pPr lvl="1" eaLnBrk="1" hangingPunct="1"/>
            <a:r>
              <a:rPr lang="en-US" smtClean="0"/>
              <a:t>Conversion is hardware dependent</a:t>
            </a:r>
          </a:p>
          <a:p>
            <a:pPr lvl="1" eaLnBrk="1" hangingPunct="1"/>
            <a:r>
              <a:rPr lang="en-US" smtClean="0"/>
              <a:t>Hardware-specific factors used in conversion</a:t>
            </a:r>
          </a:p>
          <a:p>
            <a:pPr lvl="2" eaLnBrk="1" hangingPunct="1"/>
            <a:r>
              <a:rPr lang="en-US" smtClean="0"/>
              <a:t>Voltage Range</a:t>
            </a:r>
          </a:p>
          <a:p>
            <a:pPr lvl="2" eaLnBrk="1" hangingPunct="1"/>
            <a:r>
              <a:rPr lang="en-US" smtClean="0"/>
              <a:t>ADC Resolution</a:t>
            </a:r>
          </a:p>
          <a:p>
            <a:pPr lvl="2" eaLnBrk="1" hangingPunct="1"/>
            <a:r>
              <a:rPr lang="en-US" smtClean="0"/>
              <a:t>Offset</a:t>
            </a:r>
          </a:p>
          <a:p>
            <a:pPr lvl="2" eaLnBrk="1" hangingPunct="1"/>
            <a:r>
              <a:rPr lang="en-US" smtClean="0"/>
              <a:t>CJC Value</a:t>
            </a:r>
          </a:p>
          <a:p>
            <a:pPr lvl="2" eaLnBrk="1" hangingPunct="1"/>
            <a:r>
              <a:rPr lang="en-US" smtClean="0"/>
              <a:t>Autozero Value</a:t>
            </a:r>
          </a:p>
          <a:p>
            <a:pPr marL="0" indent="0" eaLnBrk="1" hangingPunct="1"/>
            <a:endParaRPr lang="en-US" smtClean="0"/>
          </a:p>
          <a:p>
            <a:pPr marL="0" indent="0" eaLnBrk="1" hangingPunct="1"/>
            <a:endParaRPr lang="en-US" smtClean="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Title 1"/>
          <p:cNvSpPr>
            <a:spLocks noGrp="1"/>
          </p:cNvSpPr>
          <p:nvPr>
            <p:ph type="title"/>
          </p:nvPr>
        </p:nvSpPr>
        <p:spPr/>
        <p:txBody>
          <a:bodyPr/>
          <a:lstStyle/>
          <a:p>
            <a:pPr eaLnBrk="1" hangingPunct="1"/>
            <a:r>
              <a:rPr lang="en-US" dirty="0" smtClean="0"/>
              <a:t>Exercise 4-1 R Series I/O</a:t>
            </a:r>
          </a:p>
        </p:txBody>
      </p:sp>
      <p:sp>
        <p:nvSpPr>
          <p:cNvPr id="602115" name="Content Placeholder 2"/>
          <p:cNvSpPr>
            <a:spLocks noGrp="1"/>
          </p:cNvSpPr>
          <p:nvPr>
            <p:ph idx="1"/>
          </p:nvPr>
        </p:nvSpPr>
        <p:spPr/>
        <p:txBody>
          <a:bodyPr/>
          <a:lstStyle/>
          <a:p>
            <a:pPr marL="0" indent="0" eaLnBrk="1" hangingPunct="1"/>
            <a:r>
              <a:rPr lang="en-US" smtClean="0"/>
              <a:t>Use I/O in LabVIEW FPGA to acquire analog and digital data from a simulated R Series device.</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Title 1"/>
          <p:cNvSpPr>
            <a:spLocks noGrp="1"/>
          </p:cNvSpPr>
          <p:nvPr>
            <p:ph type="title"/>
          </p:nvPr>
        </p:nvSpPr>
        <p:spPr/>
        <p:txBody>
          <a:bodyPr/>
          <a:lstStyle/>
          <a:p>
            <a:pPr eaLnBrk="1" hangingPunct="1"/>
            <a:r>
              <a:rPr lang="en-US" dirty="0" smtClean="0"/>
              <a:t>Exercise 4-1 R Series I/O</a:t>
            </a:r>
          </a:p>
        </p:txBody>
      </p:sp>
      <p:sp>
        <p:nvSpPr>
          <p:cNvPr id="3" name="Content Placeholder 2"/>
          <p:cNvSpPr>
            <a:spLocks noGrp="1"/>
          </p:cNvSpPr>
          <p:nvPr>
            <p:ph idx="1"/>
          </p:nvPr>
        </p:nvSpPr>
        <p:spPr/>
        <p:txBody>
          <a:bodyPr rtlCol="0">
            <a:normAutofit lnSpcReduction="10000"/>
          </a:bodyPr>
          <a:lstStyle/>
          <a:p>
            <a:pPr eaLnBrk="1" fontAlgn="auto" hangingPunct="1">
              <a:spcAft>
                <a:spcPts val="0"/>
              </a:spcAft>
              <a:buFont typeface="Arial" pitchFamily="34" charset="0"/>
              <a:buChar char="•"/>
              <a:defRPr/>
            </a:pPr>
            <a:r>
              <a:rPr lang="en-US" dirty="0" smtClean="0"/>
              <a:t>How many I/O nodes did you have to place on the block diagram?</a:t>
            </a:r>
          </a:p>
          <a:p>
            <a:pPr eaLnBrk="1" fontAlgn="auto" hangingPunct="1">
              <a:spcAft>
                <a:spcPts val="0"/>
              </a:spcAft>
              <a:buFont typeface="Arial" pitchFamily="34" charset="0"/>
              <a:buChar char="•"/>
              <a:defRPr/>
            </a:pPr>
            <a:r>
              <a:rPr lang="en-US" dirty="0" smtClean="0"/>
              <a:t>What is the value of renaming your I/O resources?</a:t>
            </a:r>
          </a:p>
          <a:p>
            <a:pPr eaLnBrk="1" fontAlgn="auto" hangingPunct="1">
              <a:spcAft>
                <a:spcPts val="0"/>
              </a:spcAft>
              <a:buFont typeface="Arial" pitchFamily="34" charset="0"/>
              <a:buChar char="•"/>
              <a:defRPr/>
            </a:pPr>
            <a:r>
              <a:rPr lang="en-US" dirty="0" smtClean="0"/>
              <a:t>What is the value of the I/O node returning data from the digital port as a U8?</a:t>
            </a:r>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itle 5"/>
          <p:cNvSpPr>
            <a:spLocks noGrp="1"/>
          </p:cNvSpPr>
          <p:nvPr>
            <p:ph type="title"/>
          </p:nvPr>
        </p:nvSpPr>
        <p:spPr/>
        <p:txBody>
          <a:bodyPr/>
          <a:lstStyle/>
          <a:p>
            <a:pPr eaLnBrk="1" hangingPunct="1"/>
            <a:r>
              <a:rPr lang="en-US" smtClean="0"/>
              <a:t>E. Fixed-Point Math</a:t>
            </a:r>
          </a:p>
        </p:txBody>
      </p:sp>
      <p:sp>
        <p:nvSpPr>
          <p:cNvPr id="604163" name="Content Placeholder 6"/>
          <p:cNvSpPr>
            <a:spLocks noGrp="1"/>
          </p:cNvSpPr>
          <p:nvPr>
            <p:ph idx="1"/>
          </p:nvPr>
        </p:nvSpPr>
        <p:spPr/>
        <p:txBody>
          <a:bodyPr/>
          <a:lstStyle/>
          <a:p>
            <a:pPr lvl="1" eaLnBrk="1" hangingPunct="1"/>
            <a:r>
              <a:rPr lang="en-US" smtClean="0"/>
              <a:t>Greatly simplifies arithmetic on the FPGA </a:t>
            </a:r>
          </a:p>
          <a:p>
            <a:pPr lvl="2" eaLnBrk="1" hangingPunct="1"/>
            <a:r>
              <a:rPr lang="en-US" smtClean="0"/>
              <a:t>Simplifies computations</a:t>
            </a:r>
          </a:p>
          <a:p>
            <a:pPr lvl="2" eaLnBrk="1" hangingPunct="1"/>
            <a:r>
              <a:rPr lang="en-US" smtClean="0"/>
              <a:t>Size and speed advantages of integer math</a:t>
            </a:r>
          </a:p>
          <a:p>
            <a:pPr lvl="1" eaLnBrk="1" hangingPunct="1"/>
            <a:r>
              <a:rPr lang="en-US" smtClean="0"/>
              <a:t>Must configure the appropriate range when using fixed-point math</a:t>
            </a:r>
          </a:p>
          <a:p>
            <a:pPr lvl="1" eaLnBrk="1" hangingPunct="1"/>
            <a:r>
              <a:rPr lang="en-US" smtClean="0"/>
              <a:t>Limited to a maximum size of 64 bits.</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Title 4"/>
          <p:cNvSpPr>
            <a:spLocks noGrp="1"/>
          </p:cNvSpPr>
          <p:nvPr>
            <p:ph type="title"/>
          </p:nvPr>
        </p:nvSpPr>
        <p:spPr/>
        <p:txBody>
          <a:bodyPr/>
          <a:lstStyle/>
          <a:p>
            <a:pPr eaLnBrk="1" hangingPunct="1"/>
            <a:r>
              <a:rPr lang="en-US" smtClean="0"/>
              <a:t>Fixed Point Data Types</a:t>
            </a:r>
          </a:p>
        </p:txBody>
      </p:sp>
      <p:sp>
        <p:nvSpPr>
          <p:cNvPr id="605187" name="Content Placeholder 5"/>
          <p:cNvSpPr>
            <a:spLocks noGrp="1"/>
          </p:cNvSpPr>
          <p:nvPr>
            <p:ph idx="1"/>
          </p:nvPr>
        </p:nvSpPr>
        <p:spPr/>
        <p:txBody>
          <a:bodyPr/>
          <a:lstStyle/>
          <a:p>
            <a:pPr lvl="1" eaLnBrk="1" hangingPunct="1"/>
            <a:r>
              <a:rPr lang="en-US" smtClean="0"/>
              <a:t>Fixed-point is a collection of data types with different ranges of values</a:t>
            </a:r>
          </a:p>
          <a:p>
            <a:pPr lvl="2" eaLnBrk="1" hangingPunct="1"/>
            <a:r>
              <a:rPr lang="en-US" smtClean="0"/>
              <a:t>Range is defined by minimum value, maximum value and delta</a:t>
            </a:r>
          </a:p>
          <a:p>
            <a:pPr lvl="1" eaLnBrk="1" hangingPunct="1"/>
            <a:r>
              <a:rPr lang="en-US" smtClean="0"/>
              <a:t>Range of values and resolution are dependent upon three factors</a:t>
            </a:r>
          </a:p>
          <a:p>
            <a:pPr lvl="2" eaLnBrk="1" hangingPunct="1"/>
            <a:r>
              <a:rPr lang="en-US" smtClean="0"/>
              <a:t>Sign Encoding</a:t>
            </a:r>
          </a:p>
          <a:p>
            <a:pPr lvl="2" eaLnBrk="1" hangingPunct="1"/>
            <a:r>
              <a:rPr lang="en-US" smtClean="0"/>
              <a:t>Word Length</a:t>
            </a:r>
          </a:p>
          <a:p>
            <a:pPr lvl="2" eaLnBrk="1" hangingPunct="1"/>
            <a:r>
              <a:rPr lang="en-US" smtClean="0"/>
              <a:t>Integer Word Length</a:t>
            </a:r>
          </a:p>
          <a:p>
            <a:pPr marL="0" indent="0" eaLnBrk="1" hangingPunct="1"/>
            <a:endParaRPr lang="en-US" smtClean="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Title 4"/>
          <p:cNvSpPr>
            <a:spLocks noGrp="1"/>
          </p:cNvSpPr>
          <p:nvPr>
            <p:ph type="title"/>
          </p:nvPr>
        </p:nvSpPr>
        <p:spPr/>
        <p:txBody>
          <a:bodyPr/>
          <a:lstStyle/>
          <a:p>
            <a:pPr eaLnBrk="1" hangingPunct="1"/>
            <a:r>
              <a:rPr lang="en-US" smtClean="0"/>
              <a:t>Fixed Point Terminology</a:t>
            </a:r>
          </a:p>
        </p:txBody>
      </p:sp>
      <p:graphicFrame>
        <p:nvGraphicFramePr>
          <p:cNvPr id="10" name="Content Placeholder 9"/>
          <p:cNvGraphicFramePr>
            <a:graphicFrameLocks noGrp="1"/>
          </p:cNvGraphicFramePr>
          <p:nvPr>
            <p:ph idx="1"/>
          </p:nvPr>
        </p:nvGraphicFramePr>
        <p:xfrm>
          <a:off x="457200" y="160020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7234" name="Picture 2" descr="loc_env_Fixed Point Context Help.bmp"/>
          <p:cNvPicPr>
            <a:picLocks noChangeAspect="1" noChangeArrowheads="1"/>
          </p:cNvPicPr>
          <p:nvPr/>
        </p:nvPicPr>
        <p:blipFill>
          <a:blip r:embed="rId3" cstate="print"/>
          <a:srcRect/>
          <a:stretch>
            <a:fillRect/>
          </a:stretch>
        </p:blipFill>
        <p:spPr bwMode="auto">
          <a:xfrm>
            <a:off x="1444625" y="2438400"/>
            <a:ext cx="6175375" cy="1600200"/>
          </a:xfrm>
          <a:prstGeom prst="rect">
            <a:avLst/>
          </a:prstGeom>
          <a:noFill/>
          <a:ln w="9525">
            <a:noFill/>
            <a:miter lim="800000"/>
            <a:headEnd/>
            <a:tailEnd/>
          </a:ln>
        </p:spPr>
      </p:pic>
      <p:sp>
        <p:nvSpPr>
          <p:cNvPr id="607235" name="Title 1"/>
          <p:cNvSpPr>
            <a:spLocks noGrp="1"/>
          </p:cNvSpPr>
          <p:nvPr>
            <p:ph type="title"/>
          </p:nvPr>
        </p:nvSpPr>
        <p:spPr/>
        <p:txBody>
          <a:bodyPr/>
          <a:lstStyle/>
          <a:p>
            <a:pPr eaLnBrk="1" hangingPunct="1"/>
            <a:r>
              <a:rPr lang="en-US" smtClean="0"/>
              <a:t>Fixed-Point Context Help</a:t>
            </a:r>
          </a:p>
        </p:txBody>
      </p:sp>
      <p:sp>
        <p:nvSpPr>
          <p:cNvPr id="607236" name="Rectangle 5"/>
          <p:cNvSpPr>
            <a:spLocks noChangeArrowheads="1"/>
          </p:cNvSpPr>
          <p:nvPr/>
        </p:nvSpPr>
        <p:spPr bwMode="auto">
          <a:xfrm>
            <a:off x="990600" y="5114925"/>
            <a:ext cx="2133600" cy="400050"/>
          </a:xfrm>
          <a:prstGeom prst="rect">
            <a:avLst/>
          </a:prstGeom>
          <a:noFill/>
          <a:ln w="9525">
            <a:noFill/>
            <a:miter lim="800000"/>
            <a:headEnd/>
            <a:tailEnd/>
          </a:ln>
        </p:spPr>
        <p:txBody>
          <a:bodyPr>
            <a:spAutoFit/>
          </a:bodyPr>
          <a:lstStyle/>
          <a:p>
            <a:r>
              <a:rPr lang="en-US" sz="2000" b="0">
                <a:solidFill>
                  <a:srgbClr val="000000"/>
                </a:solidFill>
              </a:rPr>
              <a:t>Integer Word Length</a:t>
            </a:r>
          </a:p>
        </p:txBody>
      </p:sp>
      <p:cxnSp>
        <p:nvCxnSpPr>
          <p:cNvPr id="17" name="Straight Arrow Connector 16"/>
          <p:cNvCxnSpPr/>
          <p:nvPr/>
        </p:nvCxnSpPr>
        <p:spPr bwMode="auto">
          <a:xfrm flipV="1">
            <a:off x="1524000" y="3581400"/>
            <a:ext cx="2209800" cy="10668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bwMode="auto">
          <a:xfrm flipV="1">
            <a:off x="1905000" y="3581400"/>
            <a:ext cx="2057400" cy="15240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
        <p:nvSpPr>
          <p:cNvPr id="28" name="Content Placeholder 2"/>
          <p:cNvSpPr txBox="1">
            <a:spLocks/>
          </p:cNvSpPr>
          <p:nvPr/>
        </p:nvSpPr>
        <p:spPr bwMode="auto">
          <a:xfrm>
            <a:off x="4114800" y="1524000"/>
            <a:ext cx="2057400" cy="393700"/>
          </a:xfrm>
          <a:prstGeom prst="rect">
            <a:avLst/>
          </a:prstGeom>
          <a:noFill/>
          <a:ln w="9525">
            <a:noFill/>
            <a:miter lim="800000"/>
            <a:headEnd/>
            <a:tailEnd/>
          </a:ln>
          <a:effectLst/>
        </p:spPr>
        <p:txBody>
          <a:bodyPr/>
          <a:lstStyle/>
          <a:p>
            <a:pPr fontAlgn="auto">
              <a:spcBef>
                <a:spcPct val="20000"/>
              </a:spcBef>
              <a:spcAft>
                <a:spcPts val="0"/>
              </a:spcAft>
              <a:tabLst>
                <a:tab pos="1539875" algn="l"/>
              </a:tabLst>
              <a:defRPr/>
            </a:pPr>
            <a:r>
              <a:rPr lang="en-US" sz="2000" b="0" kern="0" dirty="0">
                <a:solidFill>
                  <a:srgbClr val="000000"/>
                </a:solidFill>
                <a:latin typeface="Arial Narrow"/>
              </a:rPr>
              <a:t>Sign Encoding</a:t>
            </a:r>
          </a:p>
        </p:txBody>
      </p:sp>
      <p:cxnSp>
        <p:nvCxnSpPr>
          <p:cNvPr id="29" name="Straight Arrow Connector 28"/>
          <p:cNvCxnSpPr/>
          <p:nvPr/>
        </p:nvCxnSpPr>
        <p:spPr bwMode="auto">
          <a:xfrm rot="16200000" flipH="1">
            <a:off x="2095500" y="2247900"/>
            <a:ext cx="1752600" cy="6096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
        <p:nvSpPr>
          <p:cNvPr id="607241" name="TextBox 32"/>
          <p:cNvSpPr txBox="1">
            <a:spLocks noChangeArrowheads="1"/>
          </p:cNvSpPr>
          <p:nvPr/>
        </p:nvSpPr>
        <p:spPr bwMode="auto">
          <a:xfrm>
            <a:off x="228600" y="4552950"/>
            <a:ext cx="1447800" cy="400050"/>
          </a:xfrm>
          <a:prstGeom prst="rect">
            <a:avLst/>
          </a:prstGeom>
          <a:noFill/>
          <a:ln w="9525">
            <a:noFill/>
            <a:miter lim="800000"/>
            <a:headEnd/>
            <a:tailEnd/>
          </a:ln>
        </p:spPr>
        <p:txBody>
          <a:bodyPr>
            <a:spAutoFit/>
          </a:bodyPr>
          <a:lstStyle/>
          <a:p>
            <a:r>
              <a:rPr lang="en-US" sz="2000" b="0">
                <a:solidFill>
                  <a:srgbClr val="000000"/>
                </a:solidFill>
              </a:rPr>
              <a:t>Word Length</a:t>
            </a:r>
            <a:endParaRPr lang="en-US" sz="1800" b="0">
              <a:solidFill>
                <a:srgbClr val="000000"/>
              </a:solidFill>
            </a:endParaRPr>
          </a:p>
        </p:txBody>
      </p:sp>
      <p:sp>
        <p:nvSpPr>
          <p:cNvPr id="14" name="Content Placeholder 2"/>
          <p:cNvSpPr txBox="1">
            <a:spLocks/>
          </p:cNvSpPr>
          <p:nvPr/>
        </p:nvSpPr>
        <p:spPr bwMode="auto">
          <a:xfrm>
            <a:off x="6324600" y="5410200"/>
            <a:ext cx="1143000" cy="420688"/>
          </a:xfrm>
          <a:prstGeom prst="rect">
            <a:avLst/>
          </a:prstGeom>
          <a:noFill/>
          <a:ln w="9525">
            <a:noFill/>
            <a:miter lim="800000"/>
            <a:headEnd/>
            <a:tailEnd/>
          </a:ln>
          <a:effectLst/>
        </p:spPr>
        <p:txBody>
          <a:bodyPr/>
          <a:lstStyle/>
          <a:p>
            <a:pPr fontAlgn="auto">
              <a:spcBef>
                <a:spcPct val="20000"/>
              </a:spcBef>
              <a:spcAft>
                <a:spcPts val="0"/>
              </a:spcAft>
              <a:tabLst>
                <a:tab pos="1539875" algn="l"/>
              </a:tabLst>
              <a:defRPr/>
            </a:pPr>
            <a:r>
              <a:rPr lang="en-US" sz="2000" b="0" kern="0" dirty="0">
                <a:solidFill>
                  <a:srgbClr val="000000"/>
                </a:solidFill>
                <a:latin typeface="Arial Narrow"/>
              </a:rPr>
              <a:t> Minimum</a:t>
            </a:r>
          </a:p>
        </p:txBody>
      </p:sp>
      <p:sp>
        <p:nvSpPr>
          <p:cNvPr id="607243" name="TextBox 14"/>
          <p:cNvSpPr txBox="1">
            <a:spLocks noChangeArrowheads="1"/>
          </p:cNvSpPr>
          <p:nvPr/>
        </p:nvSpPr>
        <p:spPr bwMode="auto">
          <a:xfrm>
            <a:off x="7543800" y="4648200"/>
            <a:ext cx="1143000" cy="400050"/>
          </a:xfrm>
          <a:prstGeom prst="rect">
            <a:avLst/>
          </a:prstGeom>
          <a:noFill/>
          <a:ln w="9525">
            <a:noFill/>
            <a:miter lim="800000"/>
            <a:headEnd/>
            <a:tailEnd/>
          </a:ln>
        </p:spPr>
        <p:txBody>
          <a:bodyPr>
            <a:spAutoFit/>
          </a:bodyPr>
          <a:lstStyle/>
          <a:p>
            <a:r>
              <a:rPr lang="en-US" sz="2000" b="0">
                <a:solidFill>
                  <a:srgbClr val="000000"/>
                </a:solidFill>
              </a:rPr>
              <a:t>Maximum</a:t>
            </a:r>
            <a:endParaRPr lang="en-US" sz="1800" b="0">
              <a:solidFill>
                <a:srgbClr val="000000"/>
              </a:solidFill>
            </a:endParaRPr>
          </a:p>
        </p:txBody>
      </p:sp>
      <p:sp>
        <p:nvSpPr>
          <p:cNvPr id="607244" name="TextBox 15"/>
          <p:cNvSpPr txBox="1">
            <a:spLocks noChangeArrowheads="1"/>
          </p:cNvSpPr>
          <p:nvPr/>
        </p:nvSpPr>
        <p:spPr bwMode="auto">
          <a:xfrm>
            <a:off x="7543800" y="1676400"/>
            <a:ext cx="838200" cy="400050"/>
          </a:xfrm>
          <a:prstGeom prst="rect">
            <a:avLst/>
          </a:prstGeom>
          <a:noFill/>
          <a:ln w="9525">
            <a:noFill/>
            <a:miter lim="800000"/>
            <a:headEnd/>
            <a:tailEnd/>
          </a:ln>
        </p:spPr>
        <p:txBody>
          <a:bodyPr>
            <a:spAutoFit/>
          </a:bodyPr>
          <a:lstStyle/>
          <a:p>
            <a:r>
              <a:rPr lang="en-US" sz="2000" b="0">
                <a:solidFill>
                  <a:srgbClr val="000000"/>
                </a:solidFill>
              </a:rPr>
              <a:t>  Delta</a:t>
            </a:r>
            <a:endParaRPr lang="en-US" sz="1800" b="0">
              <a:solidFill>
                <a:srgbClr val="000000"/>
              </a:solidFill>
            </a:endParaRPr>
          </a:p>
        </p:txBody>
      </p:sp>
      <p:cxnSp>
        <p:nvCxnSpPr>
          <p:cNvPr id="38" name="Straight Arrow Connector 37"/>
          <p:cNvCxnSpPr/>
          <p:nvPr/>
        </p:nvCxnSpPr>
        <p:spPr bwMode="auto">
          <a:xfrm rot="16200000" flipV="1">
            <a:off x="4819650" y="3562350"/>
            <a:ext cx="1752600" cy="17907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bwMode="auto">
          <a:xfrm rot="5400000">
            <a:off x="6561137" y="2125663"/>
            <a:ext cx="1165225" cy="11811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bwMode="auto">
          <a:xfrm rot="10800000">
            <a:off x="5562600" y="3657600"/>
            <a:ext cx="1828800" cy="11811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bwMode="auto">
          <a:xfrm rot="5400000">
            <a:off x="3263900" y="2260600"/>
            <a:ext cx="1435100" cy="8763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
        <p:nvSpPr>
          <p:cNvPr id="25" name="Content Placeholder 2"/>
          <p:cNvSpPr txBox="1">
            <a:spLocks/>
          </p:cNvSpPr>
          <p:nvPr/>
        </p:nvSpPr>
        <p:spPr bwMode="auto">
          <a:xfrm>
            <a:off x="2133600" y="1295400"/>
            <a:ext cx="2057400" cy="393700"/>
          </a:xfrm>
          <a:prstGeom prst="rect">
            <a:avLst/>
          </a:prstGeom>
          <a:noFill/>
          <a:ln w="9525">
            <a:noFill/>
            <a:miter lim="800000"/>
            <a:headEnd/>
            <a:tailEnd/>
          </a:ln>
          <a:effectLst/>
        </p:spPr>
        <p:txBody>
          <a:bodyPr/>
          <a:lstStyle/>
          <a:p>
            <a:pPr fontAlgn="auto">
              <a:spcBef>
                <a:spcPct val="20000"/>
              </a:spcBef>
              <a:spcAft>
                <a:spcPts val="0"/>
              </a:spcAft>
              <a:tabLst>
                <a:tab pos="1539875" algn="l"/>
              </a:tabLst>
              <a:defRPr/>
            </a:pPr>
            <a:r>
              <a:rPr lang="en-US" sz="2000" b="0" kern="0" dirty="0">
                <a:solidFill>
                  <a:srgbClr val="000000"/>
                </a:solidFill>
                <a:latin typeface="Arial Narrow"/>
              </a:rPr>
              <a:t>Overflow Status</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itle 1"/>
          <p:cNvSpPr>
            <a:spLocks noGrp="1"/>
          </p:cNvSpPr>
          <p:nvPr>
            <p:ph type="title"/>
          </p:nvPr>
        </p:nvSpPr>
        <p:spPr/>
        <p:txBody>
          <a:bodyPr/>
          <a:lstStyle/>
          <a:p>
            <a:pPr eaLnBrk="1" hangingPunct="1"/>
            <a:r>
              <a:rPr lang="en-US" smtClean="0"/>
              <a:t>Numeric Representation Examples</a:t>
            </a:r>
          </a:p>
        </p:txBody>
      </p:sp>
      <p:graphicFrame>
        <p:nvGraphicFramePr>
          <p:cNvPr id="6" name="Table 5"/>
          <p:cNvGraphicFramePr>
            <a:graphicFrameLocks noGrp="1"/>
          </p:cNvGraphicFramePr>
          <p:nvPr/>
        </p:nvGraphicFramePr>
        <p:xfrm>
          <a:off x="990600" y="1752600"/>
          <a:ext cx="7162799" cy="3657600"/>
        </p:xfrm>
        <a:graphic>
          <a:graphicData uri="http://schemas.openxmlformats.org/drawingml/2006/table">
            <a:tbl>
              <a:tblPr firstRow="1" bandRow="1">
                <a:tableStyleId>{5C22544A-7EE6-4342-B048-85BDC9FD1C3A}</a:tableStyleId>
              </a:tblPr>
              <a:tblGrid>
                <a:gridCol w="1901945"/>
                <a:gridCol w="1753618"/>
                <a:gridCol w="1753618"/>
                <a:gridCol w="1753618"/>
              </a:tblGrid>
              <a:tr h="457200">
                <a:tc>
                  <a:txBody>
                    <a:bodyPr/>
                    <a:lstStyle/>
                    <a:p>
                      <a:pPr algn="ctr"/>
                      <a:r>
                        <a:rPr lang="en-US" sz="2000" dirty="0" smtClean="0"/>
                        <a:t>Representation</a:t>
                      </a:r>
                      <a:r>
                        <a:rPr lang="en-US" sz="2000" baseline="0" dirty="0" smtClean="0"/>
                        <a:t> </a:t>
                      </a:r>
                      <a:endParaRPr lang="en-US" sz="2000" dirty="0"/>
                    </a:p>
                  </a:txBody>
                  <a:tcPr/>
                </a:tc>
                <a:tc>
                  <a:txBody>
                    <a:bodyPr/>
                    <a:lstStyle/>
                    <a:p>
                      <a:pPr algn="ctr"/>
                      <a:r>
                        <a:rPr lang="en-US" sz="2000" dirty="0" smtClean="0"/>
                        <a:t>delta</a:t>
                      </a:r>
                      <a:endParaRPr lang="en-US" sz="2000" dirty="0"/>
                    </a:p>
                  </a:txBody>
                  <a:tcPr/>
                </a:tc>
                <a:tc>
                  <a:txBody>
                    <a:bodyPr/>
                    <a:lstStyle/>
                    <a:p>
                      <a:pPr algn="ctr"/>
                      <a:r>
                        <a:rPr lang="en-US" sz="2000" dirty="0" smtClean="0"/>
                        <a:t>Min Value</a:t>
                      </a:r>
                      <a:endParaRPr lang="en-US" sz="2000" dirty="0"/>
                    </a:p>
                  </a:txBody>
                  <a:tcPr/>
                </a:tc>
                <a:tc>
                  <a:txBody>
                    <a:bodyPr/>
                    <a:lstStyle/>
                    <a:p>
                      <a:pPr algn="ctr"/>
                      <a:r>
                        <a:rPr lang="en-US" sz="2000" dirty="0" smtClean="0"/>
                        <a:t>Max Value</a:t>
                      </a:r>
                      <a:endParaRPr lang="en-US" sz="2000" dirty="0"/>
                    </a:p>
                  </a:txBody>
                  <a:tcPr/>
                </a:tc>
              </a:tr>
              <a:tr h="457200">
                <a:tc>
                  <a:txBody>
                    <a:bodyPr/>
                    <a:lstStyle/>
                    <a:p>
                      <a:pPr algn="ctr"/>
                      <a:r>
                        <a:rPr lang="en-US" sz="2000" dirty="0" smtClean="0"/>
                        <a:t>U8</a:t>
                      </a:r>
                      <a:endParaRPr lang="en-US" sz="2000" b="1" dirty="0">
                        <a:solidFill>
                          <a:srgbClr val="0000FF"/>
                        </a:solidFill>
                      </a:endParaRPr>
                    </a:p>
                  </a:txBody>
                  <a:tcPr/>
                </a:tc>
                <a:tc>
                  <a:txBody>
                    <a:bodyPr/>
                    <a:lstStyle/>
                    <a:p>
                      <a:pPr algn="ctr"/>
                      <a:r>
                        <a:rPr lang="en-US" sz="2000" dirty="0" smtClean="0"/>
                        <a:t>1</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255</a:t>
                      </a:r>
                      <a:endParaRPr lang="en-US" sz="2000" dirty="0"/>
                    </a:p>
                  </a:txBody>
                  <a:tcPr/>
                </a:tc>
              </a:tr>
              <a:tr h="457200">
                <a:tc>
                  <a:txBody>
                    <a:bodyPr/>
                    <a:lstStyle/>
                    <a:p>
                      <a:pPr algn="ctr"/>
                      <a:r>
                        <a:rPr lang="en-US" sz="2000" dirty="0" smtClean="0"/>
                        <a:t>I8</a:t>
                      </a:r>
                      <a:endParaRPr lang="en-US" sz="2000" b="1" dirty="0">
                        <a:solidFill>
                          <a:srgbClr val="0000FF"/>
                        </a:solidFill>
                      </a:endParaRPr>
                    </a:p>
                  </a:txBody>
                  <a:tcPr/>
                </a:tc>
                <a:tc>
                  <a:txBody>
                    <a:bodyPr/>
                    <a:lstStyle/>
                    <a:p>
                      <a:pPr algn="ctr"/>
                      <a:r>
                        <a:rPr lang="en-US" sz="2000" dirty="0" smtClean="0"/>
                        <a:t>1</a:t>
                      </a:r>
                      <a:endParaRPr lang="en-US" sz="2000" dirty="0"/>
                    </a:p>
                  </a:txBody>
                  <a:tcPr/>
                </a:tc>
                <a:tc>
                  <a:txBody>
                    <a:bodyPr/>
                    <a:lstStyle/>
                    <a:p>
                      <a:pPr algn="ctr"/>
                      <a:r>
                        <a:rPr lang="en-US" sz="2000" dirty="0" smtClean="0"/>
                        <a:t>-128</a:t>
                      </a:r>
                      <a:endParaRPr lang="en-US" sz="2000" dirty="0"/>
                    </a:p>
                  </a:txBody>
                  <a:tcPr/>
                </a:tc>
                <a:tc>
                  <a:txBody>
                    <a:bodyPr/>
                    <a:lstStyle/>
                    <a:p>
                      <a:pPr algn="ctr"/>
                      <a:r>
                        <a:rPr lang="en-US" sz="2000" dirty="0" smtClean="0"/>
                        <a:t>127</a:t>
                      </a:r>
                      <a:endParaRPr lang="en-US" sz="2000" dirty="0"/>
                    </a:p>
                  </a:txBody>
                  <a:tcPr/>
                </a:tc>
              </a:tr>
              <a:tr h="457200">
                <a:tc>
                  <a:txBody>
                    <a:bodyPr/>
                    <a:lstStyle/>
                    <a:p>
                      <a:pPr algn="ctr"/>
                      <a:r>
                        <a:rPr lang="en-US" sz="2000" dirty="0" smtClean="0"/>
                        <a:t>FXP &lt;+,8,7&gt;</a:t>
                      </a:r>
                      <a:endParaRPr lang="en-US" sz="2000" b="1" dirty="0">
                        <a:solidFill>
                          <a:schemeClr val="bg2">
                            <a:lumMod val="75000"/>
                          </a:schemeClr>
                        </a:solidFill>
                      </a:endParaRPr>
                    </a:p>
                  </a:txBody>
                  <a:tcPr/>
                </a:tc>
                <a:tc>
                  <a:txBody>
                    <a:bodyPr/>
                    <a:lstStyle/>
                    <a:p>
                      <a:pPr algn="ctr"/>
                      <a:r>
                        <a:rPr lang="en-US" sz="2000" dirty="0" smtClean="0"/>
                        <a:t>0.5</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127.5</a:t>
                      </a:r>
                      <a:endParaRPr lang="en-US" sz="2000" dirty="0"/>
                    </a:p>
                  </a:txBody>
                  <a:tcPr/>
                </a:tc>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FXP &lt;+,8,6&gt;</a:t>
                      </a:r>
                      <a:endParaRPr lang="en-US" sz="2000" b="1" dirty="0" smtClean="0">
                        <a:solidFill>
                          <a:schemeClr val="bg2">
                            <a:lumMod val="75000"/>
                          </a:schemeClr>
                        </a:solidFill>
                      </a:endParaRPr>
                    </a:p>
                  </a:txBody>
                  <a:tcPr/>
                </a:tc>
                <a:tc>
                  <a:txBody>
                    <a:bodyPr/>
                    <a:lstStyle/>
                    <a:p>
                      <a:pPr algn="ctr"/>
                      <a:r>
                        <a:rPr lang="en-US" sz="2000" dirty="0" smtClean="0"/>
                        <a:t>0.25</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63.75</a:t>
                      </a:r>
                      <a:endParaRPr lang="en-US" sz="2000" dirty="0"/>
                    </a:p>
                  </a:txBody>
                  <a:tcPr/>
                </a:tc>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FXP &lt;±,8,7&gt;</a:t>
                      </a:r>
                      <a:endParaRPr lang="en-US" sz="2000" b="1" dirty="0" smtClean="0">
                        <a:solidFill>
                          <a:schemeClr val="bg2">
                            <a:lumMod val="75000"/>
                          </a:schemeClr>
                        </a:solidFill>
                      </a:endParaRPr>
                    </a:p>
                  </a:txBody>
                  <a:tcPr/>
                </a:tc>
                <a:tc>
                  <a:txBody>
                    <a:bodyPr/>
                    <a:lstStyle/>
                    <a:p>
                      <a:pPr algn="ctr"/>
                      <a:r>
                        <a:rPr lang="en-US" sz="2000" dirty="0" smtClean="0"/>
                        <a:t>0.5</a:t>
                      </a:r>
                      <a:endParaRPr lang="en-US" sz="2000" dirty="0"/>
                    </a:p>
                  </a:txBody>
                  <a:tcPr/>
                </a:tc>
                <a:tc>
                  <a:txBody>
                    <a:bodyPr/>
                    <a:lstStyle/>
                    <a:p>
                      <a:pPr algn="ctr"/>
                      <a:r>
                        <a:rPr lang="en-US" sz="2000" dirty="0" smtClean="0"/>
                        <a:t>-64</a:t>
                      </a:r>
                      <a:endParaRPr lang="en-US" sz="2000" dirty="0"/>
                    </a:p>
                  </a:txBody>
                  <a:tcPr/>
                </a:tc>
                <a:tc>
                  <a:txBody>
                    <a:bodyPr/>
                    <a:lstStyle/>
                    <a:p>
                      <a:pPr algn="ctr"/>
                      <a:r>
                        <a:rPr lang="en-US" sz="2000" dirty="0" smtClean="0"/>
                        <a:t>63.5</a:t>
                      </a:r>
                      <a:endParaRPr lang="en-US" sz="2000" dirty="0"/>
                    </a:p>
                  </a:txBody>
                  <a:tcPr/>
                </a:tc>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FXP &lt;±,8,6&gt;</a:t>
                      </a:r>
                      <a:endParaRPr lang="en-US" sz="2000" b="1" dirty="0" smtClean="0">
                        <a:solidFill>
                          <a:schemeClr val="bg2">
                            <a:lumMod val="75000"/>
                          </a:schemeClr>
                        </a:solidFill>
                      </a:endParaRPr>
                    </a:p>
                  </a:txBody>
                  <a:tcPr/>
                </a:tc>
                <a:tc>
                  <a:txBody>
                    <a:bodyPr/>
                    <a:lstStyle/>
                    <a:p>
                      <a:pPr algn="ctr"/>
                      <a:r>
                        <a:rPr lang="en-US" sz="2000" dirty="0" smtClean="0"/>
                        <a:t>0.25</a:t>
                      </a:r>
                      <a:endParaRPr lang="en-US" sz="2000" dirty="0"/>
                    </a:p>
                  </a:txBody>
                  <a:tcPr/>
                </a:tc>
                <a:tc>
                  <a:txBody>
                    <a:bodyPr/>
                    <a:lstStyle/>
                    <a:p>
                      <a:pPr algn="ctr"/>
                      <a:r>
                        <a:rPr lang="en-US" sz="2000" dirty="0" smtClean="0"/>
                        <a:t>-32</a:t>
                      </a:r>
                      <a:endParaRPr lang="en-US" sz="2000" dirty="0"/>
                    </a:p>
                  </a:txBody>
                  <a:tcPr/>
                </a:tc>
                <a:tc>
                  <a:txBody>
                    <a:bodyPr/>
                    <a:lstStyle/>
                    <a:p>
                      <a:pPr algn="ctr"/>
                      <a:r>
                        <a:rPr lang="en-US" sz="2000" dirty="0" smtClean="0"/>
                        <a:t>31.75</a:t>
                      </a:r>
                      <a:endParaRPr lang="en-US" sz="2000" dirty="0"/>
                    </a:p>
                  </a:txBody>
                  <a:tcPr/>
                </a:tc>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FXP &lt;+,8,0&gt;</a:t>
                      </a:r>
                      <a:endParaRPr lang="en-US" sz="2000" b="1" dirty="0" smtClean="0">
                        <a:solidFill>
                          <a:schemeClr val="bg2">
                            <a:lumMod val="75000"/>
                          </a:schemeClr>
                        </a:solidFill>
                      </a:endParaRPr>
                    </a:p>
                  </a:txBody>
                  <a:tcPr/>
                </a:tc>
                <a:tc>
                  <a:txBody>
                    <a:bodyPr/>
                    <a:lstStyle/>
                    <a:p>
                      <a:pPr algn="ctr"/>
                      <a:r>
                        <a:rPr lang="en-US" sz="2000" dirty="0" smtClean="0"/>
                        <a:t>0.0039</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0.9961</a:t>
                      </a:r>
                      <a:endParaRPr lang="en-US" sz="2000" dirty="0"/>
                    </a:p>
                  </a:txBody>
                  <a:tcPr/>
                </a:tc>
              </a:tr>
            </a:tbl>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Title 1"/>
          <p:cNvSpPr>
            <a:spLocks noGrp="1"/>
          </p:cNvSpPr>
          <p:nvPr>
            <p:ph type="title"/>
          </p:nvPr>
        </p:nvSpPr>
        <p:spPr/>
        <p:txBody>
          <a:bodyPr/>
          <a:lstStyle/>
          <a:p>
            <a:pPr eaLnBrk="1" hangingPunct="1"/>
            <a:r>
              <a:rPr lang="en-US" smtClean="0"/>
              <a:t>Fixed Point Configuration</a:t>
            </a:r>
          </a:p>
        </p:txBody>
      </p:sp>
      <p:pic>
        <p:nvPicPr>
          <p:cNvPr id="609283" name="Picture 2" descr="loc_env_Fixed-Point Control.bmp"/>
          <p:cNvPicPr>
            <a:picLocks noChangeAspect="1" noChangeArrowheads="1"/>
          </p:cNvPicPr>
          <p:nvPr/>
        </p:nvPicPr>
        <p:blipFill>
          <a:blip r:embed="rId3" cstate="print"/>
          <a:srcRect/>
          <a:stretch>
            <a:fillRect/>
          </a:stretch>
        </p:blipFill>
        <p:spPr bwMode="auto">
          <a:xfrm>
            <a:off x="762000" y="1914525"/>
            <a:ext cx="2651125" cy="3486150"/>
          </a:xfrm>
          <a:prstGeom prst="rect">
            <a:avLst/>
          </a:prstGeom>
          <a:noFill/>
          <a:ln w="9525">
            <a:noFill/>
            <a:miter lim="800000"/>
            <a:headEnd/>
            <a:tailEnd/>
          </a:ln>
        </p:spPr>
      </p:pic>
      <p:pic>
        <p:nvPicPr>
          <p:cNvPr id="609284" name="Picture 3" descr="loc_env_Fixed-Point Properties.bmp"/>
          <p:cNvPicPr>
            <a:picLocks noChangeAspect="1" noChangeArrowheads="1"/>
          </p:cNvPicPr>
          <p:nvPr/>
        </p:nvPicPr>
        <p:blipFill>
          <a:blip r:embed="rId4" cstate="print"/>
          <a:srcRect/>
          <a:stretch>
            <a:fillRect/>
          </a:stretch>
        </p:blipFill>
        <p:spPr bwMode="auto">
          <a:xfrm>
            <a:off x="4551363" y="1752600"/>
            <a:ext cx="3895725" cy="3810000"/>
          </a:xfrm>
          <a:prstGeom prst="rect">
            <a:avLst/>
          </a:prstGeom>
          <a:noFill/>
          <a:ln w="9525">
            <a:noFill/>
            <a:miter lim="800000"/>
            <a:headEnd/>
            <a:tailEnd/>
          </a:ln>
        </p:spPr>
      </p:pic>
      <p:cxnSp>
        <p:nvCxnSpPr>
          <p:cNvPr id="23" name="Straight Arrow Connector 22"/>
          <p:cNvCxnSpPr/>
          <p:nvPr/>
        </p:nvCxnSpPr>
        <p:spPr>
          <a:xfrm rot="5400000" flipH="1" flipV="1">
            <a:off x="2384425" y="2933700"/>
            <a:ext cx="30480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51225" y="5295900"/>
            <a:ext cx="1066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1"/>
          <p:cNvSpPr>
            <a:spLocks noGrp="1"/>
          </p:cNvSpPr>
          <p:nvPr>
            <p:ph type="title"/>
          </p:nvPr>
        </p:nvSpPr>
        <p:spPr/>
        <p:txBody>
          <a:bodyPr/>
          <a:lstStyle/>
          <a:p>
            <a:pPr eaLnBrk="1" hangingPunct="1"/>
            <a:r>
              <a:rPr lang="en-US" smtClean="0"/>
              <a:t>Fixed-Point Arithmetic</a:t>
            </a:r>
          </a:p>
        </p:txBody>
      </p:sp>
      <p:sp>
        <p:nvSpPr>
          <p:cNvPr id="6" name="Content Placeholder 5"/>
          <p:cNvSpPr>
            <a:spLocks noGrp="1"/>
          </p:cNvSpPr>
          <p:nvPr>
            <p:ph idx="1"/>
          </p:nvPr>
        </p:nvSpPr>
        <p:spPr/>
        <p:txBody>
          <a:bodyPr rtlCol="0">
            <a:normAutofit fontScale="92500" lnSpcReduction="20000"/>
          </a:bodyPr>
          <a:lstStyle/>
          <a:p>
            <a:pPr lvl="1" eaLnBrk="1" fontAlgn="auto" hangingPunct="1">
              <a:spcAft>
                <a:spcPts val="0"/>
              </a:spcAft>
              <a:defRPr/>
            </a:pPr>
            <a:r>
              <a:rPr lang="en-US" dirty="0" smtClean="0"/>
              <a:t>Range of output values will be large enough to accommodate largest possible input values, up to 64 bits</a:t>
            </a:r>
          </a:p>
          <a:p>
            <a:pPr lvl="1" eaLnBrk="1" fontAlgn="auto" hangingPunct="1">
              <a:spcAft>
                <a:spcPts val="0"/>
              </a:spcAft>
              <a:defRPr/>
            </a:pPr>
            <a:r>
              <a:rPr lang="en-US" dirty="0" smtClean="0"/>
              <a:t>LabVIEW propagates the range of values along each wire. The representation is then calculated to be as small as possible without losing data.</a:t>
            </a:r>
          </a:p>
          <a:p>
            <a:pPr lvl="1" eaLnBrk="1" fontAlgn="auto" hangingPunct="1">
              <a:spcAft>
                <a:spcPts val="0"/>
              </a:spcAft>
              <a:defRPr/>
            </a:pPr>
            <a:r>
              <a:rPr lang="en-US" dirty="0" smtClean="0"/>
              <a:t>We will examine the following operations and provide guidelines for representing the output:</a:t>
            </a:r>
          </a:p>
          <a:p>
            <a:pPr lvl="2" eaLnBrk="1" fontAlgn="auto" hangingPunct="1">
              <a:spcAft>
                <a:spcPts val="0"/>
              </a:spcAft>
              <a:defRPr/>
            </a:pPr>
            <a:r>
              <a:rPr lang="en-US" dirty="0" smtClean="0"/>
              <a:t>Addition</a:t>
            </a:r>
          </a:p>
          <a:p>
            <a:pPr lvl="2" eaLnBrk="1" fontAlgn="auto" hangingPunct="1">
              <a:spcAft>
                <a:spcPts val="0"/>
              </a:spcAft>
              <a:defRPr/>
            </a:pPr>
            <a:r>
              <a:rPr lang="en-US" dirty="0" smtClean="0"/>
              <a:t>Subtraction</a:t>
            </a:r>
          </a:p>
          <a:p>
            <a:pPr lvl="2" eaLnBrk="1" fontAlgn="auto" hangingPunct="1">
              <a:spcAft>
                <a:spcPts val="0"/>
              </a:spcAft>
              <a:defRPr/>
            </a:pPr>
            <a:r>
              <a:rPr lang="en-US" dirty="0" smtClean="0"/>
              <a:t>Multiplication</a:t>
            </a:r>
          </a:p>
          <a:p>
            <a:pPr lvl="2" eaLnBrk="1" fontAlgn="auto" hangingPunct="1">
              <a:spcAft>
                <a:spcPts val="0"/>
              </a:spcAft>
              <a:defRPr/>
            </a:pPr>
            <a:r>
              <a:rPr lang="en-US" dirty="0" smtClean="0"/>
              <a:t>Division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Title 1"/>
          <p:cNvSpPr>
            <a:spLocks noGrp="1"/>
          </p:cNvSpPr>
          <p:nvPr>
            <p:ph type="title"/>
          </p:nvPr>
        </p:nvSpPr>
        <p:spPr/>
        <p:txBody>
          <a:bodyPr/>
          <a:lstStyle/>
          <a:p>
            <a:pPr eaLnBrk="1" hangingPunct="1"/>
            <a:r>
              <a:rPr lang="en-US" smtClean="0"/>
              <a:t>LabVIEW FPGA: How does it work?</a:t>
            </a:r>
          </a:p>
        </p:txBody>
      </p:sp>
      <p:graphicFrame>
        <p:nvGraphicFramePr>
          <p:cNvPr id="4" name="Content Placeholder 3"/>
          <p:cNvGraphicFramePr>
            <a:graphicFrameLocks noGrp="1"/>
          </p:cNvGraphicFramePr>
          <p:nvPr>
            <p:ph idx="1"/>
          </p:nvPr>
        </p:nvGraphicFramePr>
        <p:xfrm>
          <a:off x="381000" y="1447801"/>
          <a:ext cx="77724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56708" name="Picture 47" descr="noloc_missing_art_imagefile"/>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066800" y="3352800"/>
            <a:ext cx="493713" cy="457200"/>
          </a:xfrm>
          <a:prstGeom prst="rect">
            <a:avLst/>
          </a:prstGeom>
          <a:noFill/>
          <a:ln w="9525">
            <a:noFill/>
            <a:miter lim="800000"/>
            <a:headEnd/>
            <a:tailEnd/>
          </a:ln>
        </p:spPr>
      </p:pic>
      <p:grpSp>
        <p:nvGrpSpPr>
          <p:cNvPr id="456709" name="Group 14"/>
          <p:cNvGrpSpPr>
            <a:grpSpLocks/>
          </p:cNvGrpSpPr>
          <p:nvPr/>
        </p:nvGrpSpPr>
        <p:grpSpPr bwMode="auto">
          <a:xfrm>
            <a:off x="914400" y="5257800"/>
            <a:ext cx="2590800" cy="1260475"/>
            <a:chOff x="5410200" y="4724400"/>
            <a:chExt cx="2819400" cy="1371600"/>
          </a:xfrm>
        </p:grpSpPr>
        <p:sp>
          <p:nvSpPr>
            <p:cNvPr id="456712" name="Text Box 8"/>
            <p:cNvSpPr txBox="1">
              <a:spLocks noChangeArrowheads="1"/>
            </p:cNvSpPr>
            <p:nvPr/>
          </p:nvSpPr>
          <p:spPr bwMode="auto">
            <a:xfrm>
              <a:off x="6196013" y="4876800"/>
              <a:ext cx="1832553" cy="415498"/>
            </a:xfrm>
            <a:prstGeom prst="rect">
              <a:avLst/>
            </a:prstGeom>
            <a:noFill/>
            <a:ln w="9525">
              <a:noFill/>
              <a:miter lim="800000"/>
              <a:headEnd/>
              <a:tailEnd/>
            </a:ln>
          </p:spPr>
          <p:txBody>
            <a:bodyPr wrap="none">
              <a:spAutoFit/>
            </a:bodyPr>
            <a:lstStyle/>
            <a:p>
              <a:r>
                <a:rPr lang="en-US">
                  <a:solidFill>
                    <a:schemeClr val="tx1"/>
                  </a:solidFill>
                </a:rPr>
                <a:t>User Generated</a:t>
              </a:r>
            </a:p>
          </p:txBody>
        </p:sp>
        <p:sp>
          <p:nvSpPr>
            <p:cNvPr id="456713" name="Text Box 9"/>
            <p:cNvSpPr txBox="1">
              <a:spLocks noChangeArrowheads="1"/>
            </p:cNvSpPr>
            <p:nvPr/>
          </p:nvSpPr>
          <p:spPr bwMode="auto">
            <a:xfrm>
              <a:off x="6197600" y="5486400"/>
              <a:ext cx="1842171" cy="415498"/>
            </a:xfrm>
            <a:prstGeom prst="rect">
              <a:avLst/>
            </a:prstGeom>
            <a:noFill/>
            <a:ln w="9525">
              <a:noFill/>
              <a:miter lim="800000"/>
              <a:headEnd/>
              <a:tailEnd/>
            </a:ln>
          </p:spPr>
          <p:txBody>
            <a:bodyPr wrap="none">
              <a:spAutoFit/>
            </a:bodyPr>
            <a:lstStyle/>
            <a:p>
              <a:r>
                <a:rPr lang="en-US">
                  <a:solidFill>
                    <a:schemeClr val="tx1"/>
                  </a:solidFill>
                </a:rPr>
                <a:t>Auto Generated</a:t>
              </a:r>
            </a:p>
          </p:txBody>
        </p:sp>
        <p:sp>
          <p:nvSpPr>
            <p:cNvPr id="456714" name="Rectangle 10"/>
            <p:cNvSpPr>
              <a:spLocks noChangeArrowheads="1"/>
            </p:cNvSpPr>
            <p:nvPr/>
          </p:nvSpPr>
          <p:spPr bwMode="auto">
            <a:xfrm>
              <a:off x="5638800" y="4876800"/>
              <a:ext cx="457200" cy="457200"/>
            </a:xfrm>
            <a:prstGeom prst="roundRect">
              <a:avLst>
                <a:gd name="adj" fmla="val 16667"/>
              </a:avLst>
            </a:prstGeom>
            <a:solidFill>
              <a:schemeClr val="hlink"/>
            </a:solidFill>
            <a:ln w="9525">
              <a:solidFill>
                <a:schemeClr val="hlink"/>
              </a:solidFill>
              <a:miter lim="800000"/>
              <a:headEnd/>
              <a:tailEnd/>
            </a:ln>
          </p:spPr>
          <p:txBody>
            <a:bodyPr wrap="none" anchor="ctr"/>
            <a:lstStyle/>
            <a:p>
              <a:endParaRPr lang="en-US"/>
            </a:p>
          </p:txBody>
        </p:sp>
        <p:sp>
          <p:nvSpPr>
            <p:cNvPr id="13" name="Rectangle 11"/>
            <p:cNvSpPr>
              <a:spLocks noChangeArrowheads="1"/>
            </p:cNvSpPr>
            <p:nvPr/>
          </p:nvSpPr>
          <p:spPr bwMode="auto">
            <a:xfrm>
              <a:off x="5638240" y="5486209"/>
              <a:ext cx="457808" cy="457775"/>
            </a:xfrm>
            <a:prstGeom prst="roundRect">
              <a:avLst/>
            </a:prstGeom>
            <a:solidFill>
              <a:schemeClr val="accent1">
                <a:lumMod val="20000"/>
                <a:lumOff val="80000"/>
              </a:schemeClr>
            </a:solidFill>
            <a:ln w="9525">
              <a:solidFill>
                <a:srgbClr val="006699"/>
              </a:solidFill>
              <a:miter lim="800000"/>
              <a:headEnd/>
              <a:tailEnd/>
            </a:ln>
            <a:effectLst/>
          </p:spPr>
          <p:txBody>
            <a:bodyPr wrap="none" anchor="ctr"/>
            <a:lstStyle/>
            <a:p>
              <a:pPr>
                <a:defRPr/>
              </a:pPr>
              <a:endParaRPr lang="en-US" dirty="0"/>
            </a:p>
          </p:txBody>
        </p:sp>
        <p:sp>
          <p:nvSpPr>
            <p:cNvPr id="456716" name="Rectangle 12"/>
            <p:cNvSpPr>
              <a:spLocks noChangeArrowheads="1"/>
            </p:cNvSpPr>
            <p:nvPr/>
          </p:nvSpPr>
          <p:spPr bwMode="auto">
            <a:xfrm>
              <a:off x="5410200" y="4724400"/>
              <a:ext cx="2819400" cy="1371600"/>
            </a:xfrm>
            <a:prstGeom prst="rect">
              <a:avLst/>
            </a:prstGeom>
            <a:noFill/>
            <a:ln w="38100">
              <a:solidFill>
                <a:schemeClr val="tx1"/>
              </a:solidFill>
              <a:miter lim="800000"/>
              <a:headEnd/>
              <a:tailEnd/>
            </a:ln>
          </p:spPr>
          <p:txBody>
            <a:bodyPr wrap="none" anchor="ctr"/>
            <a:lstStyle/>
            <a:p>
              <a:endParaRPr lang="en-US"/>
            </a:p>
          </p:txBody>
        </p:sp>
      </p:grpSp>
      <p:pic>
        <p:nvPicPr>
          <p:cNvPr id="456710" name="Picture 2" descr="noloc_missing_art_imagefile"/>
          <p:cNvPicPr>
            <a:picLocks noChangeAspect="1" noChangeArrowheads="1"/>
          </p:cNvPicPr>
          <p:nvPr/>
        </p:nvPicPr>
        <p:blipFill>
          <a:blip r:embed="rId9" cstate="print"/>
          <a:srcRect/>
          <a:stretch>
            <a:fillRect/>
          </a:stretch>
        </p:blipFill>
        <p:spPr bwMode="auto">
          <a:xfrm>
            <a:off x="6324600" y="2286000"/>
            <a:ext cx="1958975" cy="1905000"/>
          </a:xfrm>
          <a:prstGeom prst="rect">
            <a:avLst/>
          </a:prstGeom>
          <a:noFill/>
          <a:ln w="9525">
            <a:noFill/>
            <a:miter lim="800000"/>
            <a:headEnd/>
            <a:tailEnd/>
          </a:ln>
        </p:spPr>
      </p:pic>
      <p:sp>
        <p:nvSpPr>
          <p:cNvPr id="456711" name="TextBox 15"/>
          <p:cNvSpPr txBox="1">
            <a:spLocks noChangeArrowheads="1"/>
          </p:cNvSpPr>
          <p:nvPr/>
        </p:nvSpPr>
        <p:spPr bwMode="auto">
          <a:xfrm>
            <a:off x="6934200" y="2827338"/>
            <a:ext cx="685800" cy="830262"/>
          </a:xfrm>
          <a:prstGeom prst="rect">
            <a:avLst/>
          </a:prstGeom>
          <a:noFill/>
          <a:ln w="9525">
            <a:noFill/>
            <a:miter lim="800000"/>
            <a:headEnd/>
            <a:tailEnd/>
          </a:ln>
        </p:spPr>
        <p:txBody>
          <a:bodyPr>
            <a:spAutoFit/>
          </a:bodyPr>
          <a:lstStyle/>
          <a:p>
            <a:pPr algn="ctr"/>
            <a:r>
              <a:rPr lang="en-US" sz="1600">
                <a:solidFill>
                  <a:schemeClr val="tx1"/>
                </a:solidFill>
              </a:rPr>
              <a:t>Xilinx FPGA Chip</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Title 4"/>
          <p:cNvSpPr>
            <a:spLocks noGrp="1"/>
          </p:cNvSpPr>
          <p:nvPr>
            <p:ph type="title"/>
          </p:nvPr>
        </p:nvSpPr>
        <p:spPr/>
        <p:txBody>
          <a:bodyPr/>
          <a:lstStyle/>
          <a:p>
            <a:pPr eaLnBrk="1" hangingPunct="1"/>
            <a:r>
              <a:rPr lang="en-US" smtClean="0"/>
              <a:t>Fixed-Point Addition</a:t>
            </a:r>
          </a:p>
        </p:txBody>
      </p:sp>
      <p:sp>
        <p:nvSpPr>
          <p:cNvPr id="611331" name="Content Placeholder 5"/>
          <p:cNvSpPr>
            <a:spLocks noGrp="1"/>
          </p:cNvSpPr>
          <p:nvPr>
            <p:ph idx="1"/>
          </p:nvPr>
        </p:nvSpPr>
        <p:spPr/>
        <p:txBody>
          <a:bodyPr/>
          <a:lstStyle/>
          <a:p>
            <a:pPr lvl="1" eaLnBrk="1" hangingPunct="1"/>
            <a:r>
              <a:rPr lang="en-US" smtClean="0"/>
              <a:t>Inputs should have the same range of values</a:t>
            </a:r>
          </a:p>
          <a:p>
            <a:pPr lvl="2" eaLnBrk="1" hangingPunct="1"/>
            <a:r>
              <a:rPr lang="en-US" smtClean="0"/>
              <a:t>If inputs have different ranges, then one or both will be coerced to a range that accommodates both</a:t>
            </a:r>
          </a:p>
          <a:p>
            <a:pPr lvl="1" eaLnBrk="1" hangingPunct="1"/>
            <a:r>
              <a:rPr lang="en-US" smtClean="0"/>
              <a:t>For the output, the word length and integer word length will each increase by one and the sign encoding will match the input sign encoding</a:t>
            </a:r>
            <a:endParaRPr lang="en-US" smtClean="0">
              <a:solidFill>
                <a:srgbClr val="FF0000"/>
              </a:solidFill>
            </a:endParaRPr>
          </a:p>
          <a:p>
            <a:pPr lvl="3" eaLnBrk="1" hangingPunct="1"/>
            <a:r>
              <a:rPr lang="en-US" smtClean="0"/>
              <a:t>&lt;±,A,B&gt; + &lt;±,A,B&gt; = &lt;±,A+1,B+1&gt;</a:t>
            </a:r>
          </a:p>
        </p:txBody>
      </p:sp>
      <p:pic>
        <p:nvPicPr>
          <p:cNvPr id="611332" name="Picture 8" descr="loc_bd_Fixed-Point Math - Addition.bmp"/>
          <p:cNvPicPr>
            <a:picLocks noChangeAspect="1"/>
          </p:cNvPicPr>
          <p:nvPr/>
        </p:nvPicPr>
        <p:blipFill>
          <a:blip r:embed="rId3" cstate="print"/>
          <a:srcRect/>
          <a:stretch>
            <a:fillRect/>
          </a:stretch>
        </p:blipFill>
        <p:spPr bwMode="auto">
          <a:xfrm>
            <a:off x="2209800" y="4860925"/>
            <a:ext cx="4724400" cy="1235075"/>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Title 4"/>
          <p:cNvSpPr>
            <a:spLocks noGrp="1"/>
          </p:cNvSpPr>
          <p:nvPr>
            <p:ph type="title"/>
          </p:nvPr>
        </p:nvSpPr>
        <p:spPr/>
        <p:txBody>
          <a:bodyPr/>
          <a:lstStyle/>
          <a:p>
            <a:pPr eaLnBrk="1" hangingPunct="1"/>
            <a:r>
              <a:rPr lang="en-US" smtClean="0"/>
              <a:t>Fixed Point Subtraction</a:t>
            </a:r>
          </a:p>
        </p:txBody>
      </p:sp>
      <p:sp>
        <p:nvSpPr>
          <p:cNvPr id="612355" name="Content Placeholder 5"/>
          <p:cNvSpPr>
            <a:spLocks noGrp="1"/>
          </p:cNvSpPr>
          <p:nvPr>
            <p:ph idx="1"/>
          </p:nvPr>
        </p:nvSpPr>
        <p:spPr/>
        <p:txBody>
          <a:bodyPr/>
          <a:lstStyle/>
          <a:p>
            <a:pPr lvl="1" eaLnBrk="1" hangingPunct="1"/>
            <a:r>
              <a:rPr lang="en-US" smtClean="0"/>
              <a:t>The output representation follows the same guidelines as addition</a:t>
            </a:r>
          </a:p>
          <a:p>
            <a:pPr lvl="1" eaLnBrk="1" hangingPunct="1"/>
            <a:r>
              <a:rPr lang="en-US" smtClean="0"/>
              <a:t>The output will be signed, regardless of whether or not the inputs were signed or unsigned. </a:t>
            </a:r>
          </a:p>
          <a:p>
            <a:pPr lvl="3" eaLnBrk="1" hangingPunct="1"/>
            <a:r>
              <a:rPr lang="en-US" smtClean="0"/>
              <a:t>&lt;+,A,B&gt; - &lt;+,A,B&gt; = &lt;±,A+1,B+1&gt;</a:t>
            </a:r>
          </a:p>
          <a:p>
            <a:pPr marL="0" indent="0" eaLnBrk="1" hangingPunct="1"/>
            <a:endParaRPr lang="en-US" smtClean="0"/>
          </a:p>
          <a:p>
            <a:pPr marL="0" indent="0" eaLnBrk="1" hangingPunct="1"/>
            <a:endParaRPr lang="en-US" smtClean="0"/>
          </a:p>
        </p:txBody>
      </p:sp>
      <p:pic>
        <p:nvPicPr>
          <p:cNvPr id="612356" name="Picture 6" descr="loc_bd_Fixed-Point Math - Subtraction.bmp"/>
          <p:cNvPicPr>
            <a:picLocks noChangeAspect="1"/>
          </p:cNvPicPr>
          <p:nvPr/>
        </p:nvPicPr>
        <p:blipFill>
          <a:blip r:embed="rId3" cstate="print"/>
          <a:srcRect/>
          <a:stretch>
            <a:fillRect/>
          </a:stretch>
        </p:blipFill>
        <p:spPr bwMode="auto">
          <a:xfrm>
            <a:off x="2133600" y="4040188"/>
            <a:ext cx="4767263" cy="1217612"/>
          </a:xfrm>
          <a:prstGeom prst="rect">
            <a:avLst/>
          </a:prstGeom>
          <a:noFill/>
          <a:ln w="9525">
            <a:noFill/>
            <a:miter lim="800000"/>
            <a:headEnd/>
            <a:tailEn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Title 4"/>
          <p:cNvSpPr>
            <a:spLocks noGrp="1"/>
          </p:cNvSpPr>
          <p:nvPr>
            <p:ph type="title"/>
          </p:nvPr>
        </p:nvSpPr>
        <p:spPr/>
        <p:txBody>
          <a:bodyPr/>
          <a:lstStyle/>
          <a:p>
            <a:pPr eaLnBrk="1" hangingPunct="1"/>
            <a:r>
              <a:rPr lang="en-US" smtClean="0"/>
              <a:t>Fixed-Point Multiplication</a:t>
            </a:r>
          </a:p>
        </p:txBody>
      </p:sp>
      <p:sp>
        <p:nvSpPr>
          <p:cNvPr id="613379" name="Content Placeholder 5"/>
          <p:cNvSpPr>
            <a:spLocks noGrp="1"/>
          </p:cNvSpPr>
          <p:nvPr>
            <p:ph idx="1"/>
          </p:nvPr>
        </p:nvSpPr>
        <p:spPr/>
        <p:txBody>
          <a:bodyPr/>
          <a:lstStyle/>
          <a:p>
            <a:pPr lvl="1" eaLnBrk="1" hangingPunct="1"/>
            <a:r>
              <a:rPr lang="en-US" smtClean="0"/>
              <a:t>Inputs can have different ranges of values</a:t>
            </a:r>
          </a:p>
          <a:p>
            <a:pPr lvl="1" eaLnBrk="1" hangingPunct="1"/>
            <a:r>
              <a:rPr lang="en-US" smtClean="0"/>
              <a:t>For the output, the word lengths and integer word lengths are each added together</a:t>
            </a:r>
          </a:p>
          <a:p>
            <a:pPr lvl="1" eaLnBrk="1" hangingPunct="1"/>
            <a:r>
              <a:rPr lang="en-US" smtClean="0"/>
              <a:t>If either input is signed, then the output will be signed.  Otherwise, the output is unsigned.</a:t>
            </a:r>
          </a:p>
          <a:p>
            <a:pPr lvl="3" eaLnBrk="1" hangingPunct="1"/>
            <a:r>
              <a:rPr lang="en-US" smtClean="0"/>
              <a:t>&lt;+,A,B&gt; * &lt;+,C,D&gt; = &lt;+,A+C, B+D&gt;</a:t>
            </a:r>
          </a:p>
          <a:p>
            <a:pPr marL="0" indent="0" eaLnBrk="1" hangingPunct="1"/>
            <a:endParaRPr lang="en-US" smtClean="0"/>
          </a:p>
        </p:txBody>
      </p:sp>
      <p:pic>
        <p:nvPicPr>
          <p:cNvPr id="613380" name="Picture 3" descr="loc_bd_Fixed-Point Math - Multiply.bmp"/>
          <p:cNvPicPr>
            <a:picLocks noChangeAspect="1"/>
          </p:cNvPicPr>
          <p:nvPr/>
        </p:nvPicPr>
        <p:blipFill>
          <a:blip r:embed="rId3" cstate="print"/>
          <a:srcRect/>
          <a:stretch>
            <a:fillRect/>
          </a:stretch>
        </p:blipFill>
        <p:spPr bwMode="auto">
          <a:xfrm>
            <a:off x="2133600" y="4989513"/>
            <a:ext cx="4800600" cy="1182687"/>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itle 4"/>
          <p:cNvSpPr>
            <a:spLocks noGrp="1"/>
          </p:cNvSpPr>
          <p:nvPr>
            <p:ph type="title"/>
          </p:nvPr>
        </p:nvSpPr>
        <p:spPr/>
        <p:txBody>
          <a:bodyPr/>
          <a:lstStyle/>
          <a:p>
            <a:pPr eaLnBrk="1" hangingPunct="1"/>
            <a:r>
              <a:rPr lang="en-US" smtClean="0"/>
              <a:t>Fixed-Point Division</a:t>
            </a:r>
          </a:p>
        </p:txBody>
      </p:sp>
      <p:sp>
        <p:nvSpPr>
          <p:cNvPr id="614403" name="Content Placeholder 5"/>
          <p:cNvSpPr>
            <a:spLocks noGrp="1"/>
          </p:cNvSpPr>
          <p:nvPr>
            <p:ph idx="1"/>
          </p:nvPr>
        </p:nvSpPr>
        <p:spPr/>
        <p:txBody>
          <a:bodyPr/>
          <a:lstStyle/>
          <a:p>
            <a:pPr lvl="1" eaLnBrk="1" hangingPunct="1"/>
            <a:r>
              <a:rPr lang="en-US" smtClean="0"/>
              <a:t>Inputs can have different ranges of values</a:t>
            </a:r>
          </a:p>
          <a:p>
            <a:pPr lvl="2" eaLnBrk="1" hangingPunct="1"/>
            <a:r>
              <a:rPr lang="en-US" smtClean="0"/>
              <a:t>Signed and unsigned division result in different ranges of values for the output. </a:t>
            </a:r>
            <a:endParaRPr lang="en-US" smtClean="0">
              <a:solidFill>
                <a:srgbClr val="FF0000"/>
              </a:solidFill>
            </a:endParaRPr>
          </a:p>
          <a:p>
            <a:pPr lvl="3" eaLnBrk="1" hangingPunct="1"/>
            <a:r>
              <a:rPr lang="en-US" smtClean="0"/>
              <a:t>Signed: &lt;±,A,B&gt;  / &lt;±,C, D&gt; = &lt;±,A+C+1,B+C-D+1&gt;</a:t>
            </a:r>
          </a:p>
          <a:p>
            <a:pPr lvl="3" eaLnBrk="1" hangingPunct="1"/>
            <a:r>
              <a:rPr lang="en-US" smtClean="0"/>
              <a:t>Unsigned: &lt;+,A,B&gt; / &lt;+,C,D&gt; = &lt;+,A+C, B+C-D&gt;</a:t>
            </a:r>
          </a:p>
          <a:p>
            <a:pPr marL="0" indent="0" eaLnBrk="1" hangingPunct="1"/>
            <a:endParaRPr lang="en-US" smtClean="0"/>
          </a:p>
        </p:txBody>
      </p:sp>
      <p:pic>
        <p:nvPicPr>
          <p:cNvPr id="614404" name="Picture 10" descr="loc_bd_Fixed-Point Math - Unsigned Divide.bmp"/>
          <p:cNvPicPr>
            <a:picLocks noChangeAspect="1"/>
          </p:cNvPicPr>
          <p:nvPr/>
        </p:nvPicPr>
        <p:blipFill>
          <a:blip r:embed="rId3" cstate="print"/>
          <a:srcRect/>
          <a:stretch>
            <a:fillRect/>
          </a:stretch>
        </p:blipFill>
        <p:spPr bwMode="auto">
          <a:xfrm>
            <a:off x="4724400" y="4343400"/>
            <a:ext cx="4343400" cy="1057275"/>
          </a:xfrm>
          <a:prstGeom prst="rect">
            <a:avLst/>
          </a:prstGeom>
          <a:noFill/>
          <a:ln w="9525">
            <a:noFill/>
            <a:miter lim="800000"/>
            <a:headEnd/>
            <a:tailEnd/>
          </a:ln>
        </p:spPr>
      </p:pic>
      <p:pic>
        <p:nvPicPr>
          <p:cNvPr id="614405" name="Picture 11" descr="loc_bd_Fixed-Point Math - Divide.bmp"/>
          <p:cNvPicPr>
            <a:picLocks noChangeAspect="1"/>
          </p:cNvPicPr>
          <p:nvPr/>
        </p:nvPicPr>
        <p:blipFill>
          <a:blip r:embed="rId4" cstate="print"/>
          <a:srcRect/>
          <a:stretch>
            <a:fillRect/>
          </a:stretch>
        </p:blipFill>
        <p:spPr bwMode="auto">
          <a:xfrm>
            <a:off x="257175" y="4381500"/>
            <a:ext cx="4086225" cy="971550"/>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Title 4"/>
          <p:cNvSpPr>
            <a:spLocks noGrp="1"/>
          </p:cNvSpPr>
          <p:nvPr>
            <p:ph type="title"/>
          </p:nvPr>
        </p:nvSpPr>
        <p:spPr/>
        <p:txBody>
          <a:bodyPr/>
          <a:lstStyle/>
          <a:p>
            <a:pPr eaLnBrk="1" hangingPunct="1"/>
            <a:r>
              <a:rPr lang="en-US" smtClean="0"/>
              <a:t>Demonstration – Simple Fixed-Point Math</a:t>
            </a:r>
          </a:p>
        </p:txBody>
      </p:sp>
      <p:sp>
        <p:nvSpPr>
          <p:cNvPr id="615427" name="Content Placeholder 5"/>
          <p:cNvSpPr>
            <a:spLocks noGrp="1"/>
          </p:cNvSpPr>
          <p:nvPr>
            <p:ph idx="1"/>
          </p:nvPr>
        </p:nvSpPr>
        <p:spPr/>
        <p:txBody>
          <a:bodyPr/>
          <a:lstStyle/>
          <a:p>
            <a:pPr marL="0" indent="0" eaLnBrk="1" hangingPunct="1"/>
            <a:r>
              <a:rPr lang="en-US" smtClean="0"/>
              <a:t>Observe the impact of addition, subtraction, and multiplication on the fixed-point data type.</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Title 9"/>
          <p:cNvSpPr>
            <a:spLocks noGrp="1"/>
          </p:cNvSpPr>
          <p:nvPr>
            <p:ph type="title"/>
          </p:nvPr>
        </p:nvSpPr>
        <p:spPr/>
        <p:txBody>
          <a:bodyPr/>
          <a:lstStyle/>
          <a:p>
            <a:pPr eaLnBrk="1" hangingPunct="1"/>
            <a:r>
              <a:rPr lang="en-US" smtClean="0"/>
              <a:t>Configuring Fixed Point Functions </a:t>
            </a:r>
          </a:p>
        </p:txBody>
      </p:sp>
      <p:sp>
        <p:nvSpPr>
          <p:cNvPr id="616451" name="Content Placeholder 11"/>
          <p:cNvSpPr>
            <a:spLocks noGrp="1"/>
          </p:cNvSpPr>
          <p:nvPr>
            <p:ph sz="half" idx="1"/>
          </p:nvPr>
        </p:nvSpPr>
        <p:spPr/>
        <p:txBody>
          <a:bodyPr/>
          <a:lstStyle/>
          <a:p>
            <a:pPr lvl="1" eaLnBrk="1" hangingPunct="1"/>
            <a:r>
              <a:rPr lang="en-US" smtClean="0"/>
              <a:t>Adapt to Source </a:t>
            </a:r>
          </a:p>
          <a:p>
            <a:pPr lvl="1" eaLnBrk="1" hangingPunct="1"/>
            <a:r>
              <a:rPr lang="en-US" smtClean="0"/>
              <a:t>Rounding Mode</a:t>
            </a:r>
          </a:p>
          <a:p>
            <a:pPr lvl="1" eaLnBrk="1" hangingPunct="1"/>
            <a:r>
              <a:rPr lang="en-US" smtClean="0"/>
              <a:t>Overflow Mode</a:t>
            </a:r>
          </a:p>
        </p:txBody>
      </p:sp>
      <p:pic>
        <p:nvPicPr>
          <p:cNvPr id="616452" name="Content Placeholder 11" descr="Fixed Point Function Properties.bmp"/>
          <p:cNvPicPr>
            <a:picLocks noChangeAspect="1"/>
          </p:cNvPicPr>
          <p:nvPr/>
        </p:nvPicPr>
        <p:blipFill>
          <a:blip r:embed="rId3" cstate="print"/>
          <a:srcRect/>
          <a:stretch>
            <a:fillRect/>
          </a:stretch>
        </p:blipFill>
        <p:spPr bwMode="auto">
          <a:xfrm>
            <a:off x="4724400" y="1676400"/>
            <a:ext cx="3895725"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Title 1"/>
          <p:cNvSpPr>
            <a:spLocks noGrp="1"/>
          </p:cNvSpPr>
          <p:nvPr>
            <p:ph type="title"/>
          </p:nvPr>
        </p:nvSpPr>
        <p:spPr/>
        <p:txBody>
          <a:bodyPr/>
          <a:lstStyle/>
          <a:p>
            <a:pPr eaLnBrk="1" hangingPunct="1"/>
            <a:r>
              <a:rPr lang="en-US" smtClean="0"/>
              <a:t>Rounding</a:t>
            </a:r>
          </a:p>
        </p:txBody>
      </p:sp>
      <p:sp>
        <p:nvSpPr>
          <p:cNvPr id="617475" name="Content Placeholder 2"/>
          <p:cNvSpPr>
            <a:spLocks noGrp="1"/>
          </p:cNvSpPr>
          <p:nvPr>
            <p:ph idx="1"/>
          </p:nvPr>
        </p:nvSpPr>
        <p:spPr/>
        <p:txBody>
          <a:bodyPr/>
          <a:lstStyle/>
          <a:p>
            <a:pPr lvl="1" eaLnBrk="1" hangingPunct="1"/>
            <a:endParaRPr lang="en-US" smtClean="0"/>
          </a:p>
          <a:p>
            <a:pPr lvl="1" eaLnBrk="1" hangingPunct="1"/>
            <a:endParaRPr lang="en-US" smtClean="0"/>
          </a:p>
          <a:p>
            <a:pPr lvl="1" eaLnBrk="1" hangingPunct="1"/>
            <a:endParaRPr lang="en-US" smtClean="0"/>
          </a:p>
          <a:p>
            <a:pPr lvl="1" eaLnBrk="1" hangingPunct="1"/>
            <a:endParaRPr lang="en-US" smtClean="0"/>
          </a:p>
          <a:p>
            <a:pPr marL="0" indent="0" eaLnBrk="1" hangingPunct="1"/>
            <a:r>
              <a:rPr lang="en-US" smtClean="0"/>
              <a:t>Rounding Mode</a:t>
            </a:r>
          </a:p>
          <a:p>
            <a:pPr lvl="1" eaLnBrk="1" hangingPunct="1"/>
            <a:r>
              <a:rPr lang="en-US" smtClean="0"/>
              <a:t>Truncate</a:t>
            </a:r>
          </a:p>
          <a:p>
            <a:pPr lvl="1" eaLnBrk="1" hangingPunct="1"/>
            <a:r>
              <a:rPr lang="en-US" smtClean="0"/>
              <a:t>Round Half-Up</a:t>
            </a:r>
          </a:p>
          <a:p>
            <a:pPr lvl="1" eaLnBrk="1" hangingPunct="1"/>
            <a:r>
              <a:rPr lang="en-US" smtClean="0"/>
              <a:t>Round Half-Even (default)</a:t>
            </a:r>
          </a:p>
        </p:txBody>
      </p:sp>
      <p:graphicFrame>
        <p:nvGraphicFramePr>
          <p:cNvPr id="5" name="Diagram 4"/>
          <p:cNvGraphicFramePr/>
          <p:nvPr/>
        </p:nvGraphicFramePr>
        <p:xfrm>
          <a:off x="381000" y="1752600"/>
          <a:ext cx="8534400" cy="172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Title 1"/>
          <p:cNvSpPr>
            <a:spLocks noGrp="1"/>
          </p:cNvSpPr>
          <p:nvPr>
            <p:ph type="title"/>
          </p:nvPr>
        </p:nvSpPr>
        <p:spPr/>
        <p:txBody>
          <a:bodyPr/>
          <a:lstStyle/>
          <a:p>
            <a:pPr eaLnBrk="1" hangingPunct="1"/>
            <a:r>
              <a:rPr lang="en-US" smtClean="0"/>
              <a:t>Overflow</a:t>
            </a:r>
          </a:p>
        </p:txBody>
      </p:sp>
      <p:sp>
        <p:nvSpPr>
          <p:cNvPr id="618499" name="Content Placeholder 2"/>
          <p:cNvSpPr>
            <a:spLocks noGrp="1"/>
          </p:cNvSpPr>
          <p:nvPr>
            <p:ph idx="1"/>
          </p:nvPr>
        </p:nvSpPr>
        <p:spPr/>
        <p:txBody>
          <a:bodyPr/>
          <a:lstStyle/>
          <a:p>
            <a:pPr marL="0" indent="0" eaLnBrk="1" hangingPunct="1"/>
            <a:endParaRPr lang="en-US" smtClean="0"/>
          </a:p>
          <a:p>
            <a:pPr marL="0" indent="0" eaLnBrk="1" hangingPunct="1"/>
            <a:endParaRPr lang="en-US" smtClean="0"/>
          </a:p>
          <a:p>
            <a:pPr marL="0" indent="0" eaLnBrk="1" hangingPunct="1"/>
            <a:endParaRPr lang="en-US" smtClean="0"/>
          </a:p>
          <a:p>
            <a:pPr marL="0" indent="0" eaLnBrk="1" hangingPunct="1"/>
            <a:endParaRPr lang="en-US" smtClean="0"/>
          </a:p>
          <a:p>
            <a:pPr marL="0" indent="0" eaLnBrk="1" hangingPunct="1"/>
            <a:r>
              <a:rPr lang="en-US" smtClean="0"/>
              <a:t>Overflow Mode</a:t>
            </a:r>
          </a:p>
          <a:p>
            <a:pPr lvl="1" eaLnBrk="1" hangingPunct="1"/>
            <a:r>
              <a:rPr lang="en-US" smtClean="0"/>
              <a:t>Wrap</a:t>
            </a:r>
          </a:p>
          <a:p>
            <a:pPr lvl="1" eaLnBrk="1" hangingPunct="1"/>
            <a:r>
              <a:rPr lang="en-US" smtClean="0"/>
              <a:t>Saturate (default)</a:t>
            </a:r>
          </a:p>
        </p:txBody>
      </p:sp>
      <p:graphicFrame>
        <p:nvGraphicFramePr>
          <p:cNvPr id="5" name="Diagram 4"/>
          <p:cNvGraphicFramePr/>
          <p:nvPr/>
        </p:nvGraphicFramePr>
        <p:xfrm>
          <a:off x="381000" y="1752600"/>
          <a:ext cx="8534400" cy="172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Title 53"/>
          <p:cNvSpPr>
            <a:spLocks noGrp="1"/>
          </p:cNvSpPr>
          <p:nvPr>
            <p:ph type="title"/>
          </p:nvPr>
        </p:nvSpPr>
        <p:spPr/>
        <p:txBody>
          <a:bodyPr/>
          <a:lstStyle/>
          <a:p>
            <a:pPr eaLnBrk="1" hangingPunct="1"/>
            <a:r>
              <a:rPr lang="en-US" smtClean="0"/>
              <a:t>Selecting an Overflow and Rounding Mode</a:t>
            </a:r>
          </a:p>
        </p:txBody>
      </p:sp>
      <p:sp>
        <p:nvSpPr>
          <p:cNvPr id="619523" name="Content Placeholder 6"/>
          <p:cNvSpPr>
            <a:spLocks noGrp="1"/>
          </p:cNvSpPr>
          <p:nvPr>
            <p:ph sz="half" idx="1"/>
          </p:nvPr>
        </p:nvSpPr>
        <p:spPr/>
        <p:txBody>
          <a:bodyPr/>
          <a:lstStyle/>
          <a:p>
            <a:pPr lvl="1" eaLnBrk="1" hangingPunct="1"/>
            <a:r>
              <a:rPr lang="en-US" smtClean="0"/>
              <a:t>Use same format for all related functions</a:t>
            </a:r>
          </a:p>
          <a:p>
            <a:pPr lvl="1" eaLnBrk="1" hangingPunct="1"/>
            <a:r>
              <a:rPr lang="en-US" smtClean="0"/>
              <a:t>Mixing fixed-point configuration types can cause data loss</a:t>
            </a:r>
          </a:p>
          <a:p>
            <a:pPr lvl="1" eaLnBrk="1" hangingPunct="1"/>
            <a:r>
              <a:rPr lang="en-US" smtClean="0"/>
              <a:t>Configure math functions to handle saturation, truncation, and rounding as needed</a:t>
            </a:r>
          </a:p>
          <a:p>
            <a:pPr marL="0" indent="0" eaLnBrk="1" hangingPunct="1"/>
            <a:endParaRPr lang="en-US" smtClean="0"/>
          </a:p>
        </p:txBody>
      </p:sp>
      <p:pic>
        <p:nvPicPr>
          <p:cNvPr id="619524" name="Picture 2" descr="loc_Overflow and Rounding.bmp"/>
          <p:cNvPicPr>
            <a:picLocks noChangeAspect="1" noChangeArrowheads="1"/>
          </p:cNvPicPr>
          <p:nvPr/>
        </p:nvPicPr>
        <p:blipFill>
          <a:blip r:embed="rId3" cstate="print"/>
          <a:srcRect/>
          <a:stretch>
            <a:fillRect/>
          </a:stretch>
        </p:blipFill>
        <p:spPr bwMode="auto">
          <a:xfrm>
            <a:off x="4810125" y="1733550"/>
            <a:ext cx="3714750" cy="3676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Title 5"/>
          <p:cNvSpPr>
            <a:spLocks noGrp="1"/>
          </p:cNvSpPr>
          <p:nvPr>
            <p:ph type="title"/>
          </p:nvPr>
        </p:nvSpPr>
        <p:spPr/>
        <p:txBody>
          <a:bodyPr/>
          <a:lstStyle/>
          <a:p>
            <a:pPr eaLnBrk="1" hangingPunct="1"/>
            <a:r>
              <a:rPr lang="en-US" dirty="0" smtClean="0"/>
              <a:t>Exercise 4-2: </a:t>
            </a:r>
            <a:r>
              <a:rPr lang="en-US" dirty="0" err="1" smtClean="0"/>
              <a:t>CompactRIO</a:t>
            </a:r>
            <a:r>
              <a:rPr lang="en-US" dirty="0" smtClean="0"/>
              <a:t> I/O</a:t>
            </a:r>
          </a:p>
        </p:txBody>
      </p:sp>
      <p:sp>
        <p:nvSpPr>
          <p:cNvPr id="620547" name="Content Placeholder 6"/>
          <p:cNvSpPr>
            <a:spLocks noGrp="1"/>
          </p:cNvSpPr>
          <p:nvPr>
            <p:ph idx="1"/>
          </p:nvPr>
        </p:nvSpPr>
        <p:spPr/>
        <p:txBody>
          <a:bodyPr/>
          <a:lstStyle/>
          <a:p>
            <a:pPr marL="0" indent="0" eaLnBrk="1" hangingPunct="1"/>
            <a:r>
              <a:rPr lang="en-US" smtClean="0"/>
              <a:t>Use I/O in LabVIEW FPGA to acquire analog thermocouple data from two channels of an NI 9211 module. Find the difference in the values returned by these two channels.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Title 1"/>
          <p:cNvSpPr>
            <a:spLocks noGrp="1"/>
          </p:cNvSpPr>
          <p:nvPr>
            <p:ph type="title"/>
          </p:nvPr>
        </p:nvSpPr>
        <p:spPr/>
        <p:txBody>
          <a:bodyPr/>
          <a:lstStyle/>
          <a:p>
            <a:pPr eaLnBrk="1" hangingPunct="1"/>
            <a:r>
              <a:rPr lang="en-US" smtClean="0"/>
              <a:t>Benefits of LabVIEW FPGA System</a:t>
            </a:r>
          </a:p>
        </p:txBody>
      </p:sp>
      <p:sp>
        <p:nvSpPr>
          <p:cNvPr id="457731" name="Content Placeholder 2"/>
          <p:cNvSpPr>
            <a:spLocks noGrp="1"/>
          </p:cNvSpPr>
          <p:nvPr>
            <p:ph idx="1"/>
          </p:nvPr>
        </p:nvSpPr>
        <p:spPr/>
        <p:txBody>
          <a:bodyPr/>
          <a:lstStyle/>
          <a:p>
            <a:pPr lvl="1" eaLnBrk="1" hangingPunct="1"/>
            <a:r>
              <a:rPr lang="en-US" smtClean="0"/>
              <a:t>FPGA technology</a:t>
            </a:r>
          </a:p>
          <a:p>
            <a:pPr lvl="1" eaLnBrk="1" hangingPunct="1"/>
            <a:r>
              <a:rPr lang="en-US" smtClean="0"/>
              <a:t>Create custom hardware using LabVIEW</a:t>
            </a:r>
          </a:p>
          <a:p>
            <a:pPr lvl="2" eaLnBrk="1" hangingPunct="1">
              <a:buFont typeface="Arial" pitchFamily="34" charset="0"/>
              <a:buChar char="•"/>
            </a:pPr>
            <a:r>
              <a:rPr lang="en-US" smtClean="0"/>
              <a:t>No Verilog/VHDL coding or board design</a:t>
            </a:r>
          </a:p>
          <a:p>
            <a:pPr lvl="1" eaLnBrk="1" hangingPunct="1"/>
            <a:r>
              <a:rPr lang="en-US" smtClean="0"/>
              <a:t>Direct access to hardware terminals</a:t>
            </a:r>
          </a:p>
          <a:p>
            <a:pPr lvl="1" eaLnBrk="1" hangingPunct="1"/>
            <a:r>
              <a:rPr lang="en-US" smtClean="0"/>
              <a:t>Extensive library of built-in functions</a:t>
            </a:r>
          </a:p>
          <a:p>
            <a:pPr lvl="1" eaLnBrk="1" hangingPunct="1"/>
            <a:r>
              <a:rPr lang="en-US" smtClean="0"/>
              <a:t>Integration with 3</a:t>
            </a:r>
            <a:r>
              <a:rPr lang="en-US" baseline="30000" smtClean="0"/>
              <a:t>rd</a:t>
            </a:r>
            <a:r>
              <a:rPr lang="en-US" smtClean="0"/>
              <a:t> party IP</a:t>
            </a:r>
          </a:p>
          <a:p>
            <a:pPr lvl="1" eaLnBrk="1" hangingPunct="1"/>
            <a:r>
              <a:rPr lang="en-US" smtClean="0"/>
              <a:t>Tools to communicate, monitor and control the FPGA from Windows PC or Real-Time controller</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itle 5"/>
          <p:cNvSpPr>
            <a:spLocks noGrp="1"/>
          </p:cNvSpPr>
          <p:nvPr>
            <p:ph type="title"/>
          </p:nvPr>
        </p:nvSpPr>
        <p:spPr/>
        <p:txBody>
          <a:bodyPr/>
          <a:lstStyle/>
          <a:p>
            <a:pPr eaLnBrk="1" hangingPunct="1"/>
            <a:r>
              <a:rPr lang="en-US" dirty="0" smtClean="0"/>
              <a:t>Exercise 4-2: </a:t>
            </a:r>
            <a:r>
              <a:rPr lang="en-US" dirty="0" err="1" smtClean="0"/>
              <a:t>CompactRIO</a:t>
            </a:r>
            <a:r>
              <a:rPr lang="en-US" dirty="0" smtClean="0"/>
              <a:t> I/O</a:t>
            </a:r>
          </a:p>
        </p:txBody>
      </p:sp>
      <p:sp>
        <p:nvSpPr>
          <p:cNvPr id="7" name="Content Placeholder 6"/>
          <p:cNvSpPr>
            <a:spLocks noGrp="1"/>
          </p:cNvSpPr>
          <p:nvPr>
            <p:ph idx="1"/>
          </p:nvPr>
        </p:nvSpPr>
        <p:spPr/>
        <p:txBody>
          <a:bodyPr rtlCol="0">
            <a:normAutofit fontScale="92500"/>
          </a:bodyPr>
          <a:lstStyle/>
          <a:p>
            <a:pPr eaLnBrk="1" fontAlgn="auto" hangingPunct="1">
              <a:spcAft>
                <a:spcPts val="0"/>
              </a:spcAft>
              <a:buFont typeface="Arial" pitchFamily="34" charset="0"/>
              <a:buChar char="•"/>
              <a:defRPr/>
            </a:pPr>
            <a:r>
              <a:rPr lang="en-US" dirty="0" smtClean="0"/>
              <a:t>If you wanted to convert the thermocouple data into Fahrenheit or Centigrade, where should that conversion take place?</a:t>
            </a:r>
          </a:p>
          <a:p>
            <a:pPr eaLnBrk="1" fontAlgn="auto" hangingPunct="1">
              <a:spcAft>
                <a:spcPts val="0"/>
              </a:spcAft>
              <a:buFont typeface="Arial" pitchFamily="34" charset="0"/>
              <a:buChar char="•"/>
              <a:defRPr/>
            </a:pPr>
            <a:r>
              <a:rPr lang="en-US" dirty="0" smtClean="0"/>
              <a:t>What was the data type of Thermocouple Difference? Does the data type match what you expected it to be based on the inputs?</a:t>
            </a:r>
            <a:endParaRPr 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pPr eaLnBrk="1" hangingPunct="1"/>
            <a:r>
              <a:rPr lang="en-US" smtClean="0"/>
              <a:t>F. CompactRIO</a:t>
            </a:r>
          </a:p>
        </p:txBody>
      </p:sp>
      <p:sp>
        <p:nvSpPr>
          <p:cNvPr id="622595" name="Content Placeholder 4"/>
          <p:cNvSpPr>
            <a:spLocks noGrp="1"/>
          </p:cNvSpPr>
          <p:nvPr>
            <p:ph idx="1"/>
          </p:nvPr>
        </p:nvSpPr>
        <p:spPr/>
        <p:txBody>
          <a:bodyPr/>
          <a:lstStyle/>
          <a:p>
            <a:pPr marL="0" indent="0" eaLnBrk="1" hangingPunct="1"/>
            <a:r>
              <a:rPr lang="en-US" smtClean="0"/>
              <a:t>Different modules can have different</a:t>
            </a:r>
          </a:p>
          <a:p>
            <a:pPr lvl="1" eaLnBrk="1" hangingPunct="1"/>
            <a:r>
              <a:rPr lang="en-US" smtClean="0"/>
              <a:t>Fixed-point configurations</a:t>
            </a:r>
          </a:p>
          <a:p>
            <a:pPr lvl="1" eaLnBrk="1" hangingPunct="1"/>
            <a:r>
              <a:rPr lang="en-US" smtClean="0"/>
              <a:t>FPGA I/O Methods</a:t>
            </a:r>
          </a:p>
          <a:p>
            <a:pPr lvl="1" eaLnBrk="1" hangingPunct="1"/>
            <a:r>
              <a:rPr lang="en-US" smtClean="0"/>
              <a:t>FPGA I/O Properties</a:t>
            </a:r>
          </a:p>
          <a:p>
            <a:pPr lvl="1" eaLnBrk="1" hangingPunct="1"/>
            <a:r>
              <a:rPr lang="en-US" smtClean="0"/>
              <a:t>Timing</a:t>
            </a:r>
          </a:p>
          <a:p>
            <a:pPr marL="0" indent="0" eaLnBrk="1" hangingPunct="1"/>
            <a:endParaRPr lang="en-US" smtClean="0">
              <a:solidFill>
                <a:srgbClr val="FF0000"/>
              </a:solidFill>
            </a:endParaRPr>
          </a:p>
          <a:p>
            <a:pPr marL="0" indent="0" eaLnBrk="1" hangingPunct="1"/>
            <a:r>
              <a:rPr lang="en-US" smtClean="0"/>
              <a:t>Refer to the </a:t>
            </a:r>
            <a:r>
              <a:rPr lang="en-US" i="1" smtClean="0"/>
              <a:t>LabVIEW Help </a:t>
            </a:r>
            <a:r>
              <a:rPr lang="en-US" smtClean="0"/>
              <a:t>for module-specific information.</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Title 2"/>
          <p:cNvSpPr>
            <a:spLocks noGrp="1"/>
          </p:cNvSpPr>
          <p:nvPr>
            <p:ph type="title"/>
          </p:nvPr>
        </p:nvSpPr>
        <p:spPr/>
        <p:txBody>
          <a:bodyPr/>
          <a:lstStyle/>
          <a:p>
            <a:pPr eaLnBrk="1" hangingPunct="1"/>
            <a:r>
              <a:rPr lang="en-US" smtClean="0"/>
              <a:t>Module Data Types</a:t>
            </a:r>
          </a:p>
        </p:txBody>
      </p:sp>
      <p:sp>
        <p:nvSpPr>
          <p:cNvPr id="623619" name="Content Placeholder 3"/>
          <p:cNvSpPr>
            <a:spLocks noGrp="1"/>
          </p:cNvSpPr>
          <p:nvPr>
            <p:ph idx="1"/>
          </p:nvPr>
        </p:nvSpPr>
        <p:spPr/>
        <p:txBody>
          <a:bodyPr/>
          <a:lstStyle/>
          <a:p>
            <a:pPr lvl="1" eaLnBrk="1" hangingPunct="1"/>
            <a:r>
              <a:rPr lang="en-US" smtClean="0"/>
              <a:t>Different modules return fixed-point data with different configurations</a:t>
            </a:r>
          </a:p>
          <a:p>
            <a:pPr lvl="2" eaLnBrk="1" hangingPunct="1"/>
            <a:r>
              <a:rPr lang="en-US" smtClean="0"/>
              <a:t>Based on accuracy and range of module values</a:t>
            </a:r>
          </a:p>
          <a:p>
            <a:pPr lvl="2" eaLnBrk="1" hangingPunct="1"/>
            <a:r>
              <a:rPr lang="en-US" smtClean="0"/>
              <a:t>Some I/O nodes return scaled and calibrated fixed-point values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Title 1"/>
          <p:cNvSpPr>
            <a:spLocks noGrp="1"/>
          </p:cNvSpPr>
          <p:nvPr>
            <p:ph type="title"/>
          </p:nvPr>
        </p:nvSpPr>
        <p:spPr/>
        <p:txBody>
          <a:bodyPr/>
          <a:lstStyle/>
          <a:p>
            <a:pPr eaLnBrk="1" hangingPunct="1"/>
            <a:r>
              <a:rPr lang="en-US" smtClean="0"/>
              <a:t>Module Properties and Methods</a:t>
            </a:r>
          </a:p>
        </p:txBody>
      </p:sp>
      <p:sp>
        <p:nvSpPr>
          <p:cNvPr id="624643" name="Content Placeholder 2"/>
          <p:cNvSpPr>
            <a:spLocks noGrp="1"/>
          </p:cNvSpPr>
          <p:nvPr>
            <p:ph idx="1"/>
          </p:nvPr>
        </p:nvSpPr>
        <p:spPr/>
        <p:txBody>
          <a:bodyPr/>
          <a:lstStyle/>
          <a:p>
            <a:pPr marL="0" indent="0" eaLnBrk="1" hangingPunct="1"/>
            <a:r>
              <a:rPr lang="en-US" smtClean="0"/>
              <a:t>Different modules have different properties and methods. These are two examples:</a:t>
            </a:r>
          </a:p>
          <a:p>
            <a:pPr marL="0" indent="0" eaLnBrk="1" hangingPunct="1"/>
            <a:endParaRPr lang="en-US" smtClean="0"/>
          </a:p>
          <a:p>
            <a:pPr marL="0" indent="0" eaLnBrk="1" hangingPunct="1"/>
            <a:endParaRPr lang="en-US" smtClean="0"/>
          </a:p>
        </p:txBody>
      </p:sp>
      <p:pic>
        <p:nvPicPr>
          <p:cNvPr id="624644" name="Picture 5" descr="loc_env_9263 Properties.bmp"/>
          <p:cNvPicPr>
            <a:picLocks noChangeAspect="1"/>
          </p:cNvPicPr>
          <p:nvPr/>
        </p:nvPicPr>
        <p:blipFill>
          <a:blip r:embed="rId3" cstate="print"/>
          <a:srcRect/>
          <a:stretch>
            <a:fillRect/>
          </a:stretch>
        </p:blipFill>
        <p:spPr bwMode="auto">
          <a:xfrm>
            <a:off x="4800600" y="2681288"/>
            <a:ext cx="3028950" cy="1300162"/>
          </a:xfrm>
          <a:prstGeom prst="rect">
            <a:avLst/>
          </a:prstGeom>
          <a:noFill/>
          <a:ln w="9525">
            <a:noFill/>
            <a:miter lim="800000"/>
            <a:headEnd/>
            <a:tailEnd/>
          </a:ln>
        </p:spPr>
      </p:pic>
      <p:pic>
        <p:nvPicPr>
          <p:cNvPr id="624645" name="Picture 6" descr="loc_env_9233 Methods.bmp"/>
          <p:cNvPicPr>
            <a:picLocks noChangeAspect="1"/>
          </p:cNvPicPr>
          <p:nvPr/>
        </p:nvPicPr>
        <p:blipFill>
          <a:blip r:embed="rId4" cstate="print"/>
          <a:srcRect/>
          <a:stretch>
            <a:fillRect/>
          </a:stretch>
        </p:blipFill>
        <p:spPr bwMode="auto">
          <a:xfrm>
            <a:off x="871538" y="4510088"/>
            <a:ext cx="3571875" cy="814387"/>
          </a:xfrm>
          <a:prstGeom prst="rect">
            <a:avLst/>
          </a:prstGeom>
          <a:noFill/>
          <a:ln w="9525">
            <a:noFill/>
            <a:miter lim="800000"/>
            <a:headEnd/>
            <a:tailEnd/>
          </a:ln>
        </p:spPr>
      </p:pic>
      <p:pic>
        <p:nvPicPr>
          <p:cNvPr id="624646" name="Picture 7" descr="loc_env_9233 Properties.bmp"/>
          <p:cNvPicPr>
            <a:picLocks noChangeAspect="1"/>
          </p:cNvPicPr>
          <p:nvPr/>
        </p:nvPicPr>
        <p:blipFill>
          <a:blip r:embed="rId5" cstate="print"/>
          <a:srcRect/>
          <a:stretch>
            <a:fillRect/>
          </a:stretch>
        </p:blipFill>
        <p:spPr bwMode="auto">
          <a:xfrm>
            <a:off x="871538" y="2681288"/>
            <a:ext cx="3043237" cy="1571625"/>
          </a:xfrm>
          <a:prstGeom prst="rect">
            <a:avLst/>
          </a:prstGeom>
          <a:noFill/>
          <a:ln w="9525">
            <a:noFill/>
            <a:miter lim="800000"/>
            <a:headEnd/>
            <a:tailEnd/>
          </a:ln>
        </p:spPr>
      </p:pic>
      <p:pic>
        <p:nvPicPr>
          <p:cNvPr id="624647" name="Picture 8" descr="loc_env_9263 Methods.bmp"/>
          <p:cNvPicPr>
            <a:picLocks noChangeAspect="1"/>
          </p:cNvPicPr>
          <p:nvPr/>
        </p:nvPicPr>
        <p:blipFill>
          <a:blip r:embed="rId6" cstate="print"/>
          <a:srcRect/>
          <a:stretch>
            <a:fillRect/>
          </a:stretch>
        </p:blipFill>
        <p:spPr bwMode="auto">
          <a:xfrm>
            <a:off x="4800600" y="4510088"/>
            <a:ext cx="3243263" cy="1357312"/>
          </a:xfrm>
          <a:prstGeom prst="rect">
            <a:avLst/>
          </a:prstGeom>
          <a:noFill/>
          <a:ln w="9525">
            <a:noFill/>
            <a:miter lim="800000"/>
            <a:headEnd/>
            <a:tailEnd/>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p:txBody>
          <a:bodyPr/>
          <a:lstStyle/>
          <a:p>
            <a:pPr eaLnBrk="1" hangingPunct="1"/>
            <a:r>
              <a:rPr lang="en-US" smtClean="0"/>
              <a:t>Module Timing</a:t>
            </a:r>
          </a:p>
        </p:txBody>
      </p:sp>
      <p:sp>
        <p:nvSpPr>
          <p:cNvPr id="625667" name="Content Placeholder 4"/>
          <p:cNvSpPr>
            <a:spLocks noGrp="1"/>
          </p:cNvSpPr>
          <p:nvPr>
            <p:ph idx="1"/>
          </p:nvPr>
        </p:nvSpPr>
        <p:spPr/>
        <p:txBody>
          <a:bodyPr/>
          <a:lstStyle/>
          <a:p>
            <a:pPr marL="0" indent="0" eaLnBrk="1" hangingPunct="1"/>
            <a:r>
              <a:rPr lang="en-US" smtClean="0"/>
              <a:t>Timing is module-specific</a:t>
            </a:r>
          </a:p>
          <a:p>
            <a:pPr lvl="1" eaLnBrk="1" hangingPunct="1"/>
            <a:r>
              <a:rPr lang="en-US" smtClean="0"/>
              <a:t>NI 9211 (Thermocouple) – single samples </a:t>
            </a:r>
          </a:p>
          <a:p>
            <a:pPr lvl="1" eaLnBrk="1" hangingPunct="1"/>
            <a:r>
              <a:rPr lang="en-US" smtClean="0"/>
              <a:t>NI 9233 (Analog Input) – multiple samples at user specified rate using the data rate property</a:t>
            </a:r>
          </a:p>
        </p:txBody>
      </p:sp>
      <p:pic>
        <p:nvPicPr>
          <p:cNvPr id="625668" name="Picture 5" descr="loc_env_9233 Properties.bmp"/>
          <p:cNvPicPr>
            <a:picLocks noChangeAspect="1"/>
          </p:cNvPicPr>
          <p:nvPr/>
        </p:nvPicPr>
        <p:blipFill>
          <a:blip r:embed="rId3" cstate="print"/>
          <a:srcRect/>
          <a:stretch>
            <a:fillRect/>
          </a:stretch>
        </p:blipFill>
        <p:spPr bwMode="auto">
          <a:xfrm>
            <a:off x="2743200" y="3810000"/>
            <a:ext cx="3551238" cy="1833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p:txBody>
          <a:bodyPr/>
          <a:lstStyle/>
          <a:p>
            <a:pPr eaLnBrk="1" hangingPunct="1"/>
            <a:r>
              <a:rPr lang="en-US" smtClean="0"/>
              <a:t>G. Error Handling</a:t>
            </a:r>
          </a:p>
        </p:txBody>
      </p:sp>
      <p:sp>
        <p:nvSpPr>
          <p:cNvPr id="626691" name="Content Placeholder 7"/>
          <p:cNvSpPr>
            <a:spLocks noGrp="1"/>
          </p:cNvSpPr>
          <p:nvPr>
            <p:ph idx="1"/>
          </p:nvPr>
        </p:nvSpPr>
        <p:spPr/>
        <p:txBody>
          <a:bodyPr/>
          <a:lstStyle/>
          <a:p>
            <a:pPr lvl="1" eaLnBrk="1" hangingPunct="1"/>
            <a:r>
              <a:rPr lang="en-US" smtClean="0"/>
              <a:t>Right-click the I/O Node to show error terminals</a:t>
            </a:r>
          </a:p>
          <a:p>
            <a:pPr lvl="1" eaLnBrk="1" hangingPunct="1"/>
            <a:r>
              <a:rPr lang="en-US" smtClean="0"/>
              <a:t>Error information is useful for debugging and validating data, and is essential in some cases, but it uses space on the FPGA and can slow execution</a:t>
            </a:r>
          </a:p>
          <a:p>
            <a:pPr marL="0" indent="0" eaLnBrk="1" hangingPunct="1"/>
            <a:endParaRPr lang="en-US" smtClean="0"/>
          </a:p>
        </p:txBody>
      </p:sp>
      <p:pic>
        <p:nvPicPr>
          <p:cNvPr id="626692" name="Picture 2" descr="loc_bd_FPGA IO Node - Error.bmp"/>
          <p:cNvPicPr>
            <a:picLocks noChangeAspect="1" noChangeArrowheads="1"/>
          </p:cNvPicPr>
          <p:nvPr/>
        </p:nvPicPr>
        <p:blipFill>
          <a:blip r:embed="rId3" cstate="print"/>
          <a:srcRect/>
          <a:stretch>
            <a:fillRect/>
          </a:stretch>
        </p:blipFill>
        <p:spPr bwMode="auto">
          <a:xfrm>
            <a:off x="762000" y="3505200"/>
            <a:ext cx="7434263"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itle 4"/>
          <p:cNvSpPr>
            <a:spLocks noGrp="1"/>
          </p:cNvSpPr>
          <p:nvPr>
            <p:ph type="title"/>
          </p:nvPr>
        </p:nvSpPr>
        <p:spPr/>
        <p:txBody>
          <a:bodyPr/>
          <a:lstStyle/>
          <a:p>
            <a:pPr eaLnBrk="1" hangingPunct="1"/>
            <a:r>
              <a:rPr lang="en-US" smtClean="0"/>
              <a:t>Error Cluster Optimization</a:t>
            </a:r>
          </a:p>
        </p:txBody>
      </p:sp>
      <p:sp>
        <p:nvSpPr>
          <p:cNvPr id="6" name="Content Placeholder 5"/>
          <p:cNvSpPr>
            <a:spLocks noGrp="1"/>
          </p:cNvSpPr>
          <p:nvPr>
            <p:ph idx="1"/>
          </p:nvPr>
        </p:nvSpPr>
        <p:spPr/>
        <p:txBody>
          <a:bodyPr rtlCol="0">
            <a:normAutofit fontScale="92500" lnSpcReduction="10000"/>
          </a:bodyPr>
          <a:lstStyle/>
          <a:p>
            <a:pPr marL="0" indent="0" eaLnBrk="1" fontAlgn="auto" hangingPunct="1">
              <a:spcAft>
                <a:spcPts val="0"/>
              </a:spcAft>
              <a:defRPr/>
            </a:pPr>
            <a:r>
              <a:rPr lang="en-US" dirty="0" smtClean="0"/>
              <a:t>When FPGA resources are limited</a:t>
            </a:r>
          </a:p>
          <a:p>
            <a:pPr lvl="1" eaLnBrk="1" fontAlgn="auto" hangingPunct="1">
              <a:spcAft>
                <a:spcPts val="0"/>
              </a:spcAft>
              <a:defRPr/>
            </a:pPr>
            <a:r>
              <a:rPr lang="en-US" dirty="0" smtClean="0"/>
              <a:t>Use sequence structures for data flow instead</a:t>
            </a:r>
          </a:p>
          <a:p>
            <a:pPr lvl="1" eaLnBrk="1" fontAlgn="auto" hangingPunct="1">
              <a:spcAft>
                <a:spcPts val="0"/>
              </a:spcAft>
              <a:defRPr/>
            </a:pPr>
            <a:r>
              <a:rPr lang="en-US" dirty="0" smtClean="0"/>
              <a:t>Show error terminals only for modules whose functions are critical to system operation</a:t>
            </a:r>
          </a:p>
          <a:p>
            <a:pPr lvl="1" eaLnBrk="1" fontAlgn="auto" hangingPunct="1">
              <a:spcAft>
                <a:spcPts val="0"/>
              </a:spcAft>
              <a:defRPr/>
            </a:pPr>
            <a:r>
              <a:rPr lang="en-US" dirty="0" smtClean="0"/>
              <a:t>Show terminals only once per module if multiple calls are made to the module</a:t>
            </a:r>
          </a:p>
          <a:p>
            <a:pPr lvl="1" eaLnBrk="1" fontAlgn="auto" hangingPunct="1">
              <a:spcAft>
                <a:spcPts val="0"/>
              </a:spcAft>
              <a:defRPr/>
            </a:pPr>
            <a:r>
              <a:rPr lang="en-US" dirty="0" smtClean="0"/>
              <a:t>Do not pass error clusters through program or display the error cluster on the front panel</a:t>
            </a:r>
          </a:p>
          <a:p>
            <a:pPr lvl="1" eaLnBrk="1" fontAlgn="auto" hangingPunct="1">
              <a:spcAft>
                <a:spcPts val="0"/>
              </a:spcAft>
              <a:defRPr/>
            </a:pPr>
            <a:r>
              <a:rPr lang="en-US" dirty="0" smtClean="0"/>
              <a:t>Unbundle the source and/or code items and handle the errors immediately.  </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itle 4"/>
          <p:cNvSpPr>
            <a:spLocks noGrp="1"/>
          </p:cNvSpPr>
          <p:nvPr>
            <p:ph type="title"/>
          </p:nvPr>
        </p:nvSpPr>
        <p:spPr/>
        <p:txBody>
          <a:bodyPr/>
          <a:lstStyle/>
          <a:p>
            <a:pPr eaLnBrk="1" hangingPunct="1"/>
            <a:r>
              <a:rPr lang="en-US" smtClean="0"/>
              <a:t>Error Clusters for Reliability</a:t>
            </a:r>
          </a:p>
        </p:txBody>
      </p:sp>
      <p:sp>
        <p:nvSpPr>
          <p:cNvPr id="628739" name="Content Placeholder 2"/>
          <p:cNvSpPr>
            <a:spLocks noGrp="1"/>
          </p:cNvSpPr>
          <p:nvPr>
            <p:ph idx="1"/>
          </p:nvPr>
        </p:nvSpPr>
        <p:spPr/>
        <p:txBody>
          <a:bodyPr/>
          <a:lstStyle/>
          <a:p>
            <a:pPr marL="0" indent="0" eaLnBrk="1" hangingPunct="1"/>
            <a:r>
              <a:rPr lang="en-US" smtClean="0"/>
              <a:t>Examples of FPGA I/O errors  that need to be handled</a:t>
            </a:r>
          </a:p>
          <a:p>
            <a:pPr lvl="1" eaLnBrk="1" hangingPunct="1"/>
            <a:r>
              <a:rPr lang="en-US" smtClean="0"/>
              <a:t>Any safety-critical operations</a:t>
            </a:r>
          </a:p>
          <a:p>
            <a:pPr lvl="1" eaLnBrk="1" hangingPunct="1"/>
            <a:r>
              <a:rPr lang="en-US" smtClean="0"/>
              <a:t>Module-specific error codes for different CompactRIO modules</a:t>
            </a:r>
          </a:p>
          <a:p>
            <a:pPr lvl="2" eaLnBrk="1" hangingPunct="1"/>
            <a:r>
              <a:rPr lang="en-US" smtClean="0"/>
              <a:t>Examples</a:t>
            </a:r>
          </a:p>
          <a:p>
            <a:pPr lvl="3" eaLnBrk="1" hangingPunct="1"/>
            <a:r>
              <a:rPr lang="en-US" smtClean="0"/>
              <a:t>File not found (NI 9802)</a:t>
            </a:r>
          </a:p>
          <a:p>
            <a:pPr lvl="3" eaLnBrk="1" hangingPunct="1"/>
            <a:r>
              <a:rPr lang="en-US" smtClean="0"/>
              <a:t>Timeout (CAN modules)</a:t>
            </a:r>
          </a:p>
          <a:p>
            <a:pPr lvl="1" eaLnBrk="1" hangingPunct="1"/>
            <a:r>
              <a:rPr lang="en-US" smtClean="0"/>
              <a:t>Module has been removed or is not secure</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Title 1"/>
          <p:cNvSpPr>
            <a:spLocks noGrp="1"/>
          </p:cNvSpPr>
          <p:nvPr>
            <p:ph type="title"/>
          </p:nvPr>
        </p:nvSpPr>
        <p:spPr/>
        <p:txBody>
          <a:bodyPr/>
          <a:lstStyle/>
          <a:p>
            <a:pPr eaLnBrk="1" hangingPunct="1"/>
            <a:r>
              <a:rPr lang="en-US" smtClean="0"/>
              <a:t>Summary—Quiz</a:t>
            </a:r>
          </a:p>
        </p:txBody>
      </p:sp>
      <p:sp>
        <p:nvSpPr>
          <p:cNvPr id="629763" name="Content Placeholder 4"/>
          <p:cNvSpPr>
            <a:spLocks noGrp="1"/>
          </p:cNvSpPr>
          <p:nvPr>
            <p:ph sz="half" idx="1"/>
          </p:nvPr>
        </p:nvSpPr>
        <p:spPr/>
        <p:txBody>
          <a:bodyPr/>
          <a:lstStyle/>
          <a:p>
            <a:pPr eaLnBrk="1" hangingPunct="1">
              <a:buFont typeface="Arial Narrow" pitchFamily="34" charset="0"/>
              <a:buAutoNum type="arabicPeriod"/>
            </a:pPr>
            <a:r>
              <a:rPr lang="en-US" smtClean="0"/>
              <a:t>Terminal</a:t>
            </a:r>
          </a:p>
          <a:p>
            <a:pPr eaLnBrk="1" hangingPunct="1">
              <a:buFont typeface="Arial Narrow" pitchFamily="34" charset="0"/>
              <a:buAutoNum type="arabicPeriod"/>
            </a:pPr>
            <a:r>
              <a:rPr lang="en-US" smtClean="0"/>
              <a:t>I/O Resource</a:t>
            </a:r>
          </a:p>
          <a:p>
            <a:pPr eaLnBrk="1" hangingPunct="1">
              <a:buFont typeface="Arial Narrow" pitchFamily="34" charset="0"/>
              <a:buAutoNum type="arabicPeriod"/>
            </a:pPr>
            <a:r>
              <a:rPr lang="en-US" smtClean="0"/>
              <a:t>I/O Name</a:t>
            </a:r>
          </a:p>
        </p:txBody>
      </p:sp>
      <p:sp>
        <p:nvSpPr>
          <p:cNvPr id="6" name="Content Placeholder 5"/>
          <p:cNvSpPr>
            <a:spLocks noGrp="1"/>
          </p:cNvSpPr>
          <p:nvPr>
            <p:ph sz="half" idx="2"/>
          </p:nvPr>
        </p:nvSpPr>
        <p:spPr/>
        <p:txBody>
          <a:bodyPr rtlCol="0">
            <a:normAutofit lnSpcReduction="10000"/>
          </a:bodyPr>
          <a:lstStyle/>
          <a:p>
            <a:pPr eaLnBrk="1" fontAlgn="auto" hangingPunct="1">
              <a:spcAft>
                <a:spcPts val="0"/>
              </a:spcAft>
              <a:defRPr/>
            </a:pPr>
            <a:r>
              <a:rPr lang="en-US" dirty="0" smtClean="0"/>
              <a:t>A name assigned by the developer to a particular I/O resource</a:t>
            </a:r>
          </a:p>
          <a:p>
            <a:pPr eaLnBrk="1" fontAlgn="auto" hangingPunct="1">
              <a:spcAft>
                <a:spcPts val="0"/>
              </a:spcAft>
              <a:defRPr/>
            </a:pPr>
            <a:r>
              <a:rPr lang="en-US" dirty="0" smtClean="0"/>
              <a:t>A hardware connection, such as on a CompactRIO module</a:t>
            </a:r>
          </a:p>
          <a:p>
            <a:pPr eaLnBrk="1" fontAlgn="auto" hangingPunct="1">
              <a:spcAft>
                <a:spcPts val="0"/>
              </a:spcAft>
              <a:defRPr/>
            </a:pPr>
            <a:r>
              <a:rPr lang="en-US" dirty="0" smtClean="0"/>
              <a:t>A logical representation in LabVIEW FPGA of a  terminal</a:t>
            </a:r>
            <a:endParaRPr lang="en-US" dirty="0"/>
          </a:p>
        </p:txBody>
      </p:sp>
      <p:sp>
        <p:nvSpPr>
          <p:cNvPr id="629765" name="Text Placeholder 6"/>
          <p:cNvSpPr>
            <a:spLocks noGrp="1"/>
          </p:cNvSpPr>
          <p:nvPr>
            <p:ph type="body" idx="10"/>
          </p:nvPr>
        </p:nvSpPr>
        <p:spPr/>
        <p:txBody>
          <a:bodyPr/>
          <a:lstStyle/>
          <a:p>
            <a:pPr eaLnBrk="1" hangingPunct="1"/>
            <a:r>
              <a:rPr lang="en-US" smtClean="0"/>
              <a:t>Match each FPGA I/O term to the definition that best fits it. </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Title 1"/>
          <p:cNvSpPr>
            <a:spLocks noGrp="1"/>
          </p:cNvSpPr>
          <p:nvPr>
            <p:ph type="title"/>
          </p:nvPr>
        </p:nvSpPr>
        <p:spPr/>
        <p:txBody>
          <a:bodyPr/>
          <a:lstStyle/>
          <a:p>
            <a:pPr eaLnBrk="1" hangingPunct="1"/>
            <a:r>
              <a:rPr lang="en-US" smtClean="0"/>
              <a:t>Summary—Quiz Answers</a:t>
            </a:r>
          </a:p>
        </p:txBody>
      </p:sp>
      <p:sp>
        <p:nvSpPr>
          <p:cNvPr id="630787" name="Content Placeholder 4"/>
          <p:cNvSpPr>
            <a:spLocks noGrp="1"/>
          </p:cNvSpPr>
          <p:nvPr>
            <p:ph sz="half" idx="1"/>
          </p:nvPr>
        </p:nvSpPr>
        <p:spPr/>
        <p:txBody>
          <a:bodyPr/>
          <a:lstStyle/>
          <a:p>
            <a:pPr eaLnBrk="1" hangingPunct="1">
              <a:buFont typeface="Arial Narrow" pitchFamily="34" charset="0"/>
              <a:buAutoNum type="arabicPeriod"/>
            </a:pPr>
            <a:r>
              <a:rPr lang="en-US" smtClean="0"/>
              <a:t>Terminal</a:t>
            </a:r>
          </a:p>
          <a:p>
            <a:pPr eaLnBrk="1" hangingPunct="1">
              <a:buFont typeface="Arial Narrow" pitchFamily="34" charset="0"/>
              <a:buAutoNum type="arabicPeriod"/>
            </a:pPr>
            <a:r>
              <a:rPr lang="en-US" smtClean="0"/>
              <a:t>I/O Resource</a:t>
            </a:r>
          </a:p>
          <a:p>
            <a:pPr eaLnBrk="1" hangingPunct="1">
              <a:buFont typeface="Arial Narrow" pitchFamily="34" charset="0"/>
              <a:buAutoNum type="arabicPeriod"/>
            </a:pPr>
            <a:r>
              <a:rPr lang="en-US" smtClean="0"/>
              <a:t>I/O Name</a:t>
            </a:r>
          </a:p>
        </p:txBody>
      </p:sp>
      <p:sp>
        <p:nvSpPr>
          <p:cNvPr id="6" name="Content Placeholder 5"/>
          <p:cNvSpPr>
            <a:spLocks noGrp="1"/>
          </p:cNvSpPr>
          <p:nvPr>
            <p:ph sz="half" idx="2"/>
          </p:nvPr>
        </p:nvSpPr>
        <p:spPr/>
        <p:txBody>
          <a:bodyPr rtlCol="0">
            <a:normAutofit lnSpcReduction="10000"/>
          </a:bodyPr>
          <a:lstStyle/>
          <a:p>
            <a:pPr eaLnBrk="1" fontAlgn="auto" hangingPunct="1">
              <a:spcAft>
                <a:spcPts val="0"/>
              </a:spcAft>
              <a:defRPr/>
            </a:pPr>
            <a:r>
              <a:rPr lang="en-US" dirty="0" smtClean="0"/>
              <a:t>A name assigned by the developer to a particular I/O resource</a:t>
            </a:r>
          </a:p>
          <a:p>
            <a:pPr eaLnBrk="1" fontAlgn="auto" hangingPunct="1">
              <a:spcAft>
                <a:spcPts val="0"/>
              </a:spcAft>
              <a:defRPr/>
            </a:pPr>
            <a:r>
              <a:rPr lang="en-US" dirty="0" smtClean="0"/>
              <a:t>A hardware connection, such as on a CompactRIO module</a:t>
            </a:r>
          </a:p>
          <a:p>
            <a:pPr eaLnBrk="1" fontAlgn="auto" hangingPunct="1">
              <a:spcAft>
                <a:spcPts val="0"/>
              </a:spcAft>
              <a:defRPr/>
            </a:pPr>
            <a:r>
              <a:rPr lang="en-US" dirty="0" smtClean="0"/>
              <a:t>A logical representation in LabVIEW FPGA of a  terminal</a:t>
            </a:r>
          </a:p>
          <a:p>
            <a:pPr eaLnBrk="1" fontAlgn="auto" hangingPunct="1">
              <a:spcAft>
                <a:spcPts val="0"/>
              </a:spcAft>
              <a:defRPr/>
            </a:pPr>
            <a:endParaRPr lang="en-US" dirty="0"/>
          </a:p>
        </p:txBody>
      </p:sp>
      <p:sp>
        <p:nvSpPr>
          <p:cNvPr id="630789" name="Text Placeholder 6"/>
          <p:cNvSpPr>
            <a:spLocks noGrp="1"/>
          </p:cNvSpPr>
          <p:nvPr>
            <p:ph type="body" idx="10"/>
          </p:nvPr>
        </p:nvSpPr>
        <p:spPr/>
        <p:txBody>
          <a:bodyPr/>
          <a:lstStyle/>
          <a:p>
            <a:pPr eaLnBrk="1" hangingPunct="1"/>
            <a:r>
              <a:rPr lang="en-US" smtClean="0"/>
              <a:t>Match each FPGA I/O term to the definition that best fits it. </a:t>
            </a:r>
          </a:p>
        </p:txBody>
      </p:sp>
      <p:cxnSp>
        <p:nvCxnSpPr>
          <p:cNvPr id="9" name="Straight Arrow Connector 8"/>
          <p:cNvCxnSpPr/>
          <p:nvPr/>
        </p:nvCxnSpPr>
        <p:spPr>
          <a:xfrm>
            <a:off x="2286000" y="2514600"/>
            <a:ext cx="22860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6200000" flipH="1">
            <a:off x="2857500" y="3086100"/>
            <a:ext cx="17526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38400" y="2514600"/>
            <a:ext cx="22098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eaLnBrk="1" hangingPunct="1"/>
            <a:r>
              <a:rPr lang="en-US" smtClean="0"/>
              <a:t>C. Comparison with NI-DAQmx System</a:t>
            </a:r>
          </a:p>
        </p:txBody>
      </p:sp>
      <p:sp>
        <p:nvSpPr>
          <p:cNvPr id="458755" name="Rectangle 4"/>
          <p:cNvSpPr>
            <a:spLocks noChangeArrowheads="1"/>
          </p:cNvSpPr>
          <p:nvPr/>
        </p:nvSpPr>
        <p:spPr bwMode="auto">
          <a:xfrm>
            <a:off x="838200" y="2286000"/>
            <a:ext cx="2590800" cy="2819400"/>
          </a:xfrm>
          <a:prstGeom prst="rect">
            <a:avLst/>
          </a:prstGeom>
          <a:solidFill>
            <a:schemeClr val="hlink"/>
          </a:solidFill>
          <a:ln w="9525" algn="ctr">
            <a:solidFill>
              <a:schemeClr val="tx1"/>
            </a:solidFill>
            <a:miter lim="800000"/>
            <a:headEnd type="none" w="sm" len="sm"/>
            <a:tailEnd type="none" w="sm" len="sm"/>
          </a:ln>
        </p:spPr>
        <p:txBody>
          <a:bodyPr wrap="none" anchor="ctr"/>
          <a:lstStyle/>
          <a:p>
            <a:r>
              <a:rPr lang="en-US"/>
              <a:t>LabVIEW</a:t>
            </a:r>
          </a:p>
        </p:txBody>
      </p:sp>
      <p:sp>
        <p:nvSpPr>
          <p:cNvPr id="15365" name="Rectangle 5"/>
          <p:cNvSpPr>
            <a:spLocks noChangeArrowheads="1"/>
          </p:cNvSpPr>
          <p:nvPr/>
        </p:nvSpPr>
        <p:spPr bwMode="auto">
          <a:xfrm>
            <a:off x="3429000" y="2286000"/>
            <a:ext cx="1371600" cy="2819400"/>
          </a:xfrm>
          <a:prstGeom prst="rect">
            <a:avLst/>
          </a:prstGeom>
          <a:solidFill>
            <a:schemeClr val="accent1">
              <a:lumMod val="20000"/>
              <a:lumOff val="80000"/>
            </a:schemeClr>
          </a:solidFill>
          <a:ln w="9525" algn="ctr">
            <a:solidFill>
              <a:schemeClr val="tx1"/>
            </a:solidFill>
            <a:miter lim="800000"/>
            <a:headEnd type="none" w="sm" len="sm"/>
            <a:tailEnd type="none" w="sm" len="sm"/>
          </a:ln>
        </p:spPr>
        <p:txBody>
          <a:bodyPr wrap="none" anchor="ctr"/>
          <a:lstStyle/>
          <a:p>
            <a:pPr algn="ctr">
              <a:defRPr/>
            </a:pPr>
            <a:r>
              <a:rPr lang="en-US" dirty="0">
                <a:solidFill>
                  <a:schemeClr val="tx1"/>
                </a:solidFill>
              </a:rPr>
              <a:t>NI-DAQmx</a:t>
            </a:r>
          </a:p>
          <a:p>
            <a:pPr algn="ctr">
              <a:defRPr/>
            </a:pPr>
            <a:r>
              <a:rPr lang="en-US" dirty="0">
                <a:solidFill>
                  <a:schemeClr val="tx1"/>
                </a:solidFill>
              </a:rPr>
              <a:t>Driver</a:t>
            </a:r>
          </a:p>
        </p:txBody>
      </p:sp>
      <p:sp>
        <p:nvSpPr>
          <p:cNvPr id="15366" name="Rectangle 6"/>
          <p:cNvSpPr>
            <a:spLocks noChangeArrowheads="1"/>
          </p:cNvSpPr>
          <p:nvPr/>
        </p:nvSpPr>
        <p:spPr bwMode="auto">
          <a:xfrm>
            <a:off x="5257800" y="2689225"/>
            <a:ext cx="3124200" cy="1933575"/>
          </a:xfrm>
          <a:prstGeom prst="rect">
            <a:avLst/>
          </a:prstGeom>
          <a:solidFill>
            <a:schemeClr val="accent1">
              <a:lumMod val="20000"/>
              <a:lumOff val="80000"/>
            </a:schemeClr>
          </a:solidFill>
          <a:ln w="9525" algn="ctr">
            <a:solidFill>
              <a:schemeClr val="tx1"/>
            </a:solidFill>
            <a:miter lim="800000"/>
            <a:headEnd type="none" w="sm" len="sm"/>
            <a:tailEnd type="none" w="sm" len="sm"/>
          </a:ln>
        </p:spPr>
        <p:txBody>
          <a:bodyPr wrap="none" anchor="ctr"/>
          <a:lstStyle/>
          <a:p>
            <a:pPr algn="ctr">
              <a:defRPr/>
            </a:pPr>
            <a:r>
              <a:rPr lang="en-US" sz="2400" dirty="0">
                <a:solidFill>
                  <a:schemeClr val="tx1"/>
                </a:solidFill>
              </a:rPr>
              <a:t>M Series Device</a:t>
            </a:r>
          </a:p>
        </p:txBody>
      </p:sp>
      <p:sp>
        <p:nvSpPr>
          <p:cNvPr id="458758" name="Line 7"/>
          <p:cNvSpPr>
            <a:spLocks noChangeShapeType="1"/>
          </p:cNvSpPr>
          <p:nvPr/>
        </p:nvSpPr>
        <p:spPr bwMode="auto">
          <a:xfrm>
            <a:off x="4800600" y="3656013"/>
            <a:ext cx="457200" cy="0"/>
          </a:xfrm>
          <a:prstGeom prst="line">
            <a:avLst/>
          </a:prstGeom>
          <a:noFill/>
          <a:ln w="190500">
            <a:solidFill>
              <a:srgbClr val="5E84B8"/>
            </a:solidFill>
            <a:round/>
            <a:headEnd type="none" w="sm" len="sm"/>
            <a:tailEnd type="none" w="sm" len="sm"/>
          </a:ln>
        </p:spPr>
        <p:txBody>
          <a:bodyPr wrap="none" anchor="ctr"/>
          <a:lstStyle/>
          <a:p>
            <a:endParaRPr lang="en-US"/>
          </a:p>
        </p:txBody>
      </p:sp>
      <p:pic>
        <p:nvPicPr>
          <p:cNvPr id="458759" name="Picture 47" descr="noloc_missing_art_imagefile"/>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57400" y="2743200"/>
            <a:ext cx="1066800" cy="985838"/>
          </a:xfrm>
          <a:prstGeom prst="rect">
            <a:avLst/>
          </a:prstGeom>
          <a:noFill/>
          <a:ln w="9525">
            <a:noFill/>
            <a:miter lim="800000"/>
            <a:headEnd/>
            <a:tailEnd/>
          </a:ln>
        </p:spPr>
      </p:pic>
      <p:sp>
        <p:nvSpPr>
          <p:cNvPr id="458760" name="TextBox 8"/>
          <p:cNvSpPr txBox="1">
            <a:spLocks noChangeArrowheads="1"/>
          </p:cNvSpPr>
          <p:nvPr/>
        </p:nvSpPr>
        <p:spPr bwMode="auto">
          <a:xfrm>
            <a:off x="3657600" y="1600200"/>
            <a:ext cx="1839913" cy="415925"/>
          </a:xfrm>
          <a:prstGeom prst="rect">
            <a:avLst/>
          </a:prstGeom>
          <a:noFill/>
          <a:ln w="9525">
            <a:noFill/>
            <a:miter lim="800000"/>
            <a:headEnd/>
            <a:tailEnd/>
          </a:ln>
        </p:spPr>
        <p:txBody>
          <a:bodyPr wrap="none">
            <a:spAutoFit/>
          </a:bodyPr>
          <a:lstStyle/>
          <a:p>
            <a:r>
              <a:rPr lang="en-US">
                <a:solidFill>
                  <a:schemeClr val="tx1"/>
                </a:solidFill>
              </a:rPr>
              <a:t>DAQmx System</a:t>
            </a:r>
          </a:p>
        </p:txBody>
      </p:sp>
      <p:sp>
        <p:nvSpPr>
          <p:cNvPr id="458761" name="Text Box 8"/>
          <p:cNvSpPr txBox="1">
            <a:spLocks noChangeArrowheads="1"/>
          </p:cNvSpPr>
          <p:nvPr/>
        </p:nvSpPr>
        <p:spPr bwMode="auto">
          <a:xfrm>
            <a:off x="6805613" y="4876800"/>
            <a:ext cx="1547812" cy="415925"/>
          </a:xfrm>
          <a:prstGeom prst="rect">
            <a:avLst/>
          </a:prstGeom>
          <a:noFill/>
          <a:ln w="9525">
            <a:noFill/>
            <a:miter lim="800000"/>
            <a:headEnd/>
            <a:tailEnd/>
          </a:ln>
        </p:spPr>
        <p:txBody>
          <a:bodyPr wrap="none">
            <a:spAutoFit/>
          </a:bodyPr>
          <a:lstStyle/>
          <a:p>
            <a:r>
              <a:rPr lang="en-US">
                <a:solidFill>
                  <a:schemeClr val="tx1"/>
                </a:solidFill>
              </a:rPr>
              <a:t>User Defined</a:t>
            </a:r>
          </a:p>
        </p:txBody>
      </p:sp>
      <p:sp>
        <p:nvSpPr>
          <p:cNvPr id="458762" name="Text Box 9"/>
          <p:cNvSpPr txBox="1">
            <a:spLocks noChangeArrowheads="1"/>
          </p:cNvSpPr>
          <p:nvPr/>
        </p:nvSpPr>
        <p:spPr bwMode="auto">
          <a:xfrm>
            <a:off x="6807200" y="5486400"/>
            <a:ext cx="1804988" cy="415925"/>
          </a:xfrm>
          <a:prstGeom prst="rect">
            <a:avLst/>
          </a:prstGeom>
          <a:noFill/>
          <a:ln w="9525">
            <a:noFill/>
            <a:miter lim="800000"/>
            <a:headEnd/>
            <a:tailEnd/>
          </a:ln>
        </p:spPr>
        <p:txBody>
          <a:bodyPr wrap="none">
            <a:spAutoFit/>
          </a:bodyPr>
          <a:lstStyle/>
          <a:p>
            <a:r>
              <a:rPr lang="en-US">
                <a:solidFill>
                  <a:schemeClr val="tx1"/>
                </a:solidFill>
              </a:rPr>
              <a:t>Vendor Defined</a:t>
            </a:r>
          </a:p>
        </p:txBody>
      </p:sp>
      <p:sp>
        <p:nvSpPr>
          <p:cNvPr id="458763" name="Rectangle 10"/>
          <p:cNvSpPr>
            <a:spLocks noChangeArrowheads="1"/>
          </p:cNvSpPr>
          <p:nvPr/>
        </p:nvSpPr>
        <p:spPr bwMode="auto">
          <a:xfrm>
            <a:off x="6248400" y="4876800"/>
            <a:ext cx="457200" cy="457200"/>
          </a:xfrm>
          <a:prstGeom prst="rect">
            <a:avLst/>
          </a:prstGeom>
          <a:solidFill>
            <a:schemeClr val="hlink"/>
          </a:solidFill>
          <a:ln w="9525">
            <a:solidFill>
              <a:schemeClr val="hlink"/>
            </a:solidFill>
            <a:miter lim="800000"/>
            <a:headEnd/>
            <a:tailEnd/>
          </a:ln>
        </p:spPr>
        <p:txBody>
          <a:bodyPr wrap="none" anchor="ctr"/>
          <a:lstStyle/>
          <a:p>
            <a:endParaRPr lang="en-US"/>
          </a:p>
        </p:txBody>
      </p:sp>
      <p:sp>
        <p:nvSpPr>
          <p:cNvPr id="14" name="Rectangle 11"/>
          <p:cNvSpPr>
            <a:spLocks noChangeArrowheads="1"/>
          </p:cNvSpPr>
          <p:nvPr/>
        </p:nvSpPr>
        <p:spPr bwMode="auto">
          <a:xfrm>
            <a:off x="6248400" y="5486400"/>
            <a:ext cx="457200" cy="457200"/>
          </a:xfrm>
          <a:prstGeom prst="rect">
            <a:avLst/>
          </a:prstGeom>
          <a:solidFill>
            <a:schemeClr val="accent1">
              <a:lumMod val="20000"/>
              <a:lumOff val="80000"/>
            </a:schemeClr>
          </a:solidFill>
          <a:ln w="9525">
            <a:solidFill>
              <a:srgbClr val="006699"/>
            </a:solidFill>
            <a:miter lim="800000"/>
            <a:headEnd/>
            <a:tailEnd/>
          </a:ln>
          <a:effectLst/>
        </p:spPr>
        <p:txBody>
          <a:bodyPr wrap="none" anchor="ctr"/>
          <a:lstStyle/>
          <a:p>
            <a:pPr>
              <a:defRPr/>
            </a:pPr>
            <a:endParaRPr lang="en-US" dirty="0"/>
          </a:p>
        </p:txBody>
      </p:sp>
      <p:sp>
        <p:nvSpPr>
          <p:cNvPr id="458765" name="Rectangle 12"/>
          <p:cNvSpPr>
            <a:spLocks noChangeArrowheads="1"/>
          </p:cNvSpPr>
          <p:nvPr/>
        </p:nvSpPr>
        <p:spPr bwMode="auto">
          <a:xfrm>
            <a:off x="6019800" y="4724400"/>
            <a:ext cx="2819400" cy="1371600"/>
          </a:xfrm>
          <a:prstGeom prst="rect">
            <a:avLst/>
          </a:prstGeom>
          <a:noFill/>
          <a:ln w="38100">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Title 4"/>
          <p:cNvSpPr>
            <a:spLocks noGrp="1"/>
          </p:cNvSpPr>
          <p:nvPr>
            <p:ph type="title"/>
          </p:nvPr>
        </p:nvSpPr>
        <p:spPr/>
        <p:txBody>
          <a:bodyPr/>
          <a:lstStyle/>
          <a:p>
            <a:pPr eaLnBrk="1" hangingPunct="1"/>
            <a:r>
              <a:rPr lang="en-US" smtClean="0"/>
              <a:t>Summary—Quiz</a:t>
            </a:r>
          </a:p>
        </p:txBody>
      </p:sp>
      <p:sp>
        <p:nvSpPr>
          <p:cNvPr id="631811" name="Content Placeholder 5"/>
          <p:cNvSpPr>
            <a:spLocks noGrp="1"/>
          </p:cNvSpPr>
          <p:nvPr>
            <p:ph idx="1"/>
          </p:nvPr>
        </p:nvSpPr>
        <p:spPr/>
        <p:txBody>
          <a:bodyPr/>
          <a:lstStyle/>
          <a:p>
            <a:pPr marL="514350" lvl="1" indent="-514350" eaLnBrk="1" hangingPunct="1">
              <a:buFont typeface="Arial Narrow" pitchFamily="34" charset="0"/>
              <a:buAutoNum type="arabicPeriod" startAt="4"/>
            </a:pPr>
            <a:r>
              <a:rPr lang="en-US" smtClean="0"/>
              <a:t>What is the default data type of the result of adding two signed fixed-point numbers with a word length of 20 and an integer word length of 10?</a:t>
            </a:r>
          </a:p>
          <a:p>
            <a:pPr marL="1155700" lvl="4" indent="-457200" eaLnBrk="1" hangingPunct="1">
              <a:buFont typeface="Arial Narrow" pitchFamily="34" charset="0"/>
              <a:buAutoNum type="alphaLcPeriod"/>
            </a:pPr>
            <a:r>
              <a:rPr lang="en-US" smtClean="0"/>
              <a:t>&lt;±,40,20&gt;</a:t>
            </a:r>
          </a:p>
          <a:p>
            <a:pPr marL="1155700" lvl="4" indent="-457200" eaLnBrk="1" hangingPunct="1">
              <a:buFont typeface="Arial Narrow" pitchFamily="34" charset="0"/>
              <a:buAutoNum type="alphaLcPeriod"/>
            </a:pPr>
            <a:r>
              <a:rPr lang="en-US" smtClean="0"/>
              <a:t>&lt;+,20,10&gt;</a:t>
            </a:r>
          </a:p>
          <a:p>
            <a:pPr marL="1155700" lvl="4" indent="-457200" eaLnBrk="1" hangingPunct="1">
              <a:buFont typeface="Arial Narrow" pitchFamily="34" charset="0"/>
              <a:buAutoNum type="alphaLcPeriod"/>
            </a:pPr>
            <a:r>
              <a:rPr lang="en-US" smtClean="0"/>
              <a:t>&lt;±,21,11&gt;</a:t>
            </a:r>
          </a:p>
          <a:p>
            <a:pPr marL="1155700" lvl="4" indent="-457200" eaLnBrk="1" hangingPunct="1">
              <a:buFont typeface="Arial Narrow" pitchFamily="34" charset="0"/>
              <a:buAutoNum type="alphaLcPeriod"/>
            </a:pPr>
            <a:r>
              <a:rPr lang="en-US" smtClean="0"/>
              <a:t>&lt;+,30,30&gt;</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itle 4"/>
          <p:cNvSpPr>
            <a:spLocks noGrp="1"/>
          </p:cNvSpPr>
          <p:nvPr>
            <p:ph type="title"/>
          </p:nvPr>
        </p:nvSpPr>
        <p:spPr/>
        <p:txBody>
          <a:bodyPr/>
          <a:lstStyle/>
          <a:p>
            <a:pPr eaLnBrk="1" hangingPunct="1"/>
            <a:r>
              <a:rPr lang="en-US" smtClean="0"/>
              <a:t>Summary—Quiz Answer</a:t>
            </a:r>
          </a:p>
        </p:txBody>
      </p:sp>
      <p:sp>
        <p:nvSpPr>
          <p:cNvPr id="632835" name="Content Placeholder 5"/>
          <p:cNvSpPr>
            <a:spLocks noGrp="1"/>
          </p:cNvSpPr>
          <p:nvPr>
            <p:ph idx="1"/>
          </p:nvPr>
        </p:nvSpPr>
        <p:spPr/>
        <p:txBody>
          <a:bodyPr/>
          <a:lstStyle/>
          <a:p>
            <a:pPr marL="514350" lvl="1" indent="-514350" eaLnBrk="1" hangingPunct="1">
              <a:buFont typeface="Arial Narrow" pitchFamily="34" charset="0"/>
              <a:buAutoNum type="arabicPeriod" startAt="4"/>
            </a:pPr>
            <a:r>
              <a:rPr lang="en-US" smtClean="0"/>
              <a:t>What is the default data type of the result of adding two signed fixed-point numbers with a word length of 20 and an integer word length of 10?</a:t>
            </a:r>
          </a:p>
          <a:p>
            <a:pPr marL="1155700" lvl="4" indent="-457200" eaLnBrk="1" hangingPunct="1">
              <a:buFont typeface="Arial Narrow" pitchFamily="34" charset="0"/>
              <a:buAutoNum type="alphaLcPeriod"/>
            </a:pPr>
            <a:r>
              <a:rPr lang="en-US" smtClean="0"/>
              <a:t>&lt;±,40,20&gt;</a:t>
            </a:r>
          </a:p>
          <a:p>
            <a:pPr marL="1155700" lvl="4" indent="-457200" eaLnBrk="1" hangingPunct="1">
              <a:buFont typeface="Arial Narrow" pitchFamily="34" charset="0"/>
              <a:buAutoNum type="alphaLcPeriod"/>
            </a:pPr>
            <a:r>
              <a:rPr lang="en-US" smtClean="0"/>
              <a:t>&lt;+,20,10&gt;</a:t>
            </a:r>
          </a:p>
          <a:p>
            <a:pPr marL="1155700" lvl="4" indent="-457200" eaLnBrk="1" hangingPunct="1">
              <a:buFont typeface="Arial Narrow" pitchFamily="34" charset="0"/>
              <a:buAutoNum type="alphaLcPeriod"/>
            </a:pPr>
            <a:r>
              <a:rPr lang="en-US" b="1" smtClean="0"/>
              <a:t>&lt;±,21,11&gt;</a:t>
            </a:r>
          </a:p>
          <a:p>
            <a:pPr marL="1155700" lvl="4" indent="-457200" eaLnBrk="1" hangingPunct="1">
              <a:buFont typeface="Arial Narrow" pitchFamily="34" charset="0"/>
              <a:buAutoNum type="alphaLcPeriod"/>
            </a:pPr>
            <a:r>
              <a:rPr lang="en-US" smtClean="0"/>
              <a:t>&lt;+,30,30&gt;</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Title 4"/>
          <p:cNvSpPr>
            <a:spLocks noGrp="1"/>
          </p:cNvSpPr>
          <p:nvPr>
            <p:ph type="title"/>
          </p:nvPr>
        </p:nvSpPr>
        <p:spPr/>
        <p:txBody>
          <a:bodyPr/>
          <a:lstStyle/>
          <a:p>
            <a:pPr eaLnBrk="1" hangingPunct="1"/>
            <a:r>
              <a:rPr lang="en-US" smtClean="0"/>
              <a:t>Summary—Quiz</a:t>
            </a:r>
          </a:p>
        </p:txBody>
      </p:sp>
      <p:sp>
        <p:nvSpPr>
          <p:cNvPr id="633859" name="Content Placeholder 5"/>
          <p:cNvSpPr>
            <a:spLocks noGrp="1"/>
          </p:cNvSpPr>
          <p:nvPr>
            <p:ph idx="1"/>
          </p:nvPr>
        </p:nvSpPr>
        <p:spPr/>
        <p:txBody>
          <a:bodyPr/>
          <a:lstStyle/>
          <a:p>
            <a:pPr marL="514350" lvl="1" indent="-514350" eaLnBrk="1" hangingPunct="1">
              <a:buFont typeface="Arial Narrow" pitchFamily="34" charset="0"/>
              <a:buAutoNum type="arabicPeriod" startAt="5"/>
            </a:pPr>
            <a:r>
              <a:rPr lang="en-US" smtClean="0"/>
              <a:t>Which of the following are parameters used to define the range of values that are represented by a fixed-point number?</a:t>
            </a:r>
          </a:p>
          <a:p>
            <a:pPr marL="1155700" lvl="4" indent="-457200" eaLnBrk="1" hangingPunct="1">
              <a:buFont typeface="Arial Narrow" pitchFamily="34" charset="0"/>
              <a:buAutoNum type="alphaLcPeriod"/>
            </a:pPr>
            <a:r>
              <a:rPr lang="en-US" smtClean="0"/>
              <a:t>Terminal</a:t>
            </a:r>
          </a:p>
          <a:p>
            <a:pPr marL="1155700" lvl="4" indent="-457200" eaLnBrk="1" hangingPunct="1">
              <a:buFont typeface="Arial Narrow" pitchFamily="34" charset="0"/>
              <a:buAutoNum type="alphaLcPeriod"/>
            </a:pPr>
            <a:r>
              <a:rPr lang="en-US" smtClean="0"/>
              <a:t>Sign Encoding</a:t>
            </a:r>
          </a:p>
          <a:p>
            <a:pPr marL="1155700" lvl="4" indent="-457200" eaLnBrk="1" hangingPunct="1">
              <a:buFont typeface="Arial Narrow" pitchFamily="34" charset="0"/>
              <a:buAutoNum type="alphaLcPeriod"/>
            </a:pPr>
            <a:r>
              <a:rPr lang="en-US" smtClean="0"/>
              <a:t>Word Length</a:t>
            </a:r>
          </a:p>
          <a:p>
            <a:pPr marL="1155700" lvl="4" indent="-457200" eaLnBrk="1" hangingPunct="1">
              <a:buFont typeface="Arial Narrow" pitchFamily="34" charset="0"/>
              <a:buAutoNum type="alphaLcPeriod"/>
            </a:pPr>
            <a:r>
              <a:rPr lang="en-US" smtClean="0"/>
              <a:t>Integer Word Length</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Title 4"/>
          <p:cNvSpPr>
            <a:spLocks noGrp="1"/>
          </p:cNvSpPr>
          <p:nvPr>
            <p:ph type="title"/>
          </p:nvPr>
        </p:nvSpPr>
        <p:spPr/>
        <p:txBody>
          <a:bodyPr/>
          <a:lstStyle/>
          <a:p>
            <a:pPr eaLnBrk="1" hangingPunct="1"/>
            <a:r>
              <a:rPr lang="en-US" smtClean="0"/>
              <a:t>Summary—Quiz Answer</a:t>
            </a:r>
          </a:p>
        </p:txBody>
      </p:sp>
      <p:sp>
        <p:nvSpPr>
          <p:cNvPr id="634883" name="Content Placeholder 5"/>
          <p:cNvSpPr>
            <a:spLocks noGrp="1"/>
          </p:cNvSpPr>
          <p:nvPr>
            <p:ph idx="1"/>
          </p:nvPr>
        </p:nvSpPr>
        <p:spPr/>
        <p:txBody>
          <a:bodyPr/>
          <a:lstStyle/>
          <a:p>
            <a:pPr marL="514350" lvl="1" indent="-514350" eaLnBrk="1" hangingPunct="1">
              <a:buFont typeface="Arial Narrow" pitchFamily="34" charset="0"/>
              <a:buAutoNum type="arabicPeriod" startAt="5"/>
            </a:pPr>
            <a:r>
              <a:rPr lang="en-US" smtClean="0"/>
              <a:t>Which of the following are parameters used to define the range of values that are represented by a fixed-point number?</a:t>
            </a:r>
          </a:p>
          <a:p>
            <a:pPr marL="1155700" lvl="4" indent="-457200" eaLnBrk="1" hangingPunct="1">
              <a:buFont typeface="Arial Narrow" pitchFamily="34" charset="0"/>
              <a:buAutoNum type="alphaLcPeriod"/>
            </a:pPr>
            <a:r>
              <a:rPr lang="en-US" smtClean="0"/>
              <a:t>Terminal</a:t>
            </a:r>
          </a:p>
          <a:p>
            <a:pPr marL="1155700" lvl="4" indent="-457200" eaLnBrk="1" hangingPunct="1">
              <a:buFont typeface="Arial Narrow" pitchFamily="34" charset="0"/>
              <a:buAutoNum type="alphaLcPeriod"/>
            </a:pPr>
            <a:r>
              <a:rPr lang="en-US" b="1" smtClean="0"/>
              <a:t>Sign Encoding</a:t>
            </a:r>
          </a:p>
          <a:p>
            <a:pPr marL="1155700" lvl="4" indent="-457200" eaLnBrk="1" hangingPunct="1">
              <a:buFont typeface="Arial Narrow" pitchFamily="34" charset="0"/>
              <a:buAutoNum type="alphaLcPeriod"/>
            </a:pPr>
            <a:r>
              <a:rPr lang="en-US" b="1" smtClean="0"/>
              <a:t>Word Length</a:t>
            </a:r>
          </a:p>
          <a:p>
            <a:pPr marL="1155700" lvl="4" indent="-457200" eaLnBrk="1" hangingPunct="1">
              <a:buFont typeface="Arial Narrow" pitchFamily="34" charset="0"/>
              <a:buAutoNum type="alphaLcPeriod"/>
            </a:pPr>
            <a:r>
              <a:rPr lang="en-US" b="1" smtClean="0"/>
              <a:t>Integer Word Length</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Title 4"/>
          <p:cNvSpPr>
            <a:spLocks noGrp="1"/>
          </p:cNvSpPr>
          <p:nvPr>
            <p:ph type="title"/>
          </p:nvPr>
        </p:nvSpPr>
        <p:spPr/>
        <p:txBody>
          <a:bodyPr/>
          <a:lstStyle/>
          <a:p>
            <a:pPr eaLnBrk="1" hangingPunct="1"/>
            <a:r>
              <a:rPr lang="en-US" smtClean="0"/>
              <a:t>Summary—Quiz</a:t>
            </a:r>
          </a:p>
        </p:txBody>
      </p:sp>
      <p:sp>
        <p:nvSpPr>
          <p:cNvPr id="635907" name="Content Placeholder 5"/>
          <p:cNvSpPr>
            <a:spLocks noGrp="1"/>
          </p:cNvSpPr>
          <p:nvPr>
            <p:ph sz="half" idx="1"/>
          </p:nvPr>
        </p:nvSpPr>
        <p:spPr/>
        <p:txBody>
          <a:bodyPr/>
          <a:lstStyle/>
          <a:p>
            <a:pPr eaLnBrk="1" hangingPunct="1">
              <a:buFont typeface="Arial Narrow" pitchFamily="34" charset="0"/>
              <a:buAutoNum type="arabicPeriod" startAt="6"/>
            </a:pPr>
            <a:r>
              <a:rPr lang="en-US" smtClean="0"/>
              <a:t>NI PCI-7831R R Series board</a:t>
            </a:r>
          </a:p>
          <a:p>
            <a:pPr eaLnBrk="1" hangingPunct="1">
              <a:buFont typeface="Arial Narrow" pitchFamily="34" charset="0"/>
              <a:buAutoNum type="arabicPeriod" startAt="6"/>
            </a:pPr>
            <a:r>
              <a:rPr lang="en-US" smtClean="0"/>
              <a:t>NI 9233 CompactRIO module</a:t>
            </a:r>
          </a:p>
          <a:p>
            <a:pPr eaLnBrk="1" hangingPunct="1">
              <a:buFont typeface="Arial Narrow" pitchFamily="34" charset="0"/>
              <a:buAutoNum type="arabicPeriod"/>
            </a:pPr>
            <a:endParaRPr lang="en-US" smtClean="0"/>
          </a:p>
          <a:p>
            <a:pPr eaLnBrk="1" hangingPunct="1">
              <a:buFont typeface="Arial Narrow" pitchFamily="34" charset="0"/>
              <a:buAutoNum type="arabicPeriod"/>
            </a:pPr>
            <a:endParaRPr lang="en-US" smtClean="0"/>
          </a:p>
          <a:p>
            <a:pPr eaLnBrk="1" hangingPunct="1">
              <a:buFont typeface="Arial Narrow" pitchFamily="34" charset="0"/>
              <a:buAutoNum type="arabicPeriod"/>
            </a:pPr>
            <a:endParaRPr lang="en-US" smtClean="0"/>
          </a:p>
        </p:txBody>
      </p:sp>
      <p:sp>
        <p:nvSpPr>
          <p:cNvPr id="635908" name="Content Placeholder 3"/>
          <p:cNvSpPr>
            <a:spLocks noGrp="1"/>
          </p:cNvSpPr>
          <p:nvPr>
            <p:ph sz="half" idx="2"/>
          </p:nvPr>
        </p:nvSpPr>
        <p:spPr/>
        <p:txBody>
          <a:bodyPr/>
          <a:lstStyle/>
          <a:p>
            <a:pPr eaLnBrk="1" hangingPunct="1">
              <a:buFont typeface="Arial Narrow" pitchFamily="34" charset="0"/>
              <a:buAutoNum type="alphaLcPeriod"/>
            </a:pPr>
            <a:r>
              <a:rPr lang="en-US" smtClean="0"/>
              <a:t>Integer</a:t>
            </a:r>
          </a:p>
          <a:p>
            <a:pPr eaLnBrk="1" hangingPunct="1">
              <a:buFont typeface="Arial Narrow" pitchFamily="34" charset="0"/>
              <a:buAutoNum type="alphaLcPeriod"/>
            </a:pPr>
            <a:r>
              <a:rPr lang="en-US" smtClean="0"/>
              <a:t>Fixed-point</a:t>
            </a:r>
          </a:p>
        </p:txBody>
      </p:sp>
      <p:sp>
        <p:nvSpPr>
          <p:cNvPr id="635909" name="Text Placeholder 6"/>
          <p:cNvSpPr>
            <a:spLocks noGrp="1"/>
          </p:cNvSpPr>
          <p:nvPr>
            <p:ph type="body" idx="10"/>
          </p:nvPr>
        </p:nvSpPr>
        <p:spPr/>
        <p:txBody>
          <a:bodyPr/>
          <a:lstStyle/>
          <a:p>
            <a:pPr eaLnBrk="1" hangingPunct="1"/>
            <a:r>
              <a:rPr lang="en-US" smtClean="0"/>
              <a:t>Match each analog I/O device to its default data type.</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Title 4"/>
          <p:cNvSpPr>
            <a:spLocks noGrp="1"/>
          </p:cNvSpPr>
          <p:nvPr>
            <p:ph type="title"/>
          </p:nvPr>
        </p:nvSpPr>
        <p:spPr/>
        <p:txBody>
          <a:bodyPr/>
          <a:lstStyle/>
          <a:p>
            <a:pPr eaLnBrk="1" hangingPunct="1"/>
            <a:r>
              <a:rPr lang="en-US" smtClean="0"/>
              <a:t>Summary—Quiz Answer</a:t>
            </a:r>
          </a:p>
        </p:txBody>
      </p:sp>
      <p:sp>
        <p:nvSpPr>
          <p:cNvPr id="636931" name="Content Placeholder 5"/>
          <p:cNvSpPr>
            <a:spLocks noGrp="1"/>
          </p:cNvSpPr>
          <p:nvPr>
            <p:ph sz="half" idx="1"/>
          </p:nvPr>
        </p:nvSpPr>
        <p:spPr/>
        <p:txBody>
          <a:bodyPr/>
          <a:lstStyle/>
          <a:p>
            <a:pPr eaLnBrk="1" hangingPunct="1">
              <a:buFont typeface="Arial Narrow" pitchFamily="34" charset="0"/>
              <a:buAutoNum type="arabicPeriod" startAt="6"/>
            </a:pPr>
            <a:r>
              <a:rPr lang="en-US" smtClean="0"/>
              <a:t>NI PCI-7831R R Series board</a:t>
            </a:r>
          </a:p>
          <a:p>
            <a:pPr eaLnBrk="1" hangingPunct="1">
              <a:buFont typeface="Arial Narrow" pitchFamily="34" charset="0"/>
              <a:buAutoNum type="arabicPeriod" startAt="6"/>
            </a:pPr>
            <a:r>
              <a:rPr lang="en-US" smtClean="0"/>
              <a:t>NI 9233 CompactRIO module</a:t>
            </a:r>
          </a:p>
          <a:p>
            <a:pPr eaLnBrk="1" hangingPunct="1">
              <a:buFont typeface="Arial Narrow" pitchFamily="34" charset="0"/>
              <a:buAutoNum type="arabicPeriod"/>
            </a:pPr>
            <a:endParaRPr lang="en-US" smtClean="0"/>
          </a:p>
          <a:p>
            <a:pPr eaLnBrk="1" hangingPunct="1">
              <a:buFont typeface="Arial Narrow" pitchFamily="34" charset="0"/>
              <a:buAutoNum type="arabicPeriod"/>
            </a:pPr>
            <a:endParaRPr lang="en-US" smtClean="0"/>
          </a:p>
          <a:p>
            <a:pPr eaLnBrk="1" hangingPunct="1">
              <a:buFont typeface="Arial Narrow" pitchFamily="34" charset="0"/>
              <a:buAutoNum type="arabicPeriod"/>
            </a:pPr>
            <a:endParaRPr lang="en-US" smtClean="0"/>
          </a:p>
        </p:txBody>
      </p:sp>
      <p:sp>
        <p:nvSpPr>
          <p:cNvPr id="636932" name="Content Placeholder 3"/>
          <p:cNvSpPr>
            <a:spLocks noGrp="1"/>
          </p:cNvSpPr>
          <p:nvPr>
            <p:ph sz="half" idx="2"/>
          </p:nvPr>
        </p:nvSpPr>
        <p:spPr/>
        <p:txBody>
          <a:bodyPr/>
          <a:lstStyle/>
          <a:p>
            <a:pPr eaLnBrk="1" hangingPunct="1">
              <a:buFont typeface="Arial Narrow" pitchFamily="34" charset="0"/>
              <a:buAutoNum type="alphaLcPeriod"/>
            </a:pPr>
            <a:r>
              <a:rPr lang="en-US" smtClean="0"/>
              <a:t>Integer</a:t>
            </a:r>
          </a:p>
          <a:p>
            <a:pPr eaLnBrk="1" hangingPunct="1">
              <a:buFont typeface="Arial Narrow" pitchFamily="34" charset="0"/>
              <a:buAutoNum type="alphaLcPeriod"/>
            </a:pPr>
            <a:r>
              <a:rPr lang="en-US" smtClean="0"/>
              <a:t>Fixed-point</a:t>
            </a:r>
          </a:p>
        </p:txBody>
      </p:sp>
      <p:sp>
        <p:nvSpPr>
          <p:cNvPr id="636933" name="Text Placeholder 6"/>
          <p:cNvSpPr>
            <a:spLocks noGrp="1"/>
          </p:cNvSpPr>
          <p:nvPr>
            <p:ph type="body" idx="10"/>
          </p:nvPr>
        </p:nvSpPr>
        <p:spPr/>
        <p:txBody>
          <a:bodyPr/>
          <a:lstStyle/>
          <a:p>
            <a:pPr eaLnBrk="1" hangingPunct="1"/>
            <a:r>
              <a:rPr lang="en-US" smtClean="0"/>
              <a:t>Match each analog I/O device to its default data type.</a:t>
            </a:r>
          </a:p>
        </p:txBody>
      </p:sp>
      <p:cxnSp>
        <p:nvCxnSpPr>
          <p:cNvPr id="9" name="Straight Arrow Connector 8"/>
          <p:cNvCxnSpPr/>
          <p:nvPr/>
        </p:nvCxnSpPr>
        <p:spPr>
          <a:xfrm>
            <a:off x="4114800" y="251460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962400" y="3048000"/>
            <a:ext cx="6858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Grp="1" noChangeArrowheads="1"/>
          </p:cNvSpPr>
          <p:nvPr>
            <p:ph type="title"/>
          </p:nvPr>
        </p:nvSpPr>
        <p:spPr/>
        <p:txBody>
          <a:bodyPr/>
          <a:lstStyle/>
          <a:p>
            <a:pPr eaLnBrk="1" hangingPunct="1"/>
            <a:r>
              <a:rPr lang="en-US" sz="3400" smtClean="0"/>
              <a:t>Lesson 5</a:t>
            </a:r>
            <a:br>
              <a:rPr lang="en-US" sz="3400" smtClean="0"/>
            </a:br>
            <a:r>
              <a:rPr lang="en-US" sz="3400" smtClean="0"/>
              <a:t>Timing an FPGA VI</a:t>
            </a:r>
          </a:p>
        </p:txBody>
      </p:sp>
      <p:sp>
        <p:nvSpPr>
          <p:cNvPr id="637955" name="Rectangle 3"/>
          <p:cNvSpPr>
            <a:spLocks noGrp="1" noChangeArrowheads="1"/>
          </p:cNvSpPr>
          <p:nvPr>
            <p:ph sz="half" idx="1"/>
          </p:nvPr>
        </p:nvSpPr>
        <p:spPr/>
        <p:txBody>
          <a:bodyPr/>
          <a:lstStyle/>
          <a:p>
            <a:pPr marL="609600" indent="-609600" eaLnBrk="1" hangingPunct="1">
              <a:lnSpc>
                <a:spcPct val="90000"/>
              </a:lnSpc>
            </a:pPr>
            <a:r>
              <a:rPr lang="en-US" smtClean="0"/>
              <a:t>Timing Express VIs</a:t>
            </a:r>
          </a:p>
          <a:p>
            <a:pPr marL="609600" indent="-609600" eaLnBrk="1" hangingPunct="1">
              <a:lnSpc>
                <a:spcPct val="90000"/>
              </a:lnSpc>
            </a:pPr>
            <a:r>
              <a:rPr lang="en-US" smtClean="0"/>
              <a:t>Implementing Loop Execution Rates</a:t>
            </a:r>
          </a:p>
          <a:p>
            <a:pPr marL="609600" indent="-609600" eaLnBrk="1" hangingPunct="1">
              <a:lnSpc>
                <a:spcPct val="90000"/>
              </a:lnSpc>
            </a:pPr>
            <a:r>
              <a:rPr lang="en-US" smtClean="0"/>
              <a:t>Creating Delays Between Events</a:t>
            </a:r>
          </a:p>
          <a:p>
            <a:pPr marL="609600" indent="-609600" eaLnBrk="1" hangingPunct="1">
              <a:lnSpc>
                <a:spcPct val="90000"/>
              </a:lnSpc>
            </a:pPr>
            <a:endParaRPr lang="en-US" smtClean="0"/>
          </a:p>
        </p:txBody>
      </p:sp>
      <p:sp>
        <p:nvSpPr>
          <p:cNvPr id="4" name="Content Placeholder 3"/>
          <p:cNvSpPr>
            <a:spLocks noGrp="1"/>
          </p:cNvSpPr>
          <p:nvPr>
            <p:ph sz="half" idx="2"/>
          </p:nvPr>
        </p:nvSpPr>
        <p:spPr/>
        <p:txBody>
          <a:bodyPr rtlCol="0">
            <a:normAutofit/>
          </a:bodyPr>
          <a:lstStyle/>
          <a:p>
            <a:pPr marL="609600" indent="-609600" eaLnBrk="1" fontAlgn="auto" hangingPunct="1">
              <a:lnSpc>
                <a:spcPct val="90000"/>
              </a:lnSpc>
              <a:spcAft>
                <a:spcPts val="0"/>
              </a:spcAft>
              <a:buFont typeface="+mj-lt"/>
              <a:buAutoNum type="alphaUcPeriod" startAt="4"/>
              <a:defRPr/>
            </a:pPr>
            <a:r>
              <a:rPr lang="en-US" dirty="0" smtClean="0"/>
              <a:t>Measuring Time Between Events</a:t>
            </a:r>
          </a:p>
          <a:p>
            <a:pPr marL="609600" indent="-609600" eaLnBrk="1" fontAlgn="auto" hangingPunct="1">
              <a:lnSpc>
                <a:spcPct val="90000"/>
              </a:lnSpc>
              <a:spcAft>
                <a:spcPts val="0"/>
              </a:spcAft>
              <a:buFont typeface="+mj-lt"/>
              <a:buAutoNum type="alphaUcPeriod" startAt="4"/>
              <a:defRPr/>
            </a:pPr>
            <a:r>
              <a:rPr lang="en-US" dirty="0" smtClean="0"/>
              <a:t>Benchmarking Loop Periods</a:t>
            </a:r>
          </a:p>
          <a:p>
            <a:pPr eaLnBrk="1" fontAlgn="auto" hangingPunct="1">
              <a:spcAft>
                <a:spcPts val="0"/>
              </a:spcAft>
              <a:buFont typeface="+mj-lt"/>
              <a:buAutoNum type="alphaUcPeriod" startAt="4"/>
              <a:defRPr/>
            </a:pPr>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p:txBody>
          <a:bodyPr/>
          <a:lstStyle/>
          <a:p>
            <a:pPr eaLnBrk="1" hangingPunct="1"/>
            <a:r>
              <a:rPr lang="en-US" smtClean="0"/>
              <a:t>A. Timing Express VIs</a:t>
            </a:r>
          </a:p>
        </p:txBody>
      </p:sp>
      <p:sp>
        <p:nvSpPr>
          <p:cNvPr id="638979" name="Content Placeholder 5"/>
          <p:cNvSpPr>
            <a:spLocks noGrp="1"/>
          </p:cNvSpPr>
          <p:nvPr>
            <p:ph sz="half" idx="1"/>
          </p:nvPr>
        </p:nvSpPr>
        <p:spPr>
          <a:xfrm>
            <a:off x="457200" y="1600200"/>
            <a:ext cx="7086600" cy="4525963"/>
          </a:xfrm>
        </p:spPr>
        <p:txBody>
          <a:bodyPr/>
          <a:lstStyle/>
          <a:p>
            <a:pPr marL="0" indent="0" eaLnBrk="1" hangingPunct="1"/>
            <a:r>
              <a:rPr lang="en-US" smtClean="0"/>
              <a:t>Loop Timer Express VI</a:t>
            </a:r>
          </a:p>
          <a:p>
            <a:pPr lvl="1" eaLnBrk="1" hangingPunct="1"/>
            <a:r>
              <a:rPr lang="en-US" smtClean="0"/>
              <a:t>Implementing Loop Rates</a:t>
            </a:r>
          </a:p>
          <a:p>
            <a:pPr marL="0" indent="0" eaLnBrk="1" hangingPunct="1"/>
            <a:r>
              <a:rPr lang="en-US" smtClean="0"/>
              <a:t>Wait Express VI</a:t>
            </a:r>
          </a:p>
          <a:p>
            <a:pPr lvl="1" eaLnBrk="1" hangingPunct="1"/>
            <a:r>
              <a:rPr lang="en-US" smtClean="0"/>
              <a:t>Creating Delays Between Events</a:t>
            </a:r>
          </a:p>
          <a:p>
            <a:pPr marL="0" indent="0" eaLnBrk="1" hangingPunct="1"/>
            <a:r>
              <a:rPr lang="en-US" smtClean="0"/>
              <a:t>Tick Count Express VI</a:t>
            </a:r>
          </a:p>
          <a:p>
            <a:pPr lvl="1" eaLnBrk="1" hangingPunct="1"/>
            <a:r>
              <a:rPr lang="en-US" smtClean="0"/>
              <a:t>Benchmarking</a:t>
            </a:r>
          </a:p>
          <a:p>
            <a:pPr lvl="1" eaLnBrk="1" hangingPunct="1"/>
            <a:endParaRPr lang="en-US" smtClean="0"/>
          </a:p>
          <a:p>
            <a:pPr marL="0" indent="0" eaLnBrk="1" hangingPunct="1"/>
            <a:endParaRPr lang="en-US" smtClean="0"/>
          </a:p>
        </p:txBody>
      </p:sp>
      <p:pic>
        <p:nvPicPr>
          <p:cNvPr id="638980" name="Picture 6" descr="loc_easy_to_recreate"/>
          <p:cNvPicPr>
            <a:picLocks noGrp="1" noChangeAspect="1" noChangeArrowheads="1"/>
          </p:cNvPicPr>
          <p:nvPr>
            <p:ph sz="half" idx="2"/>
          </p:nvPr>
        </p:nvPicPr>
        <p:blipFill>
          <a:blip r:embed="rId3" cstate="print"/>
          <a:srcRect/>
          <a:stretch>
            <a:fillRect/>
          </a:stretch>
        </p:blipFill>
        <p:spPr>
          <a:xfrm>
            <a:off x="4994275" y="1600200"/>
            <a:ext cx="3616325" cy="2659063"/>
          </a:xfrm>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p:txBody>
          <a:bodyPr/>
          <a:lstStyle/>
          <a:p>
            <a:pPr eaLnBrk="1" hangingPunct="1"/>
            <a:r>
              <a:rPr lang="en-US" smtClean="0"/>
              <a:t>B. Implementing Loop Execution Rates</a:t>
            </a:r>
          </a:p>
        </p:txBody>
      </p:sp>
      <p:sp>
        <p:nvSpPr>
          <p:cNvPr id="640003" name="Content Placeholder 7"/>
          <p:cNvSpPr>
            <a:spLocks noGrp="1"/>
          </p:cNvSpPr>
          <p:nvPr>
            <p:ph sz="half" idx="1"/>
          </p:nvPr>
        </p:nvSpPr>
        <p:spPr>
          <a:xfrm>
            <a:off x="533400" y="1514475"/>
            <a:ext cx="8077200" cy="4657725"/>
          </a:xfrm>
        </p:spPr>
        <p:txBody>
          <a:bodyPr/>
          <a:lstStyle/>
          <a:p>
            <a:pPr marL="0" indent="0" eaLnBrk="1" hangingPunct="1"/>
            <a:r>
              <a:rPr lang="en-US" smtClean="0"/>
              <a:t>Use the Loop Timer Express VI</a:t>
            </a:r>
          </a:p>
          <a:p>
            <a:pPr lvl="1" eaLnBrk="1" hangingPunct="1"/>
            <a:r>
              <a:rPr lang="en-US" sz="2600" smtClean="0"/>
              <a:t>Waits the value you specify in Count between loop iterations</a:t>
            </a:r>
          </a:p>
          <a:p>
            <a:pPr lvl="1" eaLnBrk="1" hangingPunct="1"/>
            <a:r>
              <a:rPr lang="en-US" sz="2600" smtClean="0"/>
              <a:t>Controls the period of a loop</a:t>
            </a:r>
          </a:p>
          <a:p>
            <a:pPr lvl="1" eaLnBrk="1" hangingPunct="1"/>
            <a:r>
              <a:rPr lang="en-US" sz="2600" smtClean="0"/>
              <a:t>Place the Loop Timer Express VI inside a loop</a:t>
            </a:r>
          </a:p>
          <a:p>
            <a:pPr lvl="2" eaLnBrk="1" hangingPunct="1"/>
            <a:r>
              <a:rPr lang="en-US" sz="2200" smtClean="0"/>
              <a:t>Perform I/O operations at a specific frequency</a:t>
            </a:r>
          </a:p>
          <a:p>
            <a:pPr lvl="2" eaLnBrk="1" hangingPunct="1"/>
            <a:r>
              <a:rPr lang="en-US" sz="2200" smtClean="0"/>
              <a:t>Control loop execution rate</a:t>
            </a:r>
            <a:endParaRPr lang="en-US" sz="2600" smtClean="0"/>
          </a:p>
          <a:p>
            <a:pPr lvl="1" eaLnBrk="1" hangingPunct="1"/>
            <a:endParaRPr lang="en-US" sz="2600" smtClean="0"/>
          </a:p>
          <a:p>
            <a:pPr lvl="2" eaLnBrk="1" hangingPunct="1"/>
            <a:endParaRPr lang="en-US" smtClean="0"/>
          </a:p>
          <a:p>
            <a:pPr marL="0" indent="0" eaLnBrk="1" hangingPunct="1"/>
            <a:endParaRPr lang="en-US" smtClean="0"/>
          </a:p>
        </p:txBody>
      </p:sp>
      <p:pic>
        <p:nvPicPr>
          <p:cNvPr id="640004" name="Picture 2" descr="loc_easy_to_recreate"/>
          <p:cNvPicPr>
            <a:picLocks noChangeAspect="1" noChangeArrowheads="1"/>
          </p:cNvPicPr>
          <p:nvPr/>
        </p:nvPicPr>
        <p:blipFill>
          <a:blip r:embed="rId3" cstate="print"/>
          <a:srcRect/>
          <a:stretch>
            <a:fillRect/>
          </a:stretch>
        </p:blipFill>
        <p:spPr bwMode="auto">
          <a:xfrm>
            <a:off x="4648200" y="3962400"/>
            <a:ext cx="2619375" cy="142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lstStyle/>
          <a:p>
            <a:pPr eaLnBrk="1" hangingPunct="1"/>
            <a:r>
              <a:rPr lang="en-US" smtClean="0"/>
              <a:t>Configure Loop Timer</a:t>
            </a:r>
          </a:p>
        </p:txBody>
      </p:sp>
      <p:sp>
        <p:nvSpPr>
          <p:cNvPr id="641027" name="Content Placeholder 7"/>
          <p:cNvSpPr>
            <a:spLocks noGrp="1"/>
          </p:cNvSpPr>
          <p:nvPr>
            <p:ph sz="half" idx="1"/>
          </p:nvPr>
        </p:nvSpPr>
        <p:spPr>
          <a:xfrm>
            <a:off x="533400" y="1514475"/>
            <a:ext cx="8077200" cy="4657725"/>
          </a:xfrm>
        </p:spPr>
        <p:txBody>
          <a:bodyPr/>
          <a:lstStyle/>
          <a:p>
            <a:pPr lvl="1" eaLnBrk="1" hangingPunct="1"/>
            <a:r>
              <a:rPr lang="en-US" sz="2600" smtClean="0"/>
              <a:t>Counter Units</a:t>
            </a:r>
          </a:p>
          <a:p>
            <a:pPr lvl="2" eaLnBrk="1" hangingPunct="1"/>
            <a:r>
              <a:rPr lang="en-US" sz="2200" smtClean="0"/>
              <a:t>Ticks — clock cycles</a:t>
            </a:r>
          </a:p>
          <a:p>
            <a:pPr lvl="2" eaLnBrk="1" hangingPunct="1"/>
            <a:r>
              <a:rPr lang="en-US" sz="2200" smtClean="0"/>
              <a:t>µSec — microseconds</a:t>
            </a:r>
          </a:p>
          <a:p>
            <a:pPr lvl="2" eaLnBrk="1" hangingPunct="1"/>
            <a:r>
              <a:rPr lang="en-US" sz="2200" smtClean="0"/>
              <a:t>mSec — milliseconds</a:t>
            </a:r>
          </a:p>
          <a:p>
            <a:pPr lvl="1" eaLnBrk="1" hangingPunct="1"/>
            <a:r>
              <a:rPr lang="en-US" sz="2600" smtClean="0"/>
              <a:t>Size of Internal Counter</a:t>
            </a:r>
          </a:p>
          <a:p>
            <a:pPr lvl="2" eaLnBrk="1" hangingPunct="1"/>
            <a:r>
              <a:rPr lang="en-US" sz="2200" smtClean="0"/>
              <a:t>32 Bit</a:t>
            </a:r>
          </a:p>
          <a:p>
            <a:pPr lvl="2" eaLnBrk="1" hangingPunct="1"/>
            <a:r>
              <a:rPr lang="en-US" sz="2200" smtClean="0"/>
              <a:t>16 Bit</a:t>
            </a:r>
          </a:p>
          <a:p>
            <a:pPr lvl="2" eaLnBrk="1" hangingPunct="1"/>
            <a:r>
              <a:rPr lang="en-US" sz="2200" smtClean="0"/>
              <a:t>8 Bit</a:t>
            </a:r>
          </a:p>
          <a:p>
            <a:pPr marL="0" indent="0" eaLnBrk="1" hangingPunct="1"/>
            <a:r>
              <a:rPr lang="en-US" sz="2200" smtClean="0"/>
              <a:t>Size of Internal Counter determines the maximum time a timer can track.</a:t>
            </a:r>
          </a:p>
          <a:p>
            <a:pPr marL="0" indent="0" eaLnBrk="1" hangingPunct="1"/>
            <a:r>
              <a:rPr lang="en-US" sz="2200" smtClean="0"/>
              <a:t>To save space on the FPGA, use the smallest Size of Internal Counter possible.</a:t>
            </a:r>
          </a:p>
        </p:txBody>
      </p:sp>
      <p:pic>
        <p:nvPicPr>
          <p:cNvPr id="641028" name="Picture 2" descr="loc_env_configure_loop_timer.bmp"/>
          <p:cNvPicPr>
            <a:picLocks noGrp="1" noChangeAspect="1" noChangeArrowheads="1"/>
          </p:cNvPicPr>
          <p:nvPr>
            <p:ph sz="half" idx="2"/>
          </p:nvPr>
        </p:nvPicPr>
        <p:blipFill>
          <a:blip r:embed="rId3" cstate="print"/>
          <a:srcRect/>
          <a:stretch>
            <a:fillRect/>
          </a:stretch>
        </p:blipFill>
        <p:spPr>
          <a:xfrm>
            <a:off x="5410200" y="1371600"/>
            <a:ext cx="3209925" cy="2738438"/>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oloc_missing_art_imagefile"/>
          <p:cNvPicPr>
            <a:picLocks noChangeAspect="1"/>
          </p:cNvPicPr>
          <p:nvPr/>
        </p:nvPicPr>
        <p:blipFill>
          <a:blip r:embed="rId3" cstate="print"/>
          <a:stretch>
            <a:fillRect/>
          </a:stretch>
        </p:blipFill>
        <p:spPr>
          <a:xfrm>
            <a:off x="0" y="762000"/>
            <a:ext cx="3919914" cy="4554813"/>
          </a:xfrm>
          <a:prstGeom prst="rect">
            <a:avLst/>
          </a:prstGeom>
          <a:solidFill>
            <a:schemeClr val="bg1"/>
          </a:solidFill>
          <a:ln>
            <a:noFill/>
          </a:ln>
          <a:effectLst>
            <a:softEdge rad="635000"/>
          </a:effectLst>
        </p:spPr>
      </p:pic>
      <p:pic>
        <p:nvPicPr>
          <p:cNvPr id="2" name="Picture 6" descr="noloc_missing_art_imagefile"/>
          <p:cNvPicPr>
            <a:picLocks noChangeAspect="1" noChangeArrowheads="1"/>
          </p:cNvPicPr>
          <p:nvPr/>
        </p:nvPicPr>
        <p:blipFill>
          <a:blip r:embed="rId4" cstate="print"/>
          <a:srcRect/>
          <a:stretch>
            <a:fillRect/>
          </a:stretch>
        </p:blipFill>
        <p:spPr bwMode="auto">
          <a:xfrm>
            <a:off x="6186488" y="0"/>
            <a:ext cx="2957512" cy="29575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softEdge rad="635000"/>
          </a:effectLst>
        </p:spPr>
      </p:pic>
      <p:sp>
        <p:nvSpPr>
          <p:cNvPr id="443396" name="Rectangle 2"/>
          <p:cNvSpPr>
            <a:spLocks noGrp="1" noChangeArrowheads="1"/>
          </p:cNvSpPr>
          <p:nvPr>
            <p:ph type="title"/>
          </p:nvPr>
        </p:nvSpPr>
        <p:spPr/>
        <p:txBody>
          <a:bodyPr/>
          <a:lstStyle/>
          <a:p>
            <a:pPr eaLnBrk="1" hangingPunct="1"/>
            <a:r>
              <a:rPr lang="en-US" smtClean="0"/>
              <a:t>What You Need To Get Started</a:t>
            </a:r>
          </a:p>
        </p:txBody>
      </p:sp>
      <p:sp>
        <p:nvSpPr>
          <p:cNvPr id="443397" name="Text Box 3"/>
          <p:cNvSpPr txBox="1">
            <a:spLocks noChangeArrowheads="1"/>
          </p:cNvSpPr>
          <p:nvPr/>
        </p:nvSpPr>
        <p:spPr bwMode="auto">
          <a:xfrm>
            <a:off x="609600" y="4819650"/>
            <a:ext cx="3657600" cy="1962150"/>
          </a:xfrm>
          <a:prstGeom prst="rect">
            <a:avLst/>
          </a:prstGeom>
          <a:noFill/>
          <a:ln w="9525">
            <a:noFill/>
            <a:miter lim="800000"/>
            <a:headEnd type="none" w="sm" len="sm"/>
            <a:tailEnd type="none" w="sm" len="sm"/>
          </a:ln>
        </p:spPr>
        <p:txBody>
          <a:bodyPr lIns="91430" tIns="45716" rIns="91430" bIns="45716">
            <a:spAutoFit/>
          </a:bodyPr>
          <a:lstStyle/>
          <a:p>
            <a:pPr>
              <a:lnSpc>
                <a:spcPct val="90000"/>
              </a:lnSpc>
            </a:pPr>
            <a:r>
              <a:rPr lang="en-US">
                <a:solidFill>
                  <a:srgbClr val="000000"/>
                </a:solidFill>
              </a:rPr>
              <a:t>Computer running Windows 7/Vista/XP with the following software installed:</a:t>
            </a:r>
          </a:p>
          <a:p>
            <a:pPr>
              <a:lnSpc>
                <a:spcPct val="90000"/>
              </a:lnSpc>
              <a:buFont typeface="Arial" pitchFamily="34" charset="0"/>
              <a:buChar char="•"/>
            </a:pPr>
            <a:r>
              <a:rPr lang="en-US" sz="1800">
                <a:solidFill>
                  <a:srgbClr val="000000"/>
                </a:solidFill>
              </a:rPr>
              <a:t>LabVIEW 2010 or later</a:t>
            </a:r>
          </a:p>
          <a:p>
            <a:pPr>
              <a:lnSpc>
                <a:spcPct val="90000"/>
              </a:lnSpc>
              <a:buFont typeface="Arial" pitchFamily="34" charset="0"/>
              <a:buChar char="•"/>
            </a:pPr>
            <a:r>
              <a:rPr lang="en-US" sz="1800">
                <a:solidFill>
                  <a:srgbClr val="000000"/>
                </a:solidFill>
              </a:rPr>
              <a:t>LabVIEW Real-Time</a:t>
            </a:r>
          </a:p>
          <a:p>
            <a:pPr>
              <a:lnSpc>
                <a:spcPct val="90000"/>
              </a:lnSpc>
              <a:buFont typeface="Arial" pitchFamily="34" charset="0"/>
              <a:buChar char="•"/>
            </a:pPr>
            <a:r>
              <a:rPr lang="en-US" sz="1800">
                <a:solidFill>
                  <a:srgbClr val="000000"/>
                </a:solidFill>
              </a:rPr>
              <a:t>LabVIEW FPGA</a:t>
            </a:r>
          </a:p>
          <a:p>
            <a:pPr>
              <a:lnSpc>
                <a:spcPct val="90000"/>
              </a:lnSpc>
              <a:buFont typeface="Arial" pitchFamily="34" charset="0"/>
              <a:buChar char="•"/>
            </a:pPr>
            <a:r>
              <a:rPr lang="en-US" sz="1800">
                <a:solidFill>
                  <a:srgbClr val="000000"/>
                </a:solidFill>
              </a:rPr>
              <a:t>NI-RIO 3.5.0 or later</a:t>
            </a:r>
          </a:p>
        </p:txBody>
      </p:sp>
      <p:sp>
        <p:nvSpPr>
          <p:cNvPr id="38918" name="Text Box 6"/>
          <p:cNvSpPr txBox="1">
            <a:spLocks noChangeArrowheads="1"/>
          </p:cNvSpPr>
          <p:nvPr/>
        </p:nvSpPr>
        <p:spPr bwMode="auto">
          <a:xfrm>
            <a:off x="4343400" y="2595563"/>
            <a:ext cx="4572000" cy="3644900"/>
          </a:xfrm>
          <a:prstGeom prst="rect">
            <a:avLst/>
          </a:prstGeom>
          <a:noFill/>
          <a:ln w="9525">
            <a:noFill/>
            <a:miter lim="800000"/>
            <a:headEnd type="none" w="sm" len="sm"/>
            <a:tailEnd type="none" w="sm" len="sm"/>
          </a:ln>
          <a:effectLst/>
        </p:spPr>
        <p:txBody>
          <a:bodyPr lIns="91430" tIns="45716" rIns="91430" bIns="45716">
            <a:spAutoFit/>
          </a:bodyPr>
          <a:lstStyle/>
          <a:p>
            <a:pPr marL="228600" indent="-228600">
              <a:lnSpc>
                <a:spcPct val="90000"/>
              </a:lnSpc>
              <a:spcAft>
                <a:spcPts val="600"/>
              </a:spcAft>
              <a:buFont typeface="Arial" pitchFamily="34" charset="0"/>
              <a:buChar char="•"/>
              <a:defRPr/>
            </a:pPr>
            <a:r>
              <a:rPr lang="en-US" sz="2000" dirty="0">
                <a:solidFill>
                  <a:schemeClr val="tx1"/>
                </a:solidFill>
              </a:rPr>
              <a:t>LabVIEW FPGA Exercise Manual </a:t>
            </a:r>
          </a:p>
          <a:p>
            <a:pPr marL="228600" indent="-228600">
              <a:lnSpc>
                <a:spcPct val="90000"/>
              </a:lnSpc>
              <a:spcAft>
                <a:spcPts val="600"/>
              </a:spcAft>
              <a:buFont typeface="Arial" pitchFamily="34" charset="0"/>
              <a:buChar char="•"/>
              <a:defRPr/>
            </a:pPr>
            <a:r>
              <a:rPr lang="en-US" sz="2000" dirty="0">
                <a:solidFill>
                  <a:schemeClr val="tx1"/>
                </a:solidFill>
              </a:rPr>
              <a:t>LabVIEW FPGA Course CD</a:t>
            </a:r>
          </a:p>
          <a:p>
            <a:pPr marL="653989" lvl="1" indent="-228600">
              <a:lnSpc>
                <a:spcPct val="90000"/>
              </a:lnSpc>
              <a:spcAft>
                <a:spcPts val="600"/>
              </a:spcAft>
              <a:buFont typeface="Arial" pitchFamily="34" charset="0"/>
              <a:buChar char="•"/>
              <a:defRPr/>
            </a:pPr>
            <a:r>
              <a:rPr lang="en-US" sz="2000" dirty="0">
                <a:solidFill>
                  <a:schemeClr val="tx1"/>
                </a:solidFill>
              </a:rPr>
              <a:t>LabVIEW FPGA Course Manual </a:t>
            </a:r>
          </a:p>
          <a:p>
            <a:pPr marL="228600" indent="-228600">
              <a:lnSpc>
                <a:spcPct val="90000"/>
              </a:lnSpc>
              <a:spcAft>
                <a:spcPts val="600"/>
              </a:spcAft>
              <a:buFont typeface="Arial" pitchFamily="34" charset="0"/>
              <a:buChar char="•"/>
              <a:defRPr/>
            </a:pPr>
            <a:r>
              <a:rPr lang="en-US" sz="2000" dirty="0">
                <a:solidFill>
                  <a:schemeClr val="tx1"/>
                </a:solidFill>
              </a:rPr>
              <a:t>NI Sound and Vibration Signal Simulator</a:t>
            </a:r>
          </a:p>
          <a:p>
            <a:pPr marL="228600" indent="-228600">
              <a:lnSpc>
                <a:spcPct val="90000"/>
              </a:lnSpc>
              <a:spcAft>
                <a:spcPts val="600"/>
              </a:spcAft>
              <a:buFont typeface="Arial" pitchFamily="34" charset="0"/>
              <a:buChar char="•"/>
              <a:defRPr/>
            </a:pPr>
            <a:r>
              <a:rPr lang="en-US" sz="2000" dirty="0">
                <a:solidFill>
                  <a:schemeClr val="tx1"/>
                </a:solidFill>
              </a:rPr>
              <a:t>Two J-type thermocouples</a:t>
            </a:r>
          </a:p>
          <a:p>
            <a:pPr marL="228600" indent="-228600">
              <a:lnSpc>
                <a:spcPct val="130000"/>
              </a:lnSpc>
              <a:buFontTx/>
              <a:buChar char="•"/>
              <a:defRPr/>
            </a:pPr>
            <a:r>
              <a:rPr lang="en-US" sz="2000" dirty="0">
                <a:solidFill>
                  <a:schemeClr val="tx1"/>
                </a:solidFill>
              </a:rPr>
              <a:t>NI 9074 Integrated Controller or equivalent</a:t>
            </a:r>
          </a:p>
          <a:p>
            <a:pPr marL="228600" indent="-228600">
              <a:lnSpc>
                <a:spcPct val="130000"/>
              </a:lnSpc>
              <a:buFontTx/>
              <a:buChar char="•"/>
              <a:defRPr/>
            </a:pPr>
            <a:r>
              <a:rPr lang="en-US" sz="2000" dirty="0">
                <a:solidFill>
                  <a:schemeClr val="tx1"/>
                </a:solidFill>
              </a:rPr>
              <a:t>NI 9211, 9233, and 9263 Modules</a:t>
            </a:r>
          </a:p>
          <a:p>
            <a:pPr>
              <a:lnSpc>
                <a:spcPct val="90000"/>
              </a:lnSpc>
              <a:defRPr/>
            </a:pPr>
            <a:endParaRPr lang="en-US" dirty="0">
              <a:solidFill>
                <a:srgbClr val="000000"/>
              </a:solidFill>
              <a:latin typeface="Arial Narrow"/>
            </a:endParaRPr>
          </a:p>
          <a:p>
            <a:pPr>
              <a:lnSpc>
                <a:spcPct val="90000"/>
              </a:lnSpc>
              <a:defRPr/>
            </a:pPr>
            <a:endParaRPr lang="en-US" dirty="0">
              <a:solidFill>
                <a:srgbClr val="000000"/>
              </a:solidFill>
              <a:latin typeface="Arial Narrow"/>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eaLnBrk="1" hangingPunct="1"/>
            <a:r>
              <a:rPr lang="en-US" smtClean="0"/>
              <a:t>LabVIEW FPGA System</a:t>
            </a:r>
          </a:p>
        </p:txBody>
      </p:sp>
      <p:grpSp>
        <p:nvGrpSpPr>
          <p:cNvPr id="459779" name="Group 3"/>
          <p:cNvGrpSpPr>
            <a:grpSpLocks/>
          </p:cNvGrpSpPr>
          <p:nvPr/>
        </p:nvGrpSpPr>
        <p:grpSpPr bwMode="auto">
          <a:xfrm>
            <a:off x="838200" y="2057400"/>
            <a:ext cx="7543800" cy="2819400"/>
            <a:chOff x="528" y="1872"/>
            <a:chExt cx="4752" cy="1680"/>
          </a:xfrm>
        </p:grpSpPr>
        <p:sp>
          <p:nvSpPr>
            <p:cNvPr id="459789" name="Rectangle 4"/>
            <p:cNvSpPr>
              <a:spLocks noChangeArrowheads="1"/>
            </p:cNvSpPr>
            <p:nvPr/>
          </p:nvSpPr>
          <p:spPr bwMode="auto">
            <a:xfrm>
              <a:off x="528" y="1872"/>
              <a:ext cx="2160" cy="1680"/>
            </a:xfrm>
            <a:prstGeom prst="rect">
              <a:avLst/>
            </a:prstGeom>
            <a:solidFill>
              <a:schemeClr val="hlink"/>
            </a:solidFill>
            <a:ln w="9525" algn="ctr">
              <a:solidFill>
                <a:schemeClr val="tx1"/>
              </a:solidFill>
              <a:miter lim="800000"/>
              <a:headEnd type="none" w="sm" len="sm"/>
              <a:tailEnd type="none" w="sm" len="sm"/>
            </a:ln>
          </p:spPr>
          <p:txBody>
            <a:bodyPr wrap="none" anchor="ctr"/>
            <a:lstStyle/>
            <a:p>
              <a:r>
                <a:rPr lang="en-US"/>
                <a:t>LabVIEW</a:t>
              </a:r>
            </a:p>
          </p:txBody>
        </p:sp>
        <p:sp>
          <p:nvSpPr>
            <p:cNvPr id="16389" name="Rectangle 5"/>
            <p:cNvSpPr>
              <a:spLocks noChangeArrowheads="1"/>
            </p:cNvSpPr>
            <p:nvPr/>
          </p:nvSpPr>
          <p:spPr bwMode="auto">
            <a:xfrm>
              <a:off x="2688" y="1872"/>
              <a:ext cx="336" cy="1680"/>
            </a:xfrm>
            <a:prstGeom prst="rect">
              <a:avLst/>
            </a:prstGeom>
            <a:solidFill>
              <a:schemeClr val="accent1">
                <a:lumMod val="20000"/>
                <a:lumOff val="80000"/>
              </a:schemeClr>
            </a:solidFill>
            <a:ln w="9525" algn="ctr">
              <a:solidFill>
                <a:schemeClr val="tx1"/>
              </a:solidFill>
              <a:miter lim="800000"/>
              <a:headEnd type="none" w="sm" len="sm"/>
              <a:tailEnd type="none" w="sm" len="sm"/>
            </a:ln>
          </p:spPr>
          <p:txBody>
            <a:bodyPr vert="vert" wrap="none" anchor="ctr"/>
            <a:lstStyle/>
            <a:p>
              <a:pPr algn="ctr">
                <a:defRPr/>
              </a:pPr>
              <a:r>
                <a:rPr lang="en-US" dirty="0">
                  <a:solidFill>
                    <a:schemeClr val="tx1"/>
                  </a:solidFill>
                </a:rPr>
                <a:t>NI-RIO Driver</a:t>
              </a:r>
            </a:p>
          </p:txBody>
        </p:sp>
        <p:sp>
          <p:nvSpPr>
            <p:cNvPr id="16390" name="Rectangle 6"/>
            <p:cNvSpPr>
              <a:spLocks noChangeArrowheads="1"/>
            </p:cNvSpPr>
            <p:nvPr/>
          </p:nvSpPr>
          <p:spPr bwMode="auto">
            <a:xfrm>
              <a:off x="4848" y="2112"/>
              <a:ext cx="432" cy="1152"/>
            </a:xfrm>
            <a:prstGeom prst="rect">
              <a:avLst/>
            </a:prstGeom>
            <a:solidFill>
              <a:schemeClr val="accent1">
                <a:lumMod val="20000"/>
                <a:lumOff val="80000"/>
              </a:schemeClr>
            </a:solidFill>
            <a:ln w="9525" algn="ctr">
              <a:solidFill>
                <a:schemeClr val="tx1"/>
              </a:solidFill>
              <a:miter lim="800000"/>
              <a:headEnd type="none" w="sm" len="sm"/>
              <a:tailEnd type="none" w="sm" len="sm"/>
            </a:ln>
          </p:spPr>
          <p:txBody>
            <a:bodyPr vert="vert" wrap="none" anchor="ctr"/>
            <a:lstStyle/>
            <a:p>
              <a:pPr algn="ctr">
                <a:defRPr/>
              </a:pPr>
              <a:r>
                <a:rPr lang="en-US" dirty="0">
                  <a:solidFill>
                    <a:schemeClr val="tx1"/>
                  </a:solidFill>
                </a:rPr>
                <a:t>RIO Hardware</a:t>
              </a:r>
            </a:p>
          </p:txBody>
        </p:sp>
        <p:sp>
          <p:nvSpPr>
            <p:cNvPr id="459792" name="Line 7"/>
            <p:cNvSpPr>
              <a:spLocks noChangeShapeType="1"/>
            </p:cNvSpPr>
            <p:nvPr/>
          </p:nvSpPr>
          <p:spPr bwMode="auto">
            <a:xfrm>
              <a:off x="3024" y="2688"/>
              <a:ext cx="288" cy="0"/>
            </a:xfrm>
            <a:prstGeom prst="line">
              <a:avLst/>
            </a:prstGeom>
            <a:noFill/>
            <a:ln w="190500">
              <a:solidFill>
                <a:srgbClr val="5E84B8"/>
              </a:solidFill>
              <a:round/>
              <a:headEnd type="none" w="sm" len="sm"/>
              <a:tailEnd type="none" w="sm" len="sm"/>
            </a:ln>
          </p:spPr>
          <p:txBody>
            <a:bodyPr wrap="none" anchor="ctr"/>
            <a:lstStyle/>
            <a:p>
              <a:endParaRPr lang="en-US"/>
            </a:p>
          </p:txBody>
        </p:sp>
        <p:sp>
          <p:nvSpPr>
            <p:cNvPr id="459793" name="Rectangle 8"/>
            <p:cNvSpPr>
              <a:spLocks noChangeArrowheads="1"/>
            </p:cNvSpPr>
            <p:nvPr/>
          </p:nvSpPr>
          <p:spPr bwMode="auto">
            <a:xfrm>
              <a:off x="3312" y="2112"/>
              <a:ext cx="1536" cy="1152"/>
            </a:xfrm>
            <a:prstGeom prst="rect">
              <a:avLst/>
            </a:prstGeom>
            <a:solidFill>
              <a:schemeClr val="hlink"/>
            </a:solidFill>
            <a:ln w="9525" algn="ctr">
              <a:solidFill>
                <a:schemeClr val="tx1"/>
              </a:solidFill>
              <a:miter lim="800000"/>
              <a:headEnd type="none" w="sm" len="sm"/>
              <a:tailEnd type="none" w="sm" len="sm"/>
            </a:ln>
          </p:spPr>
          <p:txBody>
            <a:bodyPr wrap="none" anchor="ctr"/>
            <a:lstStyle/>
            <a:p>
              <a:pPr algn="ctr"/>
              <a:r>
                <a:rPr lang="en-US"/>
                <a:t>LabVIEW FPGA</a:t>
              </a:r>
            </a:p>
          </p:txBody>
        </p:sp>
      </p:grpSp>
      <p:pic>
        <p:nvPicPr>
          <p:cNvPr id="459780" name="Picture 45" descr="noloc_missing_art_imagefile"/>
          <p:cNvPicPr>
            <a:picLocks noChangeAspect="1" noChangeArrowheads="1"/>
          </p:cNvPicPr>
          <p:nvPr/>
        </p:nvPicPr>
        <p:blipFill>
          <a:blip r:embed="rId3" cstate="print"/>
          <a:srcRect/>
          <a:stretch>
            <a:fillRect/>
          </a:stretch>
        </p:blipFill>
        <p:spPr bwMode="auto">
          <a:xfrm>
            <a:off x="2057400" y="3429000"/>
            <a:ext cx="1052513" cy="1066800"/>
          </a:xfrm>
          <a:prstGeom prst="rect">
            <a:avLst/>
          </a:prstGeom>
          <a:noFill/>
          <a:ln w="9525">
            <a:noFill/>
            <a:miter lim="800000"/>
            <a:headEnd/>
            <a:tailEnd/>
          </a:ln>
        </p:spPr>
      </p:pic>
      <p:pic>
        <p:nvPicPr>
          <p:cNvPr id="459781" name="Picture 47" descr="noloc_missing_art_imagefi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2286000"/>
            <a:ext cx="1066800" cy="985838"/>
          </a:xfrm>
          <a:prstGeom prst="rect">
            <a:avLst/>
          </a:prstGeom>
          <a:noFill/>
          <a:ln w="9525">
            <a:noFill/>
            <a:miter lim="800000"/>
            <a:headEnd/>
            <a:tailEnd/>
          </a:ln>
        </p:spPr>
      </p:pic>
      <p:pic>
        <p:nvPicPr>
          <p:cNvPr id="459782" name="Picture 45" descr="noloc_missing_art_imagefile"/>
          <p:cNvPicPr>
            <a:picLocks noChangeAspect="1" noChangeArrowheads="1"/>
          </p:cNvPicPr>
          <p:nvPr/>
        </p:nvPicPr>
        <p:blipFill>
          <a:blip r:embed="rId3" cstate="print"/>
          <a:srcRect/>
          <a:stretch>
            <a:fillRect/>
          </a:stretch>
        </p:blipFill>
        <p:spPr bwMode="auto">
          <a:xfrm>
            <a:off x="6096000" y="3657600"/>
            <a:ext cx="533400" cy="541338"/>
          </a:xfrm>
          <a:prstGeom prst="rect">
            <a:avLst/>
          </a:prstGeom>
          <a:noFill/>
          <a:ln w="9525">
            <a:noFill/>
            <a:miter lim="800000"/>
            <a:headEnd/>
            <a:tailEnd/>
          </a:ln>
        </p:spPr>
      </p:pic>
      <p:sp>
        <p:nvSpPr>
          <p:cNvPr id="459783" name="TextBox 11"/>
          <p:cNvSpPr txBox="1">
            <a:spLocks noChangeArrowheads="1"/>
          </p:cNvSpPr>
          <p:nvPr/>
        </p:nvSpPr>
        <p:spPr bwMode="auto">
          <a:xfrm>
            <a:off x="3657600" y="1371600"/>
            <a:ext cx="2654300" cy="415925"/>
          </a:xfrm>
          <a:prstGeom prst="rect">
            <a:avLst/>
          </a:prstGeom>
          <a:noFill/>
          <a:ln w="9525">
            <a:noFill/>
            <a:miter lim="800000"/>
            <a:headEnd/>
            <a:tailEnd/>
          </a:ln>
        </p:spPr>
        <p:txBody>
          <a:bodyPr wrap="none">
            <a:spAutoFit/>
          </a:bodyPr>
          <a:lstStyle/>
          <a:p>
            <a:r>
              <a:rPr lang="en-US">
                <a:solidFill>
                  <a:schemeClr val="tx1"/>
                </a:solidFill>
              </a:rPr>
              <a:t>LabVIEW FPGA System</a:t>
            </a:r>
          </a:p>
        </p:txBody>
      </p:sp>
      <p:sp>
        <p:nvSpPr>
          <p:cNvPr id="459784" name="Text Box 8"/>
          <p:cNvSpPr txBox="1">
            <a:spLocks noChangeArrowheads="1"/>
          </p:cNvSpPr>
          <p:nvPr/>
        </p:nvSpPr>
        <p:spPr bwMode="auto">
          <a:xfrm>
            <a:off x="6805613" y="4876800"/>
            <a:ext cx="1547812" cy="415925"/>
          </a:xfrm>
          <a:prstGeom prst="rect">
            <a:avLst/>
          </a:prstGeom>
          <a:noFill/>
          <a:ln w="9525">
            <a:noFill/>
            <a:miter lim="800000"/>
            <a:headEnd/>
            <a:tailEnd/>
          </a:ln>
        </p:spPr>
        <p:txBody>
          <a:bodyPr wrap="none">
            <a:spAutoFit/>
          </a:bodyPr>
          <a:lstStyle/>
          <a:p>
            <a:r>
              <a:rPr lang="en-US">
                <a:solidFill>
                  <a:schemeClr val="tx1"/>
                </a:solidFill>
              </a:rPr>
              <a:t>User Defined</a:t>
            </a:r>
          </a:p>
        </p:txBody>
      </p:sp>
      <p:sp>
        <p:nvSpPr>
          <p:cNvPr id="459785" name="Text Box 9"/>
          <p:cNvSpPr txBox="1">
            <a:spLocks noChangeArrowheads="1"/>
          </p:cNvSpPr>
          <p:nvPr/>
        </p:nvSpPr>
        <p:spPr bwMode="auto">
          <a:xfrm>
            <a:off x="6807200" y="5486400"/>
            <a:ext cx="1804988" cy="415925"/>
          </a:xfrm>
          <a:prstGeom prst="rect">
            <a:avLst/>
          </a:prstGeom>
          <a:noFill/>
          <a:ln w="9525">
            <a:noFill/>
            <a:miter lim="800000"/>
            <a:headEnd/>
            <a:tailEnd/>
          </a:ln>
        </p:spPr>
        <p:txBody>
          <a:bodyPr wrap="none">
            <a:spAutoFit/>
          </a:bodyPr>
          <a:lstStyle/>
          <a:p>
            <a:r>
              <a:rPr lang="en-US">
                <a:solidFill>
                  <a:schemeClr val="tx1"/>
                </a:solidFill>
              </a:rPr>
              <a:t>Vendor Defined</a:t>
            </a:r>
          </a:p>
        </p:txBody>
      </p:sp>
      <p:sp>
        <p:nvSpPr>
          <p:cNvPr id="459786" name="Rectangle 10"/>
          <p:cNvSpPr>
            <a:spLocks noChangeArrowheads="1"/>
          </p:cNvSpPr>
          <p:nvPr/>
        </p:nvSpPr>
        <p:spPr bwMode="auto">
          <a:xfrm>
            <a:off x="6248400" y="4876800"/>
            <a:ext cx="457200" cy="457200"/>
          </a:xfrm>
          <a:prstGeom prst="rect">
            <a:avLst/>
          </a:prstGeom>
          <a:solidFill>
            <a:schemeClr val="hlink"/>
          </a:solidFill>
          <a:ln w="9525">
            <a:solidFill>
              <a:schemeClr val="hlink"/>
            </a:solidFill>
            <a:miter lim="800000"/>
            <a:headEnd/>
            <a:tailEnd/>
          </a:ln>
        </p:spPr>
        <p:txBody>
          <a:bodyPr wrap="none" anchor="ctr"/>
          <a:lstStyle/>
          <a:p>
            <a:endParaRPr lang="en-US"/>
          </a:p>
        </p:txBody>
      </p:sp>
      <p:sp>
        <p:nvSpPr>
          <p:cNvPr id="16" name="Rectangle 11"/>
          <p:cNvSpPr>
            <a:spLocks noChangeArrowheads="1"/>
          </p:cNvSpPr>
          <p:nvPr/>
        </p:nvSpPr>
        <p:spPr bwMode="auto">
          <a:xfrm>
            <a:off x="6248400" y="5486400"/>
            <a:ext cx="457200" cy="457200"/>
          </a:xfrm>
          <a:prstGeom prst="rect">
            <a:avLst/>
          </a:prstGeom>
          <a:solidFill>
            <a:schemeClr val="accent1">
              <a:lumMod val="20000"/>
              <a:lumOff val="80000"/>
            </a:schemeClr>
          </a:solidFill>
          <a:ln w="9525">
            <a:solidFill>
              <a:srgbClr val="006699"/>
            </a:solidFill>
            <a:miter lim="800000"/>
            <a:headEnd/>
            <a:tailEnd/>
          </a:ln>
          <a:effectLst/>
        </p:spPr>
        <p:txBody>
          <a:bodyPr wrap="none" anchor="ctr"/>
          <a:lstStyle/>
          <a:p>
            <a:pPr>
              <a:defRPr/>
            </a:pPr>
            <a:endParaRPr lang="en-US" dirty="0"/>
          </a:p>
        </p:txBody>
      </p:sp>
      <p:sp>
        <p:nvSpPr>
          <p:cNvPr id="459788" name="Rectangle 12"/>
          <p:cNvSpPr>
            <a:spLocks noChangeArrowheads="1"/>
          </p:cNvSpPr>
          <p:nvPr/>
        </p:nvSpPr>
        <p:spPr bwMode="auto">
          <a:xfrm>
            <a:off x="6019800" y="4724400"/>
            <a:ext cx="2819400" cy="1371600"/>
          </a:xfrm>
          <a:prstGeom prst="rect">
            <a:avLst/>
          </a:prstGeom>
          <a:noFill/>
          <a:ln w="38100">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p:txBody>
          <a:bodyPr/>
          <a:lstStyle/>
          <a:p>
            <a:pPr eaLnBrk="1" hangingPunct="1"/>
            <a:r>
              <a:rPr lang="en-US" smtClean="0"/>
              <a:t>Loop Timer Express VI Functionality</a:t>
            </a:r>
          </a:p>
        </p:txBody>
      </p:sp>
      <p:sp>
        <p:nvSpPr>
          <p:cNvPr id="8" name="Content Placeholder 7"/>
          <p:cNvSpPr>
            <a:spLocks noGrp="1"/>
          </p:cNvSpPr>
          <p:nvPr>
            <p:ph sz="half" idx="1"/>
          </p:nvPr>
        </p:nvSpPr>
        <p:spPr>
          <a:xfrm>
            <a:off x="533400" y="1514475"/>
            <a:ext cx="4572000" cy="4657725"/>
          </a:xfrm>
        </p:spPr>
        <p:txBody>
          <a:bodyPr rtlCol="0">
            <a:normAutofit fontScale="92500" lnSpcReduction="10000"/>
          </a:bodyPr>
          <a:lstStyle/>
          <a:p>
            <a:pPr lvl="1" eaLnBrk="1" fontAlgn="auto" hangingPunct="1">
              <a:spcAft>
                <a:spcPts val="0"/>
              </a:spcAft>
              <a:defRPr/>
            </a:pPr>
            <a:r>
              <a:rPr lang="en-US" sz="2600" dirty="0" smtClean="0"/>
              <a:t>First iteration</a:t>
            </a:r>
          </a:p>
          <a:p>
            <a:pPr lvl="2" eaLnBrk="1" fontAlgn="auto" hangingPunct="1">
              <a:spcAft>
                <a:spcPts val="0"/>
              </a:spcAft>
              <a:defRPr/>
            </a:pPr>
            <a:r>
              <a:rPr lang="en-US" sz="2200" dirty="0" smtClean="0"/>
              <a:t>Records current time as initial time</a:t>
            </a:r>
          </a:p>
          <a:p>
            <a:pPr lvl="2" eaLnBrk="1" fontAlgn="auto" hangingPunct="1">
              <a:spcAft>
                <a:spcPts val="0"/>
              </a:spcAft>
              <a:defRPr/>
            </a:pPr>
            <a:r>
              <a:rPr lang="en-US" sz="2200" dirty="0" smtClean="0"/>
              <a:t>Immediately executes the code in the next frame without any delay</a:t>
            </a:r>
          </a:p>
          <a:p>
            <a:pPr lvl="1" eaLnBrk="1" fontAlgn="auto" hangingPunct="1">
              <a:spcAft>
                <a:spcPts val="0"/>
              </a:spcAft>
              <a:defRPr/>
            </a:pPr>
            <a:r>
              <a:rPr lang="en-US" sz="2600" dirty="0" smtClean="0"/>
              <a:t>Second iteration</a:t>
            </a:r>
          </a:p>
          <a:p>
            <a:pPr lvl="2" eaLnBrk="1" fontAlgn="auto" hangingPunct="1">
              <a:spcAft>
                <a:spcPts val="0"/>
              </a:spcAft>
              <a:defRPr/>
            </a:pPr>
            <a:r>
              <a:rPr lang="en-US" sz="2200" dirty="0" smtClean="0"/>
              <a:t>Adds Count to initial time and waits until Count has elapsed from the initial recorded time</a:t>
            </a:r>
          </a:p>
          <a:p>
            <a:pPr lvl="2" eaLnBrk="1" fontAlgn="auto" hangingPunct="1">
              <a:spcAft>
                <a:spcPts val="0"/>
              </a:spcAft>
              <a:defRPr/>
            </a:pPr>
            <a:r>
              <a:rPr lang="en-US" sz="2200" dirty="0" smtClean="0"/>
              <a:t>Executes the code in the next frame after Count has elapsed</a:t>
            </a:r>
          </a:p>
          <a:p>
            <a:pPr lvl="1" eaLnBrk="1" fontAlgn="auto" hangingPunct="1">
              <a:spcAft>
                <a:spcPts val="0"/>
              </a:spcAft>
              <a:defRPr/>
            </a:pPr>
            <a:r>
              <a:rPr lang="en-US" sz="2600" dirty="0" smtClean="0"/>
              <a:t>Subsequent iterations</a:t>
            </a:r>
          </a:p>
          <a:p>
            <a:pPr lvl="2" eaLnBrk="1" fontAlgn="auto" hangingPunct="1">
              <a:spcAft>
                <a:spcPts val="0"/>
              </a:spcAft>
              <a:defRPr/>
            </a:pPr>
            <a:r>
              <a:rPr lang="en-US" sz="2200" dirty="0" smtClean="0"/>
              <a:t>Loop Timer continues to increment the time record it initiated upon the first call</a:t>
            </a:r>
          </a:p>
          <a:p>
            <a:pPr lvl="2" eaLnBrk="1" fontAlgn="auto" hangingPunct="1">
              <a:spcAft>
                <a:spcPts val="0"/>
              </a:spcAft>
              <a:defRPr/>
            </a:pPr>
            <a:r>
              <a:rPr lang="en-US" sz="2200" dirty="0" smtClean="0"/>
              <a:t>Does not reset each time</a:t>
            </a:r>
          </a:p>
          <a:p>
            <a:pPr marL="0" indent="0" eaLnBrk="1" fontAlgn="auto" hangingPunct="1">
              <a:spcAft>
                <a:spcPts val="0"/>
              </a:spcAft>
              <a:defRPr/>
            </a:pPr>
            <a:endParaRPr lang="en-US" dirty="0"/>
          </a:p>
        </p:txBody>
      </p:sp>
      <p:pic>
        <p:nvPicPr>
          <p:cNvPr id="642052" name="Picture 3" descr="loc_bd_loop_timer_with_sequence_structure_constant.bmp"/>
          <p:cNvPicPr>
            <a:picLocks noChangeAspect="1" noChangeArrowheads="1"/>
          </p:cNvPicPr>
          <p:nvPr/>
        </p:nvPicPr>
        <p:blipFill>
          <a:blip r:embed="rId3" cstate="print"/>
          <a:srcRect/>
          <a:stretch>
            <a:fillRect/>
          </a:stretch>
        </p:blipFill>
        <p:spPr bwMode="auto">
          <a:xfrm>
            <a:off x="5029200" y="1905000"/>
            <a:ext cx="3914775" cy="1997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pPr eaLnBrk="1" hangingPunct="1"/>
            <a:r>
              <a:rPr lang="en-US" smtClean="0"/>
              <a:t>Loop Timer Express VI Caveat</a:t>
            </a:r>
          </a:p>
        </p:txBody>
      </p:sp>
      <p:sp>
        <p:nvSpPr>
          <p:cNvPr id="643075" name="Content Placeholder 7"/>
          <p:cNvSpPr>
            <a:spLocks noGrp="1"/>
          </p:cNvSpPr>
          <p:nvPr>
            <p:ph sz="half" idx="1"/>
          </p:nvPr>
        </p:nvSpPr>
        <p:spPr>
          <a:xfrm>
            <a:off x="533400" y="1514475"/>
            <a:ext cx="4267200" cy="4657725"/>
          </a:xfrm>
        </p:spPr>
        <p:txBody>
          <a:bodyPr/>
          <a:lstStyle/>
          <a:p>
            <a:pPr lvl="1" eaLnBrk="1" hangingPunct="1"/>
            <a:r>
              <a:rPr lang="en-US" sz="2600" smtClean="0"/>
              <a:t>If an execution instance is missed, such as when the logic in the loop takes longer to execute than the specified Count:</a:t>
            </a:r>
          </a:p>
          <a:p>
            <a:pPr lvl="2" eaLnBrk="1" hangingPunct="1"/>
            <a:r>
              <a:rPr lang="en-US" sz="2200" smtClean="0"/>
              <a:t>Loop Timer returns immediately and establishes a new reference time stamp for subsequent calls</a:t>
            </a:r>
          </a:p>
          <a:p>
            <a:pPr lvl="2" eaLnBrk="1" hangingPunct="1"/>
            <a:r>
              <a:rPr lang="en-US" sz="2200" smtClean="0"/>
              <a:t>No delay</a:t>
            </a:r>
          </a:p>
          <a:p>
            <a:pPr marL="0" indent="0" eaLnBrk="1" hangingPunct="1"/>
            <a:endParaRPr lang="en-US" smtClean="0"/>
          </a:p>
        </p:txBody>
      </p:sp>
      <p:pic>
        <p:nvPicPr>
          <p:cNvPr id="643076" name="Picture 3" descr="loc_bd_loop_timer_with_sequence_structure_constant.bmp"/>
          <p:cNvPicPr>
            <a:picLocks noChangeAspect="1" noChangeArrowheads="1"/>
          </p:cNvPicPr>
          <p:nvPr/>
        </p:nvPicPr>
        <p:blipFill>
          <a:blip r:embed="rId3" cstate="print"/>
          <a:srcRect/>
          <a:stretch>
            <a:fillRect/>
          </a:stretch>
        </p:blipFill>
        <p:spPr bwMode="auto">
          <a:xfrm>
            <a:off x="5076825" y="1889125"/>
            <a:ext cx="3914775" cy="1997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a:lstStyle/>
          <a:p>
            <a:pPr eaLnBrk="1" hangingPunct="1"/>
            <a:r>
              <a:rPr lang="en-US" smtClean="0"/>
              <a:t>Implementing Loop Execution Rates</a:t>
            </a:r>
          </a:p>
        </p:txBody>
      </p:sp>
      <p:sp>
        <p:nvSpPr>
          <p:cNvPr id="644099" name="Content Placeholder 4"/>
          <p:cNvSpPr>
            <a:spLocks noGrp="1"/>
          </p:cNvSpPr>
          <p:nvPr>
            <p:ph idx="1"/>
          </p:nvPr>
        </p:nvSpPr>
        <p:spPr/>
        <p:txBody>
          <a:bodyPr/>
          <a:lstStyle/>
          <a:p>
            <a:pPr marL="0" indent="0" eaLnBrk="1" hangingPunct="1"/>
            <a:r>
              <a:rPr lang="en-US" smtClean="0"/>
              <a:t>Watch out for rollover</a:t>
            </a:r>
          </a:p>
          <a:p>
            <a:pPr lvl="1" eaLnBrk="1" hangingPunct="1"/>
            <a:r>
              <a:rPr lang="en-US" sz="2600" smtClean="0"/>
              <a:t>Size of Internal Counter determines the maximum time the timer can track</a:t>
            </a:r>
          </a:p>
          <a:p>
            <a:pPr marL="0" indent="0" eaLnBrk="1" hangingPunct="1"/>
            <a:endParaRPr lang="en-US" smtClean="0"/>
          </a:p>
        </p:txBody>
      </p:sp>
      <p:graphicFrame>
        <p:nvGraphicFramePr>
          <p:cNvPr id="6" name="Table 5"/>
          <p:cNvGraphicFramePr>
            <a:graphicFrameLocks noGrp="1"/>
          </p:cNvGraphicFramePr>
          <p:nvPr/>
        </p:nvGraphicFramePr>
        <p:xfrm>
          <a:off x="1524000" y="3530600"/>
          <a:ext cx="6096000" cy="2565400"/>
        </p:xfrm>
        <a:graphic>
          <a:graphicData uri="http://schemas.openxmlformats.org/drawingml/2006/table">
            <a:tbl>
              <a:tblPr firstRow="1" bandRow="1">
                <a:tableStyleId>{5C22544A-7EE6-4342-B048-85BDC9FD1C3A}</a:tableStyleId>
              </a:tblPr>
              <a:tblGrid>
                <a:gridCol w="1219200"/>
                <a:gridCol w="1828800"/>
                <a:gridCol w="1524000"/>
                <a:gridCol w="1524000"/>
              </a:tblGrid>
              <a:tr h="370840">
                <a:tc>
                  <a:txBody>
                    <a:bodyPr/>
                    <a:lstStyle/>
                    <a:p>
                      <a:pPr algn="ctr"/>
                      <a:r>
                        <a:rPr lang="en-US" dirty="0" smtClean="0"/>
                        <a:t>Size of Internal Counter</a:t>
                      </a:r>
                      <a:endParaRPr lang="en-US" dirty="0"/>
                    </a:p>
                  </a:txBody>
                  <a:tcPr/>
                </a:tc>
                <a:tc>
                  <a:txBody>
                    <a:bodyPr/>
                    <a:lstStyle/>
                    <a:p>
                      <a:pPr algn="ctr"/>
                      <a:endParaRPr lang="en-US" dirty="0" smtClean="0"/>
                    </a:p>
                    <a:p>
                      <a:pPr algn="ctr"/>
                      <a:r>
                        <a:rPr lang="en-US" dirty="0" smtClean="0"/>
                        <a:t>Ticks</a:t>
                      </a:r>
                      <a:endParaRPr lang="en-US" dirty="0"/>
                    </a:p>
                  </a:txBody>
                  <a:tcPr/>
                </a:tc>
                <a:tc>
                  <a:txBody>
                    <a:bodyPr/>
                    <a:lstStyle/>
                    <a:p>
                      <a:pPr algn="ctr"/>
                      <a:endParaRPr lang="en-US" dirty="0" smtClean="0">
                        <a:latin typeface="Arial"/>
                        <a:cs typeface="Arial"/>
                      </a:endParaRPr>
                    </a:p>
                    <a:p>
                      <a:pPr algn="ctr"/>
                      <a:r>
                        <a:rPr lang="el-GR" dirty="0" smtClean="0">
                          <a:latin typeface="Arial"/>
                          <a:cs typeface="Arial"/>
                        </a:rPr>
                        <a:t>μ</a:t>
                      </a:r>
                      <a:r>
                        <a:rPr lang="en-US" dirty="0" smtClean="0"/>
                        <a:t>s</a:t>
                      </a:r>
                      <a:endParaRPr lang="en-US" dirty="0"/>
                    </a:p>
                  </a:txBody>
                  <a:tcPr/>
                </a:tc>
                <a:tc>
                  <a:txBody>
                    <a:bodyPr/>
                    <a:lstStyle/>
                    <a:p>
                      <a:pPr algn="ctr"/>
                      <a:endParaRPr lang="en-US" dirty="0" smtClean="0"/>
                    </a:p>
                    <a:p>
                      <a:pPr algn="ctr"/>
                      <a:r>
                        <a:rPr lang="en-US" dirty="0" smtClean="0"/>
                        <a:t>ms</a:t>
                      </a:r>
                      <a:endParaRPr lang="en-US" dirty="0"/>
                    </a:p>
                  </a:txBody>
                  <a:tcPr/>
                </a:tc>
              </a:tr>
              <a:tr h="370840">
                <a:tc>
                  <a:txBody>
                    <a:bodyPr/>
                    <a:lstStyle/>
                    <a:p>
                      <a:r>
                        <a:rPr lang="en-US" dirty="0" smtClean="0"/>
                        <a:t>32-bit</a:t>
                      </a:r>
                      <a:endParaRPr lang="en-US" dirty="0"/>
                    </a:p>
                  </a:txBody>
                  <a:tcPr/>
                </a:tc>
                <a:tc>
                  <a:txBody>
                    <a:bodyPr/>
                    <a:lstStyle/>
                    <a:p>
                      <a:r>
                        <a:rPr lang="en-US" dirty="0" smtClean="0"/>
                        <a:t>1 to 4,294,967,296</a:t>
                      </a:r>
                      <a:r>
                        <a:rPr lang="en-US" baseline="0" dirty="0" smtClean="0"/>
                        <a:t> ticks</a:t>
                      </a:r>
                      <a:endParaRPr lang="en-US" dirty="0"/>
                    </a:p>
                  </a:txBody>
                  <a:tcPr/>
                </a:tc>
                <a:tc>
                  <a:txBody>
                    <a:bodyPr/>
                    <a:lstStyle/>
                    <a:p>
                      <a:r>
                        <a:rPr lang="en-US" dirty="0" smtClean="0"/>
                        <a:t>1 </a:t>
                      </a:r>
                      <a:r>
                        <a:rPr lang="el-GR" b="0" dirty="0" smtClean="0">
                          <a:latin typeface="Arial"/>
                          <a:cs typeface="Arial"/>
                        </a:rPr>
                        <a:t>μ</a:t>
                      </a:r>
                      <a:r>
                        <a:rPr lang="en-US" dirty="0" smtClean="0"/>
                        <a:t>s to 71 minutes</a:t>
                      </a:r>
                      <a:endParaRPr lang="en-US" dirty="0"/>
                    </a:p>
                  </a:txBody>
                  <a:tcPr/>
                </a:tc>
                <a:tc>
                  <a:txBody>
                    <a:bodyPr/>
                    <a:lstStyle/>
                    <a:p>
                      <a:r>
                        <a:rPr lang="en-US" dirty="0" smtClean="0"/>
                        <a:t>1 ms</a:t>
                      </a:r>
                      <a:r>
                        <a:rPr lang="en-US" baseline="0" dirty="0" smtClean="0"/>
                        <a:t> to 49 days</a:t>
                      </a:r>
                      <a:endParaRPr lang="en-US" dirty="0"/>
                    </a:p>
                  </a:txBody>
                  <a:tcPr/>
                </a:tc>
              </a:tr>
              <a:tr h="370840">
                <a:tc>
                  <a:txBody>
                    <a:bodyPr/>
                    <a:lstStyle/>
                    <a:p>
                      <a:r>
                        <a:rPr lang="en-US" dirty="0" smtClean="0"/>
                        <a:t>16-bit</a:t>
                      </a:r>
                      <a:endParaRPr lang="en-US" dirty="0"/>
                    </a:p>
                  </a:txBody>
                  <a:tcPr/>
                </a:tc>
                <a:tc>
                  <a:txBody>
                    <a:bodyPr/>
                    <a:lstStyle/>
                    <a:p>
                      <a:r>
                        <a:rPr lang="en-US" dirty="0" smtClean="0"/>
                        <a:t>1</a:t>
                      </a:r>
                      <a:r>
                        <a:rPr lang="en-US" baseline="0" dirty="0" smtClean="0"/>
                        <a:t> to 65,536 ticks</a:t>
                      </a:r>
                      <a:endParaRPr lang="en-US" dirty="0"/>
                    </a:p>
                  </a:txBody>
                  <a:tcPr/>
                </a:tc>
                <a:tc>
                  <a:txBody>
                    <a:bodyPr/>
                    <a:lstStyle/>
                    <a:p>
                      <a:r>
                        <a:rPr lang="en-US" dirty="0" smtClean="0"/>
                        <a:t>1 </a:t>
                      </a:r>
                      <a:r>
                        <a:rPr lang="el-GR" dirty="0" smtClean="0">
                          <a:latin typeface="Arial"/>
                          <a:cs typeface="Arial"/>
                        </a:rPr>
                        <a:t>μ</a:t>
                      </a:r>
                      <a:r>
                        <a:rPr lang="en-US" dirty="0" smtClean="0"/>
                        <a:t>s to 65 ms</a:t>
                      </a:r>
                      <a:endParaRPr lang="en-US" dirty="0"/>
                    </a:p>
                  </a:txBody>
                  <a:tcPr/>
                </a:tc>
                <a:tc>
                  <a:txBody>
                    <a:bodyPr/>
                    <a:lstStyle/>
                    <a:p>
                      <a:r>
                        <a:rPr lang="en-US" dirty="0" smtClean="0"/>
                        <a:t>1 ms to 65 seconds</a:t>
                      </a:r>
                      <a:endParaRPr lang="en-US" dirty="0"/>
                    </a:p>
                  </a:txBody>
                  <a:tcPr/>
                </a:tc>
              </a:tr>
              <a:tr h="370840">
                <a:tc>
                  <a:txBody>
                    <a:bodyPr/>
                    <a:lstStyle/>
                    <a:p>
                      <a:r>
                        <a:rPr lang="en-US" dirty="0" smtClean="0"/>
                        <a:t>8-bit</a:t>
                      </a:r>
                      <a:endParaRPr lang="en-US" dirty="0"/>
                    </a:p>
                  </a:txBody>
                  <a:tcPr/>
                </a:tc>
                <a:tc>
                  <a:txBody>
                    <a:bodyPr/>
                    <a:lstStyle/>
                    <a:p>
                      <a:r>
                        <a:rPr lang="en-US" dirty="0" smtClean="0"/>
                        <a:t>1</a:t>
                      </a:r>
                      <a:r>
                        <a:rPr lang="en-US" baseline="0" dirty="0" smtClean="0"/>
                        <a:t> to 256 ticks</a:t>
                      </a:r>
                      <a:endParaRPr lang="en-US" dirty="0"/>
                    </a:p>
                  </a:txBody>
                  <a:tcPr/>
                </a:tc>
                <a:tc>
                  <a:txBody>
                    <a:bodyPr/>
                    <a:lstStyle/>
                    <a:p>
                      <a:r>
                        <a:rPr lang="en-US" dirty="0" smtClean="0"/>
                        <a:t>1 </a:t>
                      </a:r>
                      <a:r>
                        <a:rPr lang="el-GR" dirty="0" smtClean="0">
                          <a:latin typeface="Arial"/>
                          <a:cs typeface="Arial"/>
                        </a:rPr>
                        <a:t>μ</a:t>
                      </a:r>
                      <a:r>
                        <a:rPr lang="en-US" dirty="0" smtClean="0"/>
                        <a:t>s to 256 us</a:t>
                      </a:r>
                      <a:endParaRPr lang="en-US" dirty="0"/>
                    </a:p>
                  </a:txBody>
                  <a:tcPr/>
                </a:tc>
                <a:tc>
                  <a:txBody>
                    <a:bodyPr/>
                    <a:lstStyle/>
                    <a:p>
                      <a:r>
                        <a:rPr lang="en-US" dirty="0" smtClean="0"/>
                        <a:t>1 ms to 256 ms</a:t>
                      </a:r>
                      <a:endParaRPr lang="en-US" dirty="0"/>
                    </a:p>
                  </a:txBody>
                  <a:tcPr/>
                </a:tc>
              </a:tr>
            </a:tbl>
          </a:graphicData>
        </a:graphic>
      </p:graphicFrame>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pPr eaLnBrk="1" hangingPunct="1"/>
            <a:r>
              <a:rPr lang="en-US" smtClean="0"/>
              <a:t>Tick Period</a:t>
            </a:r>
          </a:p>
        </p:txBody>
      </p:sp>
      <p:sp>
        <p:nvSpPr>
          <p:cNvPr id="645123" name="Content Placeholder 4"/>
          <p:cNvSpPr>
            <a:spLocks noGrp="1"/>
          </p:cNvSpPr>
          <p:nvPr>
            <p:ph idx="1"/>
          </p:nvPr>
        </p:nvSpPr>
        <p:spPr/>
        <p:txBody>
          <a:bodyPr/>
          <a:lstStyle/>
          <a:p>
            <a:pPr lvl="1" eaLnBrk="1" hangingPunct="1"/>
            <a:r>
              <a:rPr lang="en-US" sz="2600" smtClean="0"/>
              <a:t>Tick period is based on the frequency of the FPGA clock</a:t>
            </a:r>
          </a:p>
          <a:p>
            <a:pPr lvl="1" eaLnBrk="1" hangingPunct="1"/>
            <a:r>
              <a:rPr lang="en-US" sz="2600" smtClean="0"/>
              <a:t>If using a 40MHz FPGA clock, the tick period is 25ns</a:t>
            </a:r>
          </a:p>
          <a:p>
            <a:pPr lvl="1" eaLnBrk="1" hangingPunct="1"/>
            <a:r>
              <a:rPr lang="en-US" sz="2600" smtClean="0"/>
              <a:t>Must use ticks for nanosecond timing</a:t>
            </a:r>
          </a:p>
          <a:p>
            <a:pPr marL="0" indent="0" eaLnBrk="1" hangingPunct="1"/>
            <a:endParaRPr lang="en-US" smtClean="0"/>
          </a:p>
        </p:txBody>
      </p:sp>
      <p:graphicFrame>
        <p:nvGraphicFramePr>
          <p:cNvPr id="6" name="Table 5"/>
          <p:cNvGraphicFramePr>
            <a:graphicFrameLocks noGrp="1"/>
          </p:cNvGraphicFramePr>
          <p:nvPr/>
        </p:nvGraphicFramePr>
        <p:xfrm>
          <a:off x="1524000" y="3530600"/>
          <a:ext cx="6096000" cy="2565400"/>
        </p:xfrm>
        <a:graphic>
          <a:graphicData uri="http://schemas.openxmlformats.org/drawingml/2006/table">
            <a:tbl>
              <a:tblPr firstRow="1" bandRow="1">
                <a:tableStyleId>{5C22544A-7EE6-4342-B048-85BDC9FD1C3A}</a:tableStyleId>
              </a:tblPr>
              <a:tblGrid>
                <a:gridCol w="1219200"/>
                <a:gridCol w="1828800"/>
                <a:gridCol w="1524000"/>
                <a:gridCol w="1524000"/>
              </a:tblGrid>
              <a:tr h="370840">
                <a:tc>
                  <a:txBody>
                    <a:bodyPr/>
                    <a:lstStyle/>
                    <a:p>
                      <a:pPr algn="ctr"/>
                      <a:r>
                        <a:rPr lang="en-US" dirty="0" smtClean="0"/>
                        <a:t>Size of Internal Counter</a:t>
                      </a:r>
                      <a:endParaRPr lang="en-US" dirty="0"/>
                    </a:p>
                  </a:txBody>
                  <a:tcPr/>
                </a:tc>
                <a:tc>
                  <a:txBody>
                    <a:bodyPr/>
                    <a:lstStyle/>
                    <a:p>
                      <a:pPr algn="ctr"/>
                      <a:endParaRPr lang="en-US" dirty="0" smtClean="0"/>
                    </a:p>
                    <a:p>
                      <a:pPr algn="ctr"/>
                      <a:r>
                        <a:rPr lang="en-US" dirty="0" smtClean="0"/>
                        <a:t>Ticks</a:t>
                      </a:r>
                      <a:endParaRPr lang="en-US" dirty="0"/>
                    </a:p>
                  </a:txBody>
                  <a:tcPr/>
                </a:tc>
                <a:tc>
                  <a:txBody>
                    <a:bodyPr/>
                    <a:lstStyle/>
                    <a:p>
                      <a:pPr algn="ctr"/>
                      <a:endParaRPr lang="en-US" dirty="0" smtClean="0">
                        <a:latin typeface="Arial"/>
                        <a:cs typeface="Arial"/>
                      </a:endParaRPr>
                    </a:p>
                    <a:p>
                      <a:pPr algn="ctr"/>
                      <a:r>
                        <a:rPr lang="el-GR" dirty="0" smtClean="0">
                          <a:latin typeface="Arial"/>
                          <a:cs typeface="Arial"/>
                        </a:rPr>
                        <a:t>μ</a:t>
                      </a:r>
                      <a:r>
                        <a:rPr lang="en-US" dirty="0" smtClean="0"/>
                        <a:t>s</a:t>
                      </a:r>
                      <a:endParaRPr lang="en-US" dirty="0"/>
                    </a:p>
                  </a:txBody>
                  <a:tcPr/>
                </a:tc>
                <a:tc>
                  <a:txBody>
                    <a:bodyPr/>
                    <a:lstStyle/>
                    <a:p>
                      <a:pPr algn="ctr"/>
                      <a:endParaRPr lang="en-US" dirty="0" smtClean="0"/>
                    </a:p>
                    <a:p>
                      <a:pPr algn="ctr"/>
                      <a:r>
                        <a:rPr lang="en-US" dirty="0" smtClean="0"/>
                        <a:t>ms</a:t>
                      </a:r>
                      <a:endParaRPr lang="en-US" dirty="0"/>
                    </a:p>
                  </a:txBody>
                  <a:tcPr/>
                </a:tc>
              </a:tr>
              <a:tr h="370840">
                <a:tc>
                  <a:txBody>
                    <a:bodyPr/>
                    <a:lstStyle/>
                    <a:p>
                      <a:r>
                        <a:rPr lang="en-US" dirty="0" smtClean="0"/>
                        <a:t>32-bit</a:t>
                      </a:r>
                      <a:endParaRPr lang="en-US" dirty="0"/>
                    </a:p>
                  </a:txBody>
                  <a:tcPr/>
                </a:tc>
                <a:tc>
                  <a:txBody>
                    <a:bodyPr/>
                    <a:lstStyle/>
                    <a:p>
                      <a:r>
                        <a:rPr lang="en-US" dirty="0" smtClean="0"/>
                        <a:t>1 to 4,294,967,296</a:t>
                      </a:r>
                      <a:r>
                        <a:rPr lang="en-US" baseline="0" dirty="0" smtClean="0"/>
                        <a:t> ticks</a:t>
                      </a:r>
                      <a:endParaRPr lang="en-US" dirty="0"/>
                    </a:p>
                  </a:txBody>
                  <a:tcPr/>
                </a:tc>
                <a:tc>
                  <a:txBody>
                    <a:bodyPr/>
                    <a:lstStyle/>
                    <a:p>
                      <a:r>
                        <a:rPr lang="en-US" dirty="0" smtClean="0"/>
                        <a:t>1 </a:t>
                      </a:r>
                      <a:r>
                        <a:rPr lang="el-GR" b="0" dirty="0" smtClean="0">
                          <a:latin typeface="Arial"/>
                          <a:cs typeface="Arial"/>
                        </a:rPr>
                        <a:t>μ</a:t>
                      </a:r>
                      <a:r>
                        <a:rPr lang="en-US" dirty="0" smtClean="0"/>
                        <a:t>s to 71 minutes</a:t>
                      </a:r>
                      <a:endParaRPr lang="en-US" dirty="0"/>
                    </a:p>
                  </a:txBody>
                  <a:tcPr/>
                </a:tc>
                <a:tc>
                  <a:txBody>
                    <a:bodyPr/>
                    <a:lstStyle/>
                    <a:p>
                      <a:r>
                        <a:rPr lang="en-US" dirty="0" smtClean="0"/>
                        <a:t>1 ms</a:t>
                      </a:r>
                      <a:r>
                        <a:rPr lang="en-US" baseline="0" dirty="0" smtClean="0"/>
                        <a:t> to 49 days</a:t>
                      </a:r>
                      <a:endParaRPr lang="en-US" dirty="0"/>
                    </a:p>
                  </a:txBody>
                  <a:tcPr/>
                </a:tc>
              </a:tr>
              <a:tr h="370840">
                <a:tc>
                  <a:txBody>
                    <a:bodyPr/>
                    <a:lstStyle/>
                    <a:p>
                      <a:r>
                        <a:rPr lang="en-US" dirty="0" smtClean="0"/>
                        <a:t>16-bit</a:t>
                      </a:r>
                      <a:endParaRPr lang="en-US" dirty="0"/>
                    </a:p>
                  </a:txBody>
                  <a:tcPr/>
                </a:tc>
                <a:tc>
                  <a:txBody>
                    <a:bodyPr/>
                    <a:lstStyle/>
                    <a:p>
                      <a:r>
                        <a:rPr lang="en-US" dirty="0" smtClean="0"/>
                        <a:t>1</a:t>
                      </a:r>
                      <a:r>
                        <a:rPr lang="en-US" baseline="0" dirty="0" smtClean="0"/>
                        <a:t> to 65,536 ticks</a:t>
                      </a:r>
                      <a:endParaRPr lang="en-US" dirty="0"/>
                    </a:p>
                  </a:txBody>
                  <a:tcPr/>
                </a:tc>
                <a:tc>
                  <a:txBody>
                    <a:bodyPr/>
                    <a:lstStyle/>
                    <a:p>
                      <a:r>
                        <a:rPr lang="en-US" dirty="0" smtClean="0"/>
                        <a:t>1 </a:t>
                      </a:r>
                      <a:r>
                        <a:rPr lang="el-GR" dirty="0" smtClean="0">
                          <a:latin typeface="Arial"/>
                          <a:cs typeface="Arial"/>
                        </a:rPr>
                        <a:t>μ</a:t>
                      </a:r>
                      <a:r>
                        <a:rPr lang="en-US" dirty="0" smtClean="0"/>
                        <a:t>s to 65 ms</a:t>
                      </a:r>
                      <a:endParaRPr lang="en-US" dirty="0"/>
                    </a:p>
                  </a:txBody>
                  <a:tcPr/>
                </a:tc>
                <a:tc>
                  <a:txBody>
                    <a:bodyPr/>
                    <a:lstStyle/>
                    <a:p>
                      <a:r>
                        <a:rPr lang="en-US" dirty="0" smtClean="0"/>
                        <a:t>1 ms to 65 seconds</a:t>
                      </a:r>
                      <a:endParaRPr lang="en-US" dirty="0"/>
                    </a:p>
                  </a:txBody>
                  <a:tcPr/>
                </a:tc>
              </a:tr>
              <a:tr h="370840">
                <a:tc>
                  <a:txBody>
                    <a:bodyPr/>
                    <a:lstStyle/>
                    <a:p>
                      <a:r>
                        <a:rPr lang="en-US" dirty="0" smtClean="0"/>
                        <a:t>8-bit</a:t>
                      </a:r>
                      <a:endParaRPr lang="en-US" dirty="0"/>
                    </a:p>
                  </a:txBody>
                  <a:tcPr/>
                </a:tc>
                <a:tc>
                  <a:txBody>
                    <a:bodyPr/>
                    <a:lstStyle/>
                    <a:p>
                      <a:r>
                        <a:rPr lang="en-US" dirty="0" smtClean="0"/>
                        <a:t>1</a:t>
                      </a:r>
                      <a:r>
                        <a:rPr lang="en-US" baseline="0" dirty="0" smtClean="0"/>
                        <a:t> to 256 ticks</a:t>
                      </a:r>
                      <a:endParaRPr lang="en-US" dirty="0"/>
                    </a:p>
                  </a:txBody>
                  <a:tcPr/>
                </a:tc>
                <a:tc>
                  <a:txBody>
                    <a:bodyPr/>
                    <a:lstStyle/>
                    <a:p>
                      <a:r>
                        <a:rPr lang="en-US" dirty="0" smtClean="0"/>
                        <a:t>1 </a:t>
                      </a:r>
                      <a:r>
                        <a:rPr lang="el-GR" dirty="0" smtClean="0">
                          <a:latin typeface="Arial"/>
                          <a:cs typeface="Arial"/>
                        </a:rPr>
                        <a:t>μ</a:t>
                      </a:r>
                      <a:r>
                        <a:rPr lang="en-US" dirty="0" smtClean="0"/>
                        <a:t>s to 256 us</a:t>
                      </a:r>
                      <a:endParaRPr lang="en-US" dirty="0"/>
                    </a:p>
                  </a:txBody>
                  <a:tcPr/>
                </a:tc>
                <a:tc>
                  <a:txBody>
                    <a:bodyPr/>
                    <a:lstStyle/>
                    <a:p>
                      <a:r>
                        <a:rPr lang="en-US" dirty="0" smtClean="0"/>
                        <a:t>1 ms to 256 ms</a:t>
                      </a:r>
                      <a:endParaRPr lang="en-US" dirty="0"/>
                    </a:p>
                  </a:txBody>
                  <a:tcPr/>
                </a:tc>
              </a:tr>
            </a:tbl>
          </a:graphicData>
        </a:graphic>
      </p:graphicFrame>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p:nvPr>
        </p:nvSpPr>
        <p:spPr/>
        <p:txBody>
          <a:bodyPr/>
          <a:lstStyle/>
          <a:p>
            <a:pPr eaLnBrk="1" hangingPunct="1"/>
            <a:r>
              <a:rPr lang="en-US" smtClean="0"/>
              <a:t>cRIO Module Loop Execution Rates</a:t>
            </a:r>
          </a:p>
        </p:txBody>
      </p:sp>
      <p:sp>
        <p:nvSpPr>
          <p:cNvPr id="646147" name="Content Placeholder 4"/>
          <p:cNvSpPr>
            <a:spLocks noGrp="1"/>
          </p:cNvSpPr>
          <p:nvPr>
            <p:ph idx="1"/>
          </p:nvPr>
        </p:nvSpPr>
        <p:spPr/>
        <p:txBody>
          <a:bodyPr/>
          <a:lstStyle/>
          <a:p>
            <a:pPr marL="0" indent="0" eaLnBrk="1" hangingPunct="1"/>
            <a:r>
              <a:rPr lang="en-US" smtClean="0"/>
              <a:t>Some cRIO modules have configurable timing</a:t>
            </a:r>
          </a:p>
          <a:p>
            <a:pPr lvl="1" eaLnBrk="1" hangingPunct="1"/>
            <a:r>
              <a:rPr lang="en-US" smtClean="0"/>
              <a:t>Do not need to use Loop Timer Express VI to time loop rate</a:t>
            </a:r>
          </a:p>
          <a:p>
            <a:pPr lvl="1" eaLnBrk="1" hangingPunct="1"/>
            <a:r>
              <a:rPr lang="en-US" smtClean="0"/>
              <a:t>Example</a:t>
            </a:r>
          </a:p>
          <a:p>
            <a:pPr lvl="2" eaLnBrk="1" hangingPunct="1"/>
            <a:r>
              <a:rPr lang="en-US" smtClean="0"/>
              <a:t>NI 9233</a:t>
            </a:r>
          </a:p>
          <a:p>
            <a:pPr lvl="3" eaLnBrk="1" hangingPunct="1"/>
            <a:r>
              <a:rPr lang="en-US" smtClean="0"/>
              <a:t>You can configure the data rate at which the NI 9233 module acquires and returns data</a:t>
            </a:r>
          </a:p>
          <a:p>
            <a:pPr lvl="3" eaLnBrk="1" hangingPunct="1"/>
            <a:r>
              <a:rPr lang="en-US" smtClean="0"/>
              <a:t>Static/Programmatic Configuration</a:t>
            </a:r>
          </a:p>
          <a:p>
            <a:pPr lvl="4" eaLnBrk="1" hangingPunct="1"/>
            <a:r>
              <a:rPr lang="en-US" smtClean="0"/>
              <a:t>C-Series Module Properties dialog box</a:t>
            </a:r>
          </a:p>
          <a:p>
            <a:pPr lvl="4" eaLnBrk="1" hangingPunct="1"/>
            <a:r>
              <a:rPr lang="en-US" smtClean="0"/>
              <a:t>FPGA I/O Property Node</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oid 5"/>
          <p:cNvSpPr/>
          <p:nvPr/>
        </p:nvSpPr>
        <p:spPr>
          <a:xfrm rot="15436621">
            <a:off x="2898776" y="2644775"/>
            <a:ext cx="2590800" cy="2320925"/>
          </a:xfrm>
          <a:prstGeom prst="trapezoid">
            <a:avLst>
              <a:gd name="adj" fmla="val 100000"/>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400" dirty="0">
              <a:solidFill>
                <a:srgbClr val="FFFFFF"/>
              </a:solidFill>
            </a:endParaRPr>
          </a:p>
        </p:txBody>
      </p:sp>
      <p:pic>
        <p:nvPicPr>
          <p:cNvPr id="647171" name="Picture 3" descr="loc_missing_art_imagefile"/>
          <p:cNvPicPr>
            <a:picLocks noChangeAspect="1" noChangeArrowheads="1"/>
          </p:cNvPicPr>
          <p:nvPr/>
        </p:nvPicPr>
        <p:blipFill>
          <a:blip r:embed="rId3" cstate="print"/>
          <a:srcRect/>
          <a:stretch>
            <a:fillRect/>
          </a:stretch>
        </p:blipFill>
        <p:spPr bwMode="auto">
          <a:xfrm>
            <a:off x="4419600" y="1524000"/>
            <a:ext cx="4525963" cy="4572000"/>
          </a:xfrm>
          <a:prstGeom prst="rect">
            <a:avLst/>
          </a:prstGeom>
          <a:noFill/>
          <a:ln w="9525">
            <a:noFill/>
            <a:miter lim="800000"/>
            <a:headEnd/>
            <a:tailEnd/>
          </a:ln>
        </p:spPr>
      </p:pic>
      <p:sp>
        <p:nvSpPr>
          <p:cNvPr id="647172" name="Rectangle 2"/>
          <p:cNvSpPr>
            <a:spLocks noGrp="1" noChangeArrowheads="1"/>
          </p:cNvSpPr>
          <p:nvPr>
            <p:ph type="title"/>
          </p:nvPr>
        </p:nvSpPr>
        <p:spPr/>
        <p:txBody>
          <a:bodyPr/>
          <a:lstStyle/>
          <a:p>
            <a:pPr eaLnBrk="1" hangingPunct="1"/>
            <a:r>
              <a:rPr lang="en-US" smtClean="0"/>
              <a:t>Static Configuration of NI 9233 Data Rate</a:t>
            </a:r>
          </a:p>
        </p:txBody>
      </p:sp>
      <p:pic>
        <p:nvPicPr>
          <p:cNvPr id="647173" name="Picture 2" descr="loc_missing_art_imagefile"/>
          <p:cNvPicPr>
            <a:picLocks noChangeAspect="1" noChangeArrowheads="1"/>
          </p:cNvPicPr>
          <p:nvPr/>
        </p:nvPicPr>
        <p:blipFill>
          <a:blip r:embed="rId4" cstate="print"/>
          <a:srcRect/>
          <a:stretch>
            <a:fillRect/>
          </a:stretch>
        </p:blipFill>
        <p:spPr bwMode="auto">
          <a:xfrm>
            <a:off x="76200" y="1219200"/>
            <a:ext cx="2981325"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Programmatic Configuration of NI 9233 Data Rate</a:t>
            </a:r>
          </a:p>
        </p:txBody>
      </p:sp>
      <p:pic>
        <p:nvPicPr>
          <p:cNvPr id="648195" name="Picture 5" descr="loc_missing_art_imagefile"/>
          <p:cNvPicPr>
            <a:picLocks noChangeAspect="1" noChangeArrowheads="1"/>
          </p:cNvPicPr>
          <p:nvPr/>
        </p:nvPicPr>
        <p:blipFill>
          <a:blip r:embed="rId3" cstate="print"/>
          <a:srcRect/>
          <a:stretch>
            <a:fillRect/>
          </a:stretch>
        </p:blipFill>
        <p:spPr bwMode="auto">
          <a:xfrm>
            <a:off x="304800" y="2947988"/>
            <a:ext cx="2876550" cy="1862137"/>
          </a:xfrm>
          <a:prstGeom prst="rect">
            <a:avLst/>
          </a:prstGeom>
          <a:noFill/>
          <a:ln w="9525">
            <a:noFill/>
            <a:miter lim="800000"/>
            <a:headEnd/>
            <a:tailEnd/>
          </a:ln>
        </p:spPr>
      </p:pic>
      <p:sp>
        <p:nvSpPr>
          <p:cNvPr id="8" name="Right Arrow 7"/>
          <p:cNvSpPr/>
          <p:nvPr/>
        </p:nvSpPr>
        <p:spPr>
          <a:xfrm>
            <a:off x="3276600" y="3200400"/>
            <a:ext cx="15240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400" dirty="0">
              <a:solidFill>
                <a:srgbClr val="FFFFFF"/>
              </a:solidFill>
            </a:endParaRPr>
          </a:p>
        </p:txBody>
      </p:sp>
      <p:pic>
        <p:nvPicPr>
          <p:cNvPr id="648197" name="Picture 6" descr="loc_missing_art_imagefile"/>
          <p:cNvPicPr>
            <a:picLocks noChangeAspect="1" noChangeArrowheads="1"/>
          </p:cNvPicPr>
          <p:nvPr/>
        </p:nvPicPr>
        <p:blipFill>
          <a:blip r:embed="rId4" cstate="print"/>
          <a:srcRect/>
          <a:stretch>
            <a:fillRect/>
          </a:stretch>
        </p:blipFill>
        <p:spPr bwMode="auto">
          <a:xfrm>
            <a:off x="4876800" y="3048000"/>
            <a:ext cx="4002088" cy="80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pPr eaLnBrk="1" hangingPunct="1"/>
            <a:r>
              <a:rPr lang="en-US" smtClean="0"/>
              <a:t>cRIO Module Loop Execution Rates</a:t>
            </a:r>
          </a:p>
        </p:txBody>
      </p:sp>
      <p:sp>
        <p:nvSpPr>
          <p:cNvPr id="649219" name="Content Placeholder 4"/>
          <p:cNvSpPr>
            <a:spLocks noGrp="1"/>
          </p:cNvSpPr>
          <p:nvPr>
            <p:ph idx="1"/>
          </p:nvPr>
        </p:nvSpPr>
        <p:spPr/>
        <p:txBody>
          <a:bodyPr/>
          <a:lstStyle/>
          <a:p>
            <a:pPr lvl="1" eaLnBrk="1" hangingPunct="1"/>
            <a:r>
              <a:rPr lang="en-US" smtClean="0"/>
              <a:t>Loop Timer Express VI is not needed</a:t>
            </a:r>
          </a:p>
          <a:p>
            <a:pPr lvl="1" eaLnBrk="1" hangingPunct="1"/>
            <a:r>
              <a:rPr lang="en-US" smtClean="0"/>
              <a:t>While Loop rate is determined by NI 9233 data rate</a:t>
            </a:r>
          </a:p>
          <a:p>
            <a:pPr lvl="2" eaLnBrk="1" hangingPunct="1"/>
            <a:r>
              <a:rPr lang="en-US" smtClean="0"/>
              <a:t>If other code in the loop executes at a slower rate, the loop rate will be limited by the other code</a:t>
            </a:r>
          </a:p>
        </p:txBody>
      </p:sp>
      <p:pic>
        <p:nvPicPr>
          <p:cNvPr id="649220" name="Picture 3" descr="loc_bd_cRIO_Module_Timing_FPGA.bmp"/>
          <p:cNvPicPr>
            <a:picLocks noChangeAspect="1" noChangeArrowheads="1"/>
          </p:cNvPicPr>
          <p:nvPr/>
        </p:nvPicPr>
        <p:blipFill>
          <a:blip r:embed="rId3" cstate="print"/>
          <a:srcRect/>
          <a:stretch>
            <a:fillRect/>
          </a:stretch>
        </p:blipFill>
        <p:spPr bwMode="auto">
          <a:xfrm>
            <a:off x="285750" y="3733800"/>
            <a:ext cx="8553450" cy="222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pPr eaLnBrk="1" hangingPunct="1"/>
            <a:r>
              <a:rPr lang="en-US" smtClean="0"/>
              <a:t>Loop Conditional Terminal</a:t>
            </a:r>
          </a:p>
        </p:txBody>
      </p:sp>
      <p:sp>
        <p:nvSpPr>
          <p:cNvPr id="650243" name="Content Placeholder 7"/>
          <p:cNvSpPr>
            <a:spLocks noGrp="1"/>
          </p:cNvSpPr>
          <p:nvPr>
            <p:ph sz="half" idx="1"/>
          </p:nvPr>
        </p:nvSpPr>
        <p:spPr>
          <a:xfrm>
            <a:off x="533400" y="1514475"/>
            <a:ext cx="4572000" cy="4657725"/>
          </a:xfrm>
        </p:spPr>
        <p:txBody>
          <a:bodyPr/>
          <a:lstStyle/>
          <a:p>
            <a:pPr lvl="1" eaLnBrk="1" hangingPunct="1"/>
            <a:r>
              <a:rPr lang="en-US" sz="2800" smtClean="0"/>
              <a:t>False constant is acceptable</a:t>
            </a:r>
          </a:p>
          <a:p>
            <a:pPr lvl="2" eaLnBrk="1" hangingPunct="1"/>
            <a:r>
              <a:rPr lang="en-US" sz="2600" smtClean="0"/>
              <a:t>FPGA logic is often meant to run indefinitely on the FPGA</a:t>
            </a:r>
          </a:p>
          <a:p>
            <a:pPr lvl="1" eaLnBrk="1" hangingPunct="1"/>
            <a:r>
              <a:rPr lang="en-US" sz="2800" smtClean="0"/>
              <a:t>Controls and application logic is still acceptable</a:t>
            </a:r>
          </a:p>
          <a:p>
            <a:pPr marL="0" indent="0" eaLnBrk="1" hangingPunct="1"/>
            <a:endParaRPr lang="en-US" smtClean="0"/>
          </a:p>
        </p:txBody>
      </p:sp>
      <p:pic>
        <p:nvPicPr>
          <p:cNvPr id="650244" name="Picture 2" descr="loc_bd_loop_timer_with_sequence_structure_constant.bmp"/>
          <p:cNvPicPr>
            <a:picLocks noChangeAspect="1" noChangeArrowheads="1"/>
          </p:cNvPicPr>
          <p:nvPr/>
        </p:nvPicPr>
        <p:blipFill>
          <a:blip r:embed="rId3" cstate="print"/>
          <a:srcRect/>
          <a:stretch>
            <a:fillRect/>
          </a:stretch>
        </p:blipFill>
        <p:spPr bwMode="auto">
          <a:xfrm>
            <a:off x="5029200" y="1676400"/>
            <a:ext cx="4056063"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p:txBody>
          <a:bodyPr/>
          <a:lstStyle/>
          <a:p>
            <a:pPr eaLnBrk="1" hangingPunct="1"/>
            <a:r>
              <a:rPr lang="en-US" smtClean="0"/>
              <a:t>While Loop Iteration Terminal Maximum</a:t>
            </a:r>
          </a:p>
        </p:txBody>
      </p:sp>
      <p:sp>
        <p:nvSpPr>
          <p:cNvPr id="651267" name="Content Placeholder 7"/>
          <p:cNvSpPr>
            <a:spLocks noGrp="1"/>
          </p:cNvSpPr>
          <p:nvPr>
            <p:ph sz="half" idx="1"/>
          </p:nvPr>
        </p:nvSpPr>
        <p:spPr>
          <a:xfrm>
            <a:off x="533400" y="1514475"/>
            <a:ext cx="4572000" cy="4657725"/>
          </a:xfrm>
        </p:spPr>
        <p:txBody>
          <a:bodyPr/>
          <a:lstStyle/>
          <a:p>
            <a:pPr lvl="1" eaLnBrk="1" hangingPunct="1"/>
            <a:r>
              <a:rPr lang="en-US" sz="2800" smtClean="0"/>
              <a:t>The iteration terminal count will keep outputting 2,147,483,647 once it reaches this value</a:t>
            </a:r>
          </a:p>
          <a:p>
            <a:pPr lvl="1" eaLnBrk="1" hangingPunct="1"/>
            <a:r>
              <a:rPr lang="en-US" sz="2800" smtClean="0"/>
              <a:t>If you need a counter to rollover when it reaches its maximum value, you should implement your own counter</a:t>
            </a:r>
          </a:p>
          <a:p>
            <a:pPr marL="0" indent="0" eaLnBrk="1" hangingPunct="1"/>
            <a:endParaRPr lang="en-US" smtClean="0"/>
          </a:p>
        </p:txBody>
      </p:sp>
      <p:pic>
        <p:nvPicPr>
          <p:cNvPr id="651268" name="Picture 2" descr="loc_bd_while_loop_max_iteration.bmp"/>
          <p:cNvPicPr>
            <a:picLocks noChangeAspect="1" noChangeArrowheads="1"/>
          </p:cNvPicPr>
          <p:nvPr/>
        </p:nvPicPr>
        <p:blipFill>
          <a:blip r:embed="rId3" cstate="print"/>
          <a:srcRect/>
          <a:stretch>
            <a:fillRect/>
          </a:stretch>
        </p:blipFill>
        <p:spPr bwMode="auto">
          <a:xfrm>
            <a:off x="5105400" y="2133600"/>
            <a:ext cx="3662363" cy="2971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p:txBody>
          <a:bodyPr/>
          <a:lstStyle/>
          <a:p>
            <a:pPr eaLnBrk="1" hangingPunct="1"/>
            <a:r>
              <a:rPr lang="en-US" smtClean="0"/>
              <a:t>Decision Making in Software</a:t>
            </a:r>
          </a:p>
        </p:txBody>
      </p:sp>
      <p:sp>
        <p:nvSpPr>
          <p:cNvPr id="460803" name="Content Placeholder 19"/>
          <p:cNvSpPr>
            <a:spLocks noGrp="1"/>
          </p:cNvSpPr>
          <p:nvPr>
            <p:ph idx="1"/>
          </p:nvPr>
        </p:nvSpPr>
        <p:spPr/>
        <p:txBody>
          <a:bodyPr/>
          <a:lstStyle/>
          <a:p>
            <a:pPr marL="0" indent="0" eaLnBrk="1" hangingPunct="1"/>
            <a:r>
              <a:rPr lang="en-US" smtClean="0"/>
              <a:t>Traditional System</a:t>
            </a:r>
          </a:p>
        </p:txBody>
      </p:sp>
      <p:sp>
        <p:nvSpPr>
          <p:cNvPr id="460804" name="Rectangle 3"/>
          <p:cNvSpPr>
            <a:spLocks noChangeArrowheads="1"/>
          </p:cNvSpPr>
          <p:nvPr/>
        </p:nvSpPr>
        <p:spPr bwMode="auto">
          <a:xfrm>
            <a:off x="4114800" y="1997075"/>
            <a:ext cx="762000" cy="3884613"/>
          </a:xfrm>
          <a:prstGeom prst="rect">
            <a:avLst/>
          </a:prstGeom>
          <a:solidFill>
            <a:schemeClr val="accent1"/>
          </a:solidFill>
          <a:ln w="9525" algn="ctr">
            <a:solidFill>
              <a:schemeClr val="tx2"/>
            </a:solidFill>
            <a:miter lim="800000"/>
            <a:headEnd/>
            <a:tailEnd/>
          </a:ln>
        </p:spPr>
        <p:txBody>
          <a:bodyPr vert="eaVert" wrap="none" lIns="91424" tIns="45712" rIns="91424" bIns="45712" anchor="ctr"/>
          <a:lstStyle/>
          <a:p>
            <a:pPr algn="ctr" defTabSz="912813" eaLnBrk="0" hangingPunct="0"/>
            <a:r>
              <a:rPr lang="en-US" sz="2400">
                <a:solidFill>
                  <a:schemeClr val="tx1"/>
                </a:solidFill>
              </a:rPr>
              <a:t>I/O</a:t>
            </a:r>
          </a:p>
        </p:txBody>
      </p:sp>
      <p:sp>
        <p:nvSpPr>
          <p:cNvPr id="20484" name="Rectangle 4"/>
          <p:cNvSpPr>
            <a:spLocks noChangeArrowheads="1"/>
          </p:cNvSpPr>
          <p:nvPr/>
        </p:nvSpPr>
        <p:spPr bwMode="auto">
          <a:xfrm>
            <a:off x="5029200" y="1997075"/>
            <a:ext cx="762000" cy="3884613"/>
          </a:xfrm>
          <a:prstGeom prst="rect">
            <a:avLst/>
          </a:prstGeom>
          <a:solidFill>
            <a:schemeClr val="accent4"/>
          </a:solidFill>
          <a:ln w="9525" algn="ctr">
            <a:solidFill>
              <a:schemeClr val="tx2"/>
            </a:solidFill>
            <a:miter lim="800000"/>
            <a:headEnd/>
            <a:tailEnd/>
          </a:ln>
        </p:spPr>
        <p:txBody>
          <a:bodyPr vert="eaVert" wrap="none" lIns="91424" tIns="45712" rIns="91424" bIns="45712" anchor="ctr"/>
          <a:lstStyle/>
          <a:p>
            <a:pPr algn="ctr" defTabSz="914368" eaLnBrk="0" hangingPunct="0">
              <a:defRPr/>
            </a:pPr>
            <a:r>
              <a:rPr lang="en-US" sz="2400" dirty="0">
                <a:solidFill>
                  <a:schemeClr val="tx1"/>
                </a:solidFill>
              </a:rPr>
              <a:t>Operating System</a:t>
            </a:r>
          </a:p>
        </p:txBody>
      </p:sp>
      <p:sp>
        <p:nvSpPr>
          <p:cNvPr id="20485" name="Rectangle 5"/>
          <p:cNvSpPr>
            <a:spLocks noChangeArrowheads="1"/>
          </p:cNvSpPr>
          <p:nvPr/>
        </p:nvSpPr>
        <p:spPr bwMode="auto">
          <a:xfrm>
            <a:off x="5943600" y="1997075"/>
            <a:ext cx="762000" cy="3884613"/>
          </a:xfrm>
          <a:prstGeom prst="rect">
            <a:avLst/>
          </a:prstGeom>
          <a:solidFill>
            <a:schemeClr val="accent4"/>
          </a:solidFill>
          <a:ln w="9525" algn="ctr">
            <a:solidFill>
              <a:schemeClr val="tx2"/>
            </a:solidFill>
            <a:miter lim="800000"/>
            <a:headEnd/>
            <a:tailEnd/>
          </a:ln>
        </p:spPr>
        <p:txBody>
          <a:bodyPr vert="eaVert" wrap="none" lIns="91424" tIns="45712" rIns="91424" bIns="45712" anchor="ctr"/>
          <a:lstStyle/>
          <a:p>
            <a:pPr algn="ctr" defTabSz="914368" eaLnBrk="0" hangingPunct="0">
              <a:defRPr/>
            </a:pPr>
            <a:r>
              <a:rPr lang="en-US" sz="2400" dirty="0">
                <a:solidFill>
                  <a:schemeClr val="tx1"/>
                </a:solidFill>
              </a:rPr>
              <a:t>Driver API</a:t>
            </a:r>
          </a:p>
        </p:txBody>
      </p:sp>
      <p:sp>
        <p:nvSpPr>
          <p:cNvPr id="20486" name="Rectangle 6"/>
          <p:cNvSpPr>
            <a:spLocks noChangeArrowheads="1"/>
          </p:cNvSpPr>
          <p:nvPr/>
        </p:nvSpPr>
        <p:spPr bwMode="auto">
          <a:xfrm>
            <a:off x="6858000" y="1997075"/>
            <a:ext cx="762000" cy="3884613"/>
          </a:xfrm>
          <a:prstGeom prst="rect">
            <a:avLst/>
          </a:prstGeom>
          <a:solidFill>
            <a:schemeClr val="accent4"/>
          </a:solidFill>
          <a:ln w="9525" algn="ctr">
            <a:solidFill>
              <a:schemeClr val="tx2"/>
            </a:solidFill>
            <a:miter lim="800000"/>
            <a:headEnd/>
            <a:tailEnd/>
          </a:ln>
        </p:spPr>
        <p:txBody>
          <a:bodyPr vert="eaVert" wrap="none" lIns="91424" tIns="45712" rIns="91424" bIns="45712" anchor="ctr"/>
          <a:lstStyle/>
          <a:p>
            <a:pPr algn="ctr" defTabSz="914368" eaLnBrk="0" hangingPunct="0">
              <a:defRPr/>
            </a:pPr>
            <a:r>
              <a:rPr lang="en-US" sz="2400" dirty="0">
                <a:solidFill>
                  <a:schemeClr val="tx1"/>
                </a:solidFill>
              </a:rPr>
              <a:t>Application Software</a:t>
            </a:r>
          </a:p>
        </p:txBody>
      </p:sp>
      <p:sp>
        <p:nvSpPr>
          <p:cNvPr id="460808" name="Rectangle 7"/>
          <p:cNvSpPr>
            <a:spLocks noChangeArrowheads="1"/>
          </p:cNvSpPr>
          <p:nvPr/>
        </p:nvSpPr>
        <p:spPr bwMode="auto">
          <a:xfrm>
            <a:off x="7772400" y="1997075"/>
            <a:ext cx="762000" cy="3884613"/>
          </a:xfrm>
          <a:prstGeom prst="rect">
            <a:avLst/>
          </a:prstGeom>
          <a:solidFill>
            <a:schemeClr val="bg1"/>
          </a:solidFill>
          <a:ln w="9525" algn="ctr">
            <a:solidFill>
              <a:schemeClr val="tx2"/>
            </a:solidFill>
            <a:miter lim="800000"/>
            <a:headEnd/>
            <a:tailEnd/>
          </a:ln>
        </p:spPr>
        <p:txBody>
          <a:bodyPr vert="eaVert" wrap="none" lIns="91424" tIns="45712" rIns="91424" bIns="45712" anchor="ctr"/>
          <a:lstStyle/>
          <a:p>
            <a:pPr algn="ctr" defTabSz="912813" eaLnBrk="0" hangingPunct="0"/>
            <a:r>
              <a:rPr lang="en-US" sz="2400">
                <a:solidFill>
                  <a:schemeClr val="tx1"/>
                </a:solidFill>
              </a:rPr>
              <a:t>Calculation</a:t>
            </a:r>
          </a:p>
        </p:txBody>
      </p:sp>
      <p:sp>
        <p:nvSpPr>
          <p:cNvPr id="460809" name="Line 9"/>
          <p:cNvSpPr>
            <a:spLocks noChangeShapeType="1"/>
          </p:cNvSpPr>
          <p:nvPr/>
        </p:nvSpPr>
        <p:spPr bwMode="auto">
          <a:xfrm flipV="1">
            <a:off x="2667000" y="2378075"/>
            <a:ext cx="4953000" cy="0"/>
          </a:xfrm>
          <a:prstGeom prst="line">
            <a:avLst/>
          </a:prstGeom>
          <a:noFill/>
          <a:ln w="76200">
            <a:solidFill>
              <a:schemeClr val="tx1"/>
            </a:solidFill>
            <a:round/>
            <a:headEnd/>
            <a:tailEnd type="triangle" w="med" len="med"/>
          </a:ln>
        </p:spPr>
        <p:txBody>
          <a:bodyPr lIns="85085" tIns="42542" rIns="85085" bIns="42542" anchor="ctr"/>
          <a:lstStyle/>
          <a:p>
            <a:endParaRPr lang="en-US"/>
          </a:p>
        </p:txBody>
      </p:sp>
      <p:sp>
        <p:nvSpPr>
          <p:cNvPr id="460810" name="Line 10"/>
          <p:cNvSpPr>
            <a:spLocks noChangeShapeType="1"/>
          </p:cNvSpPr>
          <p:nvPr/>
        </p:nvSpPr>
        <p:spPr bwMode="auto">
          <a:xfrm flipV="1">
            <a:off x="2438400" y="5426075"/>
            <a:ext cx="5181600" cy="0"/>
          </a:xfrm>
          <a:prstGeom prst="line">
            <a:avLst/>
          </a:prstGeom>
          <a:noFill/>
          <a:ln w="76200">
            <a:solidFill>
              <a:schemeClr val="tx1"/>
            </a:solidFill>
            <a:round/>
            <a:headEnd type="triangle" w="med" len="med"/>
            <a:tailEnd/>
          </a:ln>
        </p:spPr>
        <p:txBody>
          <a:bodyPr lIns="85085" tIns="42542" rIns="85085" bIns="42542" anchor="ctr"/>
          <a:lstStyle/>
          <a:p>
            <a:endParaRPr lang="en-US"/>
          </a:p>
        </p:txBody>
      </p:sp>
      <p:sp>
        <p:nvSpPr>
          <p:cNvPr id="460811" name="Freeform 11"/>
          <p:cNvSpPr>
            <a:spLocks/>
          </p:cNvSpPr>
          <p:nvPr/>
        </p:nvSpPr>
        <p:spPr bwMode="auto">
          <a:xfrm>
            <a:off x="7620000" y="2378075"/>
            <a:ext cx="533400" cy="838200"/>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endParaRPr lang="en-US"/>
          </a:p>
        </p:txBody>
      </p:sp>
      <p:sp>
        <p:nvSpPr>
          <p:cNvPr id="460812" name="Freeform 12"/>
          <p:cNvSpPr>
            <a:spLocks/>
          </p:cNvSpPr>
          <p:nvPr/>
        </p:nvSpPr>
        <p:spPr bwMode="auto">
          <a:xfrm rot="5400000">
            <a:off x="7543006" y="4815682"/>
            <a:ext cx="687387" cy="533400"/>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endParaRPr lang="en-US"/>
          </a:p>
        </p:txBody>
      </p:sp>
      <p:sp>
        <p:nvSpPr>
          <p:cNvPr id="460813" name="Text Box 13"/>
          <p:cNvSpPr txBox="1">
            <a:spLocks noChangeArrowheads="1"/>
          </p:cNvSpPr>
          <p:nvPr/>
        </p:nvSpPr>
        <p:spPr bwMode="auto">
          <a:xfrm>
            <a:off x="2209800" y="3367088"/>
            <a:ext cx="1828800" cy="954087"/>
          </a:xfrm>
          <a:prstGeom prst="rect">
            <a:avLst/>
          </a:prstGeom>
          <a:noFill/>
          <a:ln w="9525" algn="ctr">
            <a:noFill/>
            <a:miter lim="800000"/>
            <a:headEnd/>
            <a:tailEnd/>
          </a:ln>
        </p:spPr>
        <p:txBody>
          <a:bodyPr lIns="91424" tIns="45712" rIns="91424" bIns="45712">
            <a:spAutoFit/>
          </a:bodyPr>
          <a:lstStyle/>
          <a:p>
            <a:pPr algn="ctr" defTabSz="912813" eaLnBrk="0" hangingPunct="0"/>
            <a:r>
              <a:rPr lang="en-US" sz="2800">
                <a:solidFill>
                  <a:schemeClr val="tx1"/>
                </a:solidFill>
              </a:rPr>
              <a:t>~25 </a:t>
            </a:r>
            <a:r>
              <a:rPr lang="en-US" sz="2800">
                <a:solidFill>
                  <a:schemeClr val="tx1"/>
                </a:solidFill>
                <a:latin typeface="Symbol" pitchFamily="18" charset="2"/>
              </a:rPr>
              <a:t>m</a:t>
            </a:r>
            <a:r>
              <a:rPr lang="en-US" sz="2800">
                <a:solidFill>
                  <a:schemeClr val="tx1"/>
                </a:solidFill>
              </a:rPr>
              <a:t>s</a:t>
            </a:r>
          </a:p>
          <a:p>
            <a:pPr algn="ctr" defTabSz="912813" eaLnBrk="0" hangingPunct="0"/>
            <a:r>
              <a:rPr lang="en-US" sz="2800">
                <a:solidFill>
                  <a:schemeClr val="tx1"/>
                </a:solidFill>
              </a:rPr>
              <a:t>Response</a:t>
            </a:r>
          </a:p>
        </p:txBody>
      </p:sp>
      <p:sp>
        <p:nvSpPr>
          <p:cNvPr id="460814" name="Text Box 14"/>
          <p:cNvSpPr txBox="1">
            <a:spLocks noChangeArrowheads="1"/>
          </p:cNvSpPr>
          <p:nvPr/>
        </p:nvSpPr>
        <p:spPr bwMode="auto">
          <a:xfrm>
            <a:off x="2667000" y="5043488"/>
            <a:ext cx="982663" cy="398462"/>
          </a:xfrm>
          <a:prstGeom prst="rect">
            <a:avLst/>
          </a:prstGeom>
          <a:noFill/>
          <a:ln w="9525" algn="ctr">
            <a:noFill/>
            <a:miter lim="800000"/>
            <a:headEnd/>
            <a:tailEnd/>
          </a:ln>
        </p:spPr>
        <p:txBody>
          <a:bodyPr wrap="none" lIns="91424" tIns="45712" rIns="91424" bIns="45712">
            <a:spAutoFit/>
          </a:bodyPr>
          <a:lstStyle/>
          <a:p>
            <a:pPr defTabSz="912813" eaLnBrk="0" hangingPunct="0"/>
            <a:r>
              <a:rPr lang="en-US">
                <a:solidFill>
                  <a:schemeClr val="tx1"/>
                </a:solidFill>
              </a:rPr>
              <a:t>Outputs</a:t>
            </a:r>
          </a:p>
        </p:txBody>
      </p:sp>
      <p:sp>
        <p:nvSpPr>
          <p:cNvPr id="20495" name="Rectangle 15"/>
          <p:cNvSpPr>
            <a:spLocks noChangeArrowheads="1"/>
          </p:cNvSpPr>
          <p:nvPr/>
        </p:nvSpPr>
        <p:spPr bwMode="auto">
          <a:xfrm>
            <a:off x="762000" y="3443288"/>
            <a:ext cx="1447800" cy="914400"/>
          </a:xfrm>
          <a:prstGeom prst="rect">
            <a:avLst/>
          </a:prstGeom>
          <a:solidFill>
            <a:schemeClr val="accent3"/>
          </a:solidFill>
          <a:ln w="9525" algn="ctr">
            <a:noFill/>
            <a:miter lim="800000"/>
            <a:headEnd/>
            <a:tailEnd/>
          </a:ln>
        </p:spPr>
        <p:txBody>
          <a:bodyPr wrap="none" lIns="91424" tIns="45712" rIns="91424" bIns="45712" anchor="ctr"/>
          <a:lstStyle/>
          <a:p>
            <a:pPr algn="ctr" defTabSz="914368" eaLnBrk="0" hangingPunct="0">
              <a:defRPr/>
            </a:pPr>
            <a:r>
              <a:rPr lang="en-US" sz="3200" dirty="0">
                <a:solidFill>
                  <a:schemeClr val="tx1"/>
                </a:solidFill>
              </a:rPr>
              <a:t>UUT</a:t>
            </a:r>
          </a:p>
        </p:txBody>
      </p:sp>
      <p:sp>
        <p:nvSpPr>
          <p:cNvPr id="460816" name="Freeform 16"/>
          <p:cNvSpPr>
            <a:spLocks/>
          </p:cNvSpPr>
          <p:nvPr/>
        </p:nvSpPr>
        <p:spPr bwMode="auto">
          <a:xfrm rot="10800000">
            <a:off x="1447800" y="4357688"/>
            <a:ext cx="914400" cy="1068387"/>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endParaRPr lang="en-US"/>
          </a:p>
        </p:txBody>
      </p:sp>
      <p:sp>
        <p:nvSpPr>
          <p:cNvPr id="460817" name="Freeform 17"/>
          <p:cNvSpPr>
            <a:spLocks/>
          </p:cNvSpPr>
          <p:nvPr/>
        </p:nvSpPr>
        <p:spPr bwMode="auto">
          <a:xfrm rot="-5400000">
            <a:off x="1524793" y="2301082"/>
            <a:ext cx="989013" cy="1143000"/>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endParaRPr lang="en-US"/>
          </a:p>
        </p:txBody>
      </p:sp>
      <p:sp>
        <p:nvSpPr>
          <p:cNvPr id="873490" name="Rectangle 18"/>
          <p:cNvSpPr>
            <a:spLocks noChangeArrowheads="1"/>
          </p:cNvSpPr>
          <p:nvPr/>
        </p:nvSpPr>
        <p:spPr bwMode="auto">
          <a:xfrm>
            <a:off x="5029200" y="1997075"/>
            <a:ext cx="2590800" cy="3884613"/>
          </a:xfrm>
          <a:prstGeom prst="rect">
            <a:avLst/>
          </a:prstGeom>
          <a:noFill/>
          <a:ln w="76200" algn="ctr">
            <a:solidFill>
              <a:srgbClr val="CF0E30"/>
            </a:solidFill>
            <a:miter lim="800000"/>
            <a:headEnd/>
            <a:tailEnd/>
          </a:ln>
        </p:spPr>
        <p:txBody>
          <a:bodyPr wrap="none" lIns="91424" tIns="45712" rIns="91424" bIns="45712" anchor="ctr"/>
          <a:lstStyle/>
          <a:p>
            <a:pPr algn="ctr" defTabSz="912813" eaLnBrk="0" hangingPunct="0"/>
            <a:endParaRPr lang="en-US" sz="2400">
              <a:solidFill>
                <a:schemeClr val="tx1"/>
              </a:solidFill>
            </a:endParaRPr>
          </a:p>
        </p:txBody>
      </p:sp>
      <p:sp>
        <p:nvSpPr>
          <p:cNvPr id="873491" name="Text Box 19"/>
          <p:cNvSpPr txBox="1">
            <a:spLocks noChangeArrowheads="1"/>
          </p:cNvSpPr>
          <p:nvPr/>
        </p:nvSpPr>
        <p:spPr bwMode="auto">
          <a:xfrm>
            <a:off x="5181600" y="1498600"/>
            <a:ext cx="2289175" cy="517525"/>
          </a:xfrm>
          <a:prstGeom prst="rect">
            <a:avLst/>
          </a:prstGeom>
          <a:noFill/>
          <a:ln w="9525" algn="ctr">
            <a:noFill/>
            <a:miter lim="800000"/>
            <a:headEnd/>
            <a:tailEnd/>
          </a:ln>
        </p:spPr>
        <p:txBody>
          <a:bodyPr wrap="none" lIns="91424" tIns="45712" rIns="91424" bIns="45712">
            <a:spAutoFit/>
          </a:bodyPr>
          <a:lstStyle/>
          <a:p>
            <a:pPr defTabSz="912813" eaLnBrk="0" hangingPunct="0"/>
            <a:r>
              <a:rPr lang="en-US" sz="2800">
                <a:solidFill>
                  <a:srgbClr val="CF0E30"/>
                </a:solidFill>
              </a:rPr>
              <a:t>Crash 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3490"/>
                                        </p:tgtEl>
                                        <p:attrNameLst>
                                          <p:attrName>style.visibility</p:attrName>
                                        </p:attrNameLst>
                                      </p:cBhvr>
                                      <p:to>
                                        <p:strVal val="visible"/>
                                      </p:to>
                                    </p:set>
                                    <p:animEffect transition="in" filter="dissolve">
                                      <p:cBhvr>
                                        <p:cTn id="7" dur="500"/>
                                        <p:tgtEl>
                                          <p:spTgt spid="87349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73491"/>
                                        </p:tgtEl>
                                        <p:attrNameLst>
                                          <p:attrName>style.visibility</p:attrName>
                                        </p:attrNameLst>
                                      </p:cBhvr>
                                      <p:to>
                                        <p:strVal val="visible"/>
                                      </p:to>
                                    </p:set>
                                    <p:animEffect transition="in" filter="dissolve">
                                      <p:cBhvr>
                                        <p:cTn id="10" dur="500"/>
                                        <p:tgtEl>
                                          <p:spTgt spid="87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90" grpId="0" animBg="1"/>
      <p:bldP spid="873491"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Title 1"/>
          <p:cNvSpPr>
            <a:spLocks noGrp="1"/>
          </p:cNvSpPr>
          <p:nvPr>
            <p:ph type="title"/>
          </p:nvPr>
        </p:nvSpPr>
        <p:spPr/>
        <p:txBody>
          <a:bodyPr/>
          <a:lstStyle/>
          <a:p>
            <a:pPr eaLnBrk="1" hangingPunct="1"/>
            <a:r>
              <a:rPr lang="en-US" dirty="0" smtClean="0"/>
              <a:t>Exercise 5-1: While Loop Timing</a:t>
            </a:r>
          </a:p>
        </p:txBody>
      </p:sp>
      <p:sp>
        <p:nvSpPr>
          <p:cNvPr id="652291" name="Content Placeholder 2"/>
          <p:cNvSpPr>
            <a:spLocks noGrp="1"/>
          </p:cNvSpPr>
          <p:nvPr>
            <p:ph idx="1"/>
          </p:nvPr>
        </p:nvSpPr>
        <p:spPr/>
        <p:txBody>
          <a:bodyPr/>
          <a:lstStyle/>
          <a:p>
            <a:pPr marL="0" indent="0" eaLnBrk="1" hangingPunct="1"/>
            <a:r>
              <a:rPr lang="en-US" smtClean="0"/>
              <a:t>Use the Loop Timer Express VI to time a While Loop running on an FPGA VI.</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itle 1"/>
          <p:cNvSpPr>
            <a:spLocks noGrp="1"/>
          </p:cNvSpPr>
          <p:nvPr>
            <p:ph type="title"/>
          </p:nvPr>
        </p:nvSpPr>
        <p:spPr/>
        <p:txBody>
          <a:bodyPr/>
          <a:lstStyle/>
          <a:p>
            <a:pPr eaLnBrk="1" hangingPunct="1"/>
            <a:r>
              <a:rPr lang="en-US" dirty="0" smtClean="0"/>
              <a:t/>
            </a:r>
            <a:br>
              <a:rPr lang="en-US" dirty="0" smtClean="0"/>
            </a:br>
            <a:r>
              <a:rPr lang="en-US" dirty="0" smtClean="0"/>
              <a:t/>
            </a:r>
            <a:br>
              <a:rPr lang="en-US" dirty="0" smtClean="0"/>
            </a:br>
            <a:r>
              <a:rPr lang="en-US" dirty="0" smtClean="0"/>
              <a:t>Exercise 5-1: While Loop Timing</a:t>
            </a:r>
            <a:br>
              <a:rPr lang="en-US" dirty="0" smtClean="0"/>
            </a:br>
            <a:r>
              <a:rPr lang="en-US" dirty="0" smtClean="0"/>
              <a:t/>
            </a:r>
            <a:br>
              <a:rPr lang="en-US" dirty="0" smtClean="0"/>
            </a:br>
            <a:endParaRPr lang="en-US" dirty="0" smtClean="0"/>
          </a:p>
        </p:txBody>
      </p:sp>
      <p:sp>
        <p:nvSpPr>
          <p:cNvPr id="653315" name="Content Placeholder 2"/>
          <p:cNvSpPr>
            <a:spLocks noGrp="1"/>
          </p:cNvSpPr>
          <p:nvPr>
            <p:ph idx="1"/>
          </p:nvPr>
        </p:nvSpPr>
        <p:spPr/>
        <p:txBody>
          <a:bodyPr/>
          <a:lstStyle/>
          <a:p>
            <a:pPr eaLnBrk="1" hangingPunct="1">
              <a:buFont typeface="Arial" pitchFamily="34" charset="0"/>
              <a:buChar char="•"/>
            </a:pPr>
            <a:r>
              <a:rPr lang="en-US" dirty="0" smtClean="0"/>
              <a:t> If the code in the second frame of the Sequence structure takes longer to execute than the value of AI Sample Time control, how long would each iteration of the While loop take?</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p:txBody>
          <a:bodyPr/>
          <a:lstStyle/>
          <a:p>
            <a:pPr eaLnBrk="1" hangingPunct="1"/>
            <a:r>
              <a:rPr lang="en-US" smtClean="0"/>
              <a:t>C. Creating Delays Between Events</a:t>
            </a:r>
          </a:p>
        </p:txBody>
      </p:sp>
      <p:sp>
        <p:nvSpPr>
          <p:cNvPr id="654339" name="Rectangle 223"/>
          <p:cNvSpPr>
            <a:spLocks noGrp="1" noChangeArrowheads="1"/>
          </p:cNvSpPr>
          <p:nvPr>
            <p:ph idx="1"/>
          </p:nvPr>
        </p:nvSpPr>
        <p:spPr/>
        <p:txBody>
          <a:bodyPr/>
          <a:lstStyle/>
          <a:p>
            <a:pPr lvl="1" eaLnBrk="1" hangingPunct="1">
              <a:buFont typeface="Arial" pitchFamily="34" charset="0"/>
              <a:buNone/>
            </a:pPr>
            <a:r>
              <a:rPr lang="en-US" smtClean="0"/>
              <a:t>Use Wait Express VI to create a delay between events</a:t>
            </a:r>
          </a:p>
          <a:p>
            <a:pPr lvl="1" eaLnBrk="1" hangingPunct="1"/>
            <a:r>
              <a:rPr lang="en-US" smtClean="0"/>
              <a:t>Examples</a:t>
            </a:r>
          </a:p>
          <a:p>
            <a:pPr lvl="2" eaLnBrk="1" hangingPunct="1"/>
            <a:r>
              <a:rPr lang="en-US" smtClean="0"/>
              <a:t>Create delay between a trigger and subsequent output</a:t>
            </a:r>
          </a:p>
          <a:p>
            <a:pPr lvl="2" eaLnBrk="1" hangingPunct="1"/>
            <a:r>
              <a:rPr lang="en-US" smtClean="0"/>
              <a:t>Create a series of delays</a:t>
            </a:r>
          </a:p>
        </p:txBody>
      </p:sp>
      <p:pic>
        <p:nvPicPr>
          <p:cNvPr id="654340" name="Picture 2" descr="loc_bd_wait_express_with_sequence_structure.bmp"/>
          <p:cNvPicPr>
            <a:picLocks noChangeAspect="1" noChangeArrowheads="1"/>
          </p:cNvPicPr>
          <p:nvPr/>
        </p:nvPicPr>
        <p:blipFill>
          <a:blip r:embed="rId3" cstate="print"/>
          <a:srcRect/>
          <a:stretch>
            <a:fillRect/>
          </a:stretch>
        </p:blipFill>
        <p:spPr bwMode="auto">
          <a:xfrm>
            <a:off x="304800" y="3657600"/>
            <a:ext cx="8407400" cy="2133600"/>
          </a:xfrm>
          <a:prstGeom prst="rect">
            <a:avLst/>
          </a:prstGeom>
          <a:noFill/>
          <a:ln w="9525">
            <a:noFill/>
            <a:miter lim="800000"/>
            <a:headEnd/>
            <a:tailEnd/>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eaLnBrk="1" hangingPunct="1"/>
            <a:r>
              <a:rPr lang="en-US" smtClean="0"/>
              <a:t>Wait Express VI Configuration</a:t>
            </a:r>
          </a:p>
        </p:txBody>
      </p:sp>
      <p:sp>
        <p:nvSpPr>
          <p:cNvPr id="655363" name="Rectangle 223"/>
          <p:cNvSpPr>
            <a:spLocks noGrp="1" noChangeArrowheads="1"/>
          </p:cNvSpPr>
          <p:nvPr>
            <p:ph idx="1"/>
          </p:nvPr>
        </p:nvSpPr>
        <p:spPr/>
        <p:txBody>
          <a:bodyPr/>
          <a:lstStyle/>
          <a:p>
            <a:pPr lvl="1" eaLnBrk="1" hangingPunct="1"/>
            <a:r>
              <a:rPr lang="en-US" smtClean="0"/>
              <a:t>Counter Units</a:t>
            </a:r>
          </a:p>
          <a:p>
            <a:pPr lvl="1" eaLnBrk="1" hangingPunct="1"/>
            <a:r>
              <a:rPr lang="en-US" smtClean="0"/>
              <a:t>Size of Internal Counter</a:t>
            </a:r>
          </a:p>
          <a:p>
            <a:pPr lvl="2" eaLnBrk="1" hangingPunct="1"/>
            <a:r>
              <a:rPr lang="en-US" smtClean="0"/>
              <a:t>Determines maximum possible wait time</a:t>
            </a:r>
          </a:p>
        </p:txBody>
      </p:sp>
      <p:pic>
        <p:nvPicPr>
          <p:cNvPr id="655364" name="Picture 2" descr="loc_easy_to_recreate"/>
          <p:cNvPicPr>
            <a:picLocks noChangeAspect="1" noChangeArrowheads="1"/>
          </p:cNvPicPr>
          <p:nvPr/>
        </p:nvPicPr>
        <p:blipFill>
          <a:blip r:embed="rId3" cstate="print"/>
          <a:srcRect/>
          <a:stretch>
            <a:fillRect/>
          </a:stretch>
        </p:blipFill>
        <p:spPr bwMode="auto">
          <a:xfrm>
            <a:off x="1143000" y="3733800"/>
            <a:ext cx="3094038" cy="2390775"/>
          </a:xfrm>
          <a:prstGeom prst="rect">
            <a:avLst/>
          </a:prstGeom>
          <a:noFill/>
          <a:ln w="9525">
            <a:noFill/>
            <a:miter lim="800000"/>
            <a:headEnd/>
            <a:tailEnd/>
          </a:ln>
        </p:spPr>
      </p:pic>
      <p:pic>
        <p:nvPicPr>
          <p:cNvPr id="655365" name="Picture 3" descr="loc_easy_to_recreate"/>
          <p:cNvPicPr>
            <a:picLocks noChangeAspect="1" noChangeArrowheads="1"/>
          </p:cNvPicPr>
          <p:nvPr/>
        </p:nvPicPr>
        <p:blipFill>
          <a:blip r:embed="rId4" cstate="print"/>
          <a:srcRect/>
          <a:stretch>
            <a:fillRect/>
          </a:stretch>
        </p:blipFill>
        <p:spPr bwMode="auto">
          <a:xfrm>
            <a:off x="5326063" y="3733800"/>
            <a:ext cx="3132137" cy="2390775"/>
          </a:xfrm>
          <a:prstGeom prst="rect">
            <a:avLst/>
          </a:prstGeom>
          <a:noFill/>
          <a:ln w="9525">
            <a:noFill/>
            <a:miter lim="800000"/>
            <a:headEnd/>
            <a:tailEnd/>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pPr eaLnBrk="1" hangingPunct="1"/>
            <a:r>
              <a:rPr lang="en-US" smtClean="0"/>
              <a:t>Comparing Loop Timer and Wait VIs</a:t>
            </a:r>
          </a:p>
        </p:txBody>
      </p:sp>
      <p:sp>
        <p:nvSpPr>
          <p:cNvPr id="656387" name="Rectangle 223"/>
          <p:cNvSpPr>
            <a:spLocks noGrp="1" noChangeArrowheads="1"/>
          </p:cNvSpPr>
          <p:nvPr>
            <p:ph idx="1"/>
          </p:nvPr>
        </p:nvSpPr>
        <p:spPr/>
        <p:txBody>
          <a:bodyPr/>
          <a:lstStyle/>
          <a:p>
            <a:pPr lvl="1" eaLnBrk="1" hangingPunct="1"/>
            <a:r>
              <a:rPr lang="en-US" smtClean="0"/>
              <a:t>Code structure is the same</a:t>
            </a:r>
          </a:p>
          <a:p>
            <a:pPr lvl="1" eaLnBrk="1" hangingPunct="1"/>
            <a:r>
              <a:rPr lang="en-US" smtClean="0"/>
              <a:t>Loop Timer does not wait the first time it is called</a:t>
            </a:r>
          </a:p>
          <a:p>
            <a:pPr lvl="1" eaLnBrk="1" hangingPunct="1"/>
            <a:r>
              <a:rPr lang="en-US" smtClean="0"/>
              <a:t>Wait Express VI waits every iteration of the While Loop</a:t>
            </a:r>
          </a:p>
        </p:txBody>
      </p:sp>
      <p:pic>
        <p:nvPicPr>
          <p:cNvPr id="656388" name="Picture 2" descr="wait timer.bmp"/>
          <p:cNvPicPr>
            <a:picLocks noChangeAspect="1" noChangeArrowheads="1"/>
          </p:cNvPicPr>
          <p:nvPr/>
        </p:nvPicPr>
        <p:blipFill>
          <a:blip r:embed="rId3" cstate="print"/>
          <a:srcRect/>
          <a:stretch>
            <a:fillRect/>
          </a:stretch>
        </p:blipFill>
        <p:spPr bwMode="auto">
          <a:xfrm>
            <a:off x="4572000" y="3429000"/>
            <a:ext cx="4248150" cy="2105025"/>
          </a:xfrm>
          <a:prstGeom prst="rect">
            <a:avLst/>
          </a:prstGeom>
          <a:noFill/>
          <a:ln w="9525">
            <a:noFill/>
            <a:miter lim="800000"/>
            <a:headEnd/>
            <a:tailEnd/>
          </a:ln>
        </p:spPr>
      </p:pic>
      <p:pic>
        <p:nvPicPr>
          <p:cNvPr id="656389" name="Picture 3" descr="loop timer.bmp"/>
          <p:cNvPicPr>
            <a:picLocks noChangeAspect="1" noChangeArrowheads="1"/>
          </p:cNvPicPr>
          <p:nvPr/>
        </p:nvPicPr>
        <p:blipFill>
          <a:blip r:embed="rId4" cstate="print"/>
          <a:srcRect/>
          <a:stretch>
            <a:fillRect/>
          </a:stretch>
        </p:blipFill>
        <p:spPr bwMode="auto">
          <a:xfrm>
            <a:off x="0" y="3429000"/>
            <a:ext cx="4248150" cy="2105025"/>
          </a:xfrm>
          <a:prstGeom prst="rect">
            <a:avLst/>
          </a:prstGeom>
          <a:noFill/>
          <a:ln w="9525">
            <a:noFill/>
            <a:miter lim="800000"/>
            <a:headEnd/>
            <a:tailEnd/>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p:txBody>
          <a:bodyPr/>
          <a:lstStyle/>
          <a:p>
            <a:pPr eaLnBrk="1" hangingPunct="1"/>
            <a:r>
              <a:rPr lang="en-US" smtClean="0"/>
              <a:t>D. Measuring Time Between Events</a:t>
            </a:r>
          </a:p>
        </p:txBody>
      </p:sp>
      <p:sp>
        <p:nvSpPr>
          <p:cNvPr id="657411" name="Rectangle 223"/>
          <p:cNvSpPr>
            <a:spLocks noGrp="1" noChangeArrowheads="1"/>
          </p:cNvSpPr>
          <p:nvPr>
            <p:ph idx="1"/>
          </p:nvPr>
        </p:nvSpPr>
        <p:spPr/>
        <p:txBody>
          <a:bodyPr/>
          <a:lstStyle/>
          <a:p>
            <a:pPr marL="0" indent="0" eaLnBrk="1" hangingPunct="1"/>
            <a:r>
              <a:rPr lang="en-US" smtClean="0"/>
              <a:t>Tick Count Express VI</a:t>
            </a:r>
          </a:p>
          <a:p>
            <a:pPr lvl="1" eaLnBrk="1" hangingPunct="1"/>
            <a:r>
              <a:rPr lang="en-US" smtClean="0"/>
              <a:t>Returns the value of a free-running FPGA  counter in the units specified</a:t>
            </a:r>
          </a:p>
          <a:p>
            <a:pPr marL="0" indent="0" eaLnBrk="1" hangingPunct="1"/>
            <a:r>
              <a:rPr lang="en-US" smtClean="0"/>
              <a:t>Use Tick Count Express VI to measure time between events</a:t>
            </a:r>
          </a:p>
          <a:p>
            <a:pPr lvl="1" eaLnBrk="1" hangingPunct="1"/>
            <a:r>
              <a:rPr lang="en-US" smtClean="0"/>
              <a:t>Examples</a:t>
            </a:r>
          </a:p>
          <a:p>
            <a:pPr lvl="2" eaLnBrk="1" hangingPunct="1"/>
            <a:r>
              <a:rPr lang="en-US" smtClean="0"/>
              <a:t>Measure the time between edges on a digital signal</a:t>
            </a:r>
          </a:p>
          <a:p>
            <a:pPr lvl="2" eaLnBrk="1" hangingPunct="1"/>
            <a:r>
              <a:rPr lang="en-US" smtClean="0"/>
              <a:t>Determine the execution time of a section of code</a:t>
            </a:r>
          </a:p>
        </p:txBody>
      </p:sp>
      <p:pic>
        <p:nvPicPr>
          <p:cNvPr id="657412" name="Picture 2" descr="loc_easy_to_recreate"/>
          <p:cNvPicPr>
            <a:picLocks noChangeAspect="1" noChangeArrowheads="1"/>
          </p:cNvPicPr>
          <p:nvPr/>
        </p:nvPicPr>
        <p:blipFill>
          <a:blip r:embed="rId3" cstate="print"/>
          <a:srcRect/>
          <a:stretch>
            <a:fillRect/>
          </a:stretch>
        </p:blipFill>
        <p:spPr bwMode="auto">
          <a:xfrm>
            <a:off x="3238500" y="5045075"/>
            <a:ext cx="2552700" cy="1127125"/>
          </a:xfrm>
          <a:prstGeom prst="rect">
            <a:avLst/>
          </a:prstGeom>
          <a:noFill/>
          <a:ln w="9525">
            <a:noFill/>
            <a:miter lim="800000"/>
            <a:headEnd/>
            <a:tailEnd/>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pPr eaLnBrk="1" hangingPunct="1"/>
            <a:r>
              <a:rPr lang="en-US" smtClean="0"/>
              <a:t>Measuring Time Between Events</a:t>
            </a:r>
          </a:p>
        </p:txBody>
      </p:sp>
      <p:sp>
        <p:nvSpPr>
          <p:cNvPr id="658435" name="Rectangle 223"/>
          <p:cNvSpPr>
            <a:spLocks noGrp="1" noChangeArrowheads="1"/>
          </p:cNvSpPr>
          <p:nvPr>
            <p:ph idx="1"/>
          </p:nvPr>
        </p:nvSpPr>
        <p:spPr/>
        <p:txBody>
          <a:bodyPr/>
          <a:lstStyle/>
          <a:p>
            <a:pPr lvl="1" eaLnBrk="1" hangingPunct="1"/>
            <a:r>
              <a:rPr lang="en-US" smtClean="0"/>
              <a:t>Calculate the difference between the results of two Tick Count Express VIs to determine the execution time</a:t>
            </a:r>
          </a:p>
          <a:p>
            <a:pPr lvl="1" eaLnBrk="1" hangingPunct="1"/>
            <a:r>
              <a:rPr lang="en-US" smtClean="0"/>
              <a:t>Subtract one from the result of the calculation to compensate for the execution time of the Tick Count Express VI</a:t>
            </a:r>
          </a:p>
        </p:txBody>
      </p:sp>
      <p:pic>
        <p:nvPicPr>
          <p:cNvPr id="658436" name="Picture 2" descr="loc_bd_tick_count-measuring_time_between_events.bmp"/>
          <p:cNvPicPr>
            <a:picLocks noChangeAspect="1" noChangeArrowheads="1"/>
          </p:cNvPicPr>
          <p:nvPr/>
        </p:nvPicPr>
        <p:blipFill>
          <a:blip r:embed="rId3" cstate="print"/>
          <a:srcRect/>
          <a:stretch>
            <a:fillRect/>
          </a:stretch>
        </p:blipFill>
        <p:spPr bwMode="auto">
          <a:xfrm>
            <a:off x="838200" y="4114800"/>
            <a:ext cx="7162800" cy="1828800"/>
          </a:xfrm>
          <a:prstGeom prst="rect">
            <a:avLst/>
          </a:prstGeom>
          <a:noFill/>
          <a:ln w="9525">
            <a:noFill/>
            <a:miter lim="800000"/>
            <a:headEnd/>
            <a:tailEnd/>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lstStyle/>
          <a:p>
            <a:pPr eaLnBrk="1" hangingPunct="1"/>
            <a:r>
              <a:rPr lang="en-US" smtClean="0"/>
              <a:t>E. Benchmarking Loop Periods</a:t>
            </a:r>
          </a:p>
        </p:txBody>
      </p:sp>
      <p:sp>
        <p:nvSpPr>
          <p:cNvPr id="659459" name="Rectangle 223"/>
          <p:cNvSpPr>
            <a:spLocks noGrp="1" noChangeArrowheads="1"/>
          </p:cNvSpPr>
          <p:nvPr>
            <p:ph idx="1"/>
          </p:nvPr>
        </p:nvSpPr>
        <p:spPr/>
        <p:txBody>
          <a:bodyPr/>
          <a:lstStyle/>
          <a:p>
            <a:pPr marL="0" indent="0" eaLnBrk="1" hangingPunct="1"/>
            <a:r>
              <a:rPr lang="en-US" smtClean="0"/>
              <a:t>Use Tick Count Express VI to measure loop periods</a:t>
            </a:r>
          </a:p>
          <a:p>
            <a:pPr lvl="1" eaLnBrk="1" hangingPunct="1"/>
            <a:r>
              <a:rPr lang="en-US" smtClean="0"/>
              <a:t>Calculate the time difference</a:t>
            </a:r>
          </a:p>
          <a:p>
            <a:pPr lvl="1" eaLnBrk="1" hangingPunct="1"/>
            <a:r>
              <a:rPr lang="en-US" smtClean="0"/>
              <a:t>Remove the benchmarking code later</a:t>
            </a:r>
          </a:p>
          <a:p>
            <a:pPr lvl="1" eaLnBrk="1" hangingPunct="1"/>
            <a:r>
              <a:rPr lang="en-US" smtClean="0"/>
              <a:t>Benchmarking code executes in parallel</a:t>
            </a:r>
          </a:p>
          <a:p>
            <a:pPr lvl="2" eaLnBrk="1" hangingPunct="1"/>
            <a:r>
              <a:rPr lang="en-US" smtClean="0"/>
              <a:t>Does not add additional time to the loop period</a:t>
            </a:r>
          </a:p>
        </p:txBody>
      </p:sp>
      <p:pic>
        <p:nvPicPr>
          <p:cNvPr id="659460" name="Picture 4" descr="loc_bd_tick_count-loop_period.bmp"/>
          <p:cNvPicPr>
            <a:picLocks noChangeAspect="1" noChangeArrowheads="1"/>
          </p:cNvPicPr>
          <p:nvPr/>
        </p:nvPicPr>
        <p:blipFill>
          <a:blip r:embed="rId3" cstate="print"/>
          <a:srcRect/>
          <a:stretch>
            <a:fillRect/>
          </a:stretch>
        </p:blipFill>
        <p:spPr bwMode="auto">
          <a:xfrm>
            <a:off x="3124200" y="4214813"/>
            <a:ext cx="3352800" cy="2643187"/>
          </a:xfrm>
          <a:prstGeom prst="rect">
            <a:avLst/>
          </a:prstGeom>
          <a:noFill/>
          <a:ln w="9525">
            <a:noFill/>
            <a:miter lim="800000"/>
            <a:headEnd/>
            <a:tailEnd/>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p:txBody>
          <a:bodyPr/>
          <a:lstStyle/>
          <a:p>
            <a:pPr eaLnBrk="1" hangingPunct="1"/>
            <a:r>
              <a:rPr lang="en-US" smtClean="0"/>
              <a:t>Tick Count Rollover</a:t>
            </a:r>
          </a:p>
        </p:txBody>
      </p:sp>
      <p:sp>
        <p:nvSpPr>
          <p:cNvPr id="660483" name="Rectangle 223"/>
          <p:cNvSpPr>
            <a:spLocks noGrp="1" noChangeArrowheads="1"/>
          </p:cNvSpPr>
          <p:nvPr>
            <p:ph idx="1"/>
          </p:nvPr>
        </p:nvSpPr>
        <p:spPr/>
        <p:txBody>
          <a:bodyPr/>
          <a:lstStyle/>
          <a:p>
            <a:pPr marL="0" indent="0" eaLnBrk="1" hangingPunct="1"/>
            <a:r>
              <a:rPr lang="en-US" smtClean="0"/>
              <a:t>Watch out for rollover</a:t>
            </a:r>
          </a:p>
          <a:p>
            <a:pPr lvl="1" eaLnBrk="1" hangingPunct="1"/>
            <a:r>
              <a:rPr lang="en-US" smtClean="0"/>
              <a:t>If the code you are benchmarking takes more than the maximum value Tick Count can handle, the elapsed time will be much lower than expected due to rollover</a:t>
            </a:r>
          </a:p>
        </p:txBody>
      </p:sp>
      <p:graphicFrame>
        <p:nvGraphicFramePr>
          <p:cNvPr id="5" name="Table 4"/>
          <p:cNvGraphicFramePr>
            <a:graphicFrameLocks noGrp="1"/>
          </p:cNvGraphicFramePr>
          <p:nvPr/>
        </p:nvGraphicFramePr>
        <p:xfrm>
          <a:off x="1524000" y="3530600"/>
          <a:ext cx="6096000" cy="2565400"/>
        </p:xfrm>
        <a:graphic>
          <a:graphicData uri="http://schemas.openxmlformats.org/drawingml/2006/table">
            <a:tbl>
              <a:tblPr firstRow="1" bandRow="1">
                <a:tableStyleId>{5C22544A-7EE6-4342-B048-85BDC9FD1C3A}</a:tableStyleId>
              </a:tblPr>
              <a:tblGrid>
                <a:gridCol w="1219200"/>
                <a:gridCol w="1828800"/>
                <a:gridCol w="1524000"/>
                <a:gridCol w="1524000"/>
              </a:tblGrid>
              <a:tr h="370840">
                <a:tc>
                  <a:txBody>
                    <a:bodyPr/>
                    <a:lstStyle/>
                    <a:p>
                      <a:pPr algn="ctr"/>
                      <a:r>
                        <a:rPr lang="en-US" dirty="0" smtClean="0"/>
                        <a:t>Size of Internal Counter</a:t>
                      </a:r>
                      <a:endParaRPr lang="en-US" dirty="0"/>
                    </a:p>
                  </a:txBody>
                  <a:tcPr/>
                </a:tc>
                <a:tc>
                  <a:txBody>
                    <a:bodyPr/>
                    <a:lstStyle/>
                    <a:p>
                      <a:pPr algn="ctr"/>
                      <a:endParaRPr lang="en-US" dirty="0" smtClean="0"/>
                    </a:p>
                    <a:p>
                      <a:pPr algn="ctr"/>
                      <a:r>
                        <a:rPr lang="en-US" dirty="0" smtClean="0"/>
                        <a:t>Ticks</a:t>
                      </a:r>
                      <a:endParaRPr lang="en-US" dirty="0"/>
                    </a:p>
                  </a:txBody>
                  <a:tcPr/>
                </a:tc>
                <a:tc>
                  <a:txBody>
                    <a:bodyPr/>
                    <a:lstStyle/>
                    <a:p>
                      <a:pPr algn="ctr"/>
                      <a:endParaRPr lang="en-US" dirty="0" smtClean="0">
                        <a:latin typeface="Arial"/>
                        <a:cs typeface="Arial"/>
                      </a:endParaRPr>
                    </a:p>
                    <a:p>
                      <a:pPr algn="ctr"/>
                      <a:r>
                        <a:rPr lang="el-GR" dirty="0" smtClean="0">
                          <a:latin typeface="Arial"/>
                          <a:cs typeface="Arial"/>
                        </a:rPr>
                        <a:t>μ</a:t>
                      </a:r>
                      <a:r>
                        <a:rPr lang="en-US" dirty="0" smtClean="0"/>
                        <a:t>s</a:t>
                      </a:r>
                      <a:endParaRPr lang="en-US" dirty="0"/>
                    </a:p>
                  </a:txBody>
                  <a:tcPr/>
                </a:tc>
                <a:tc>
                  <a:txBody>
                    <a:bodyPr/>
                    <a:lstStyle/>
                    <a:p>
                      <a:pPr algn="ctr"/>
                      <a:endParaRPr lang="en-US" dirty="0" smtClean="0"/>
                    </a:p>
                    <a:p>
                      <a:pPr algn="ctr"/>
                      <a:r>
                        <a:rPr lang="en-US" dirty="0" smtClean="0"/>
                        <a:t>ms</a:t>
                      </a:r>
                      <a:endParaRPr lang="en-US" dirty="0"/>
                    </a:p>
                  </a:txBody>
                  <a:tcPr/>
                </a:tc>
              </a:tr>
              <a:tr h="370840">
                <a:tc>
                  <a:txBody>
                    <a:bodyPr/>
                    <a:lstStyle/>
                    <a:p>
                      <a:r>
                        <a:rPr lang="en-US" dirty="0" smtClean="0"/>
                        <a:t>32-bit</a:t>
                      </a:r>
                      <a:endParaRPr lang="en-US" dirty="0"/>
                    </a:p>
                  </a:txBody>
                  <a:tcPr/>
                </a:tc>
                <a:tc>
                  <a:txBody>
                    <a:bodyPr/>
                    <a:lstStyle/>
                    <a:p>
                      <a:r>
                        <a:rPr lang="en-US" dirty="0" smtClean="0"/>
                        <a:t>1 to 4,294,967,296</a:t>
                      </a:r>
                      <a:r>
                        <a:rPr lang="en-US" baseline="0" dirty="0" smtClean="0"/>
                        <a:t> ticks</a:t>
                      </a:r>
                      <a:endParaRPr lang="en-US" dirty="0"/>
                    </a:p>
                  </a:txBody>
                  <a:tcPr/>
                </a:tc>
                <a:tc>
                  <a:txBody>
                    <a:bodyPr/>
                    <a:lstStyle/>
                    <a:p>
                      <a:r>
                        <a:rPr lang="en-US" dirty="0" smtClean="0"/>
                        <a:t>1 </a:t>
                      </a:r>
                      <a:r>
                        <a:rPr lang="el-GR" b="0" dirty="0" smtClean="0">
                          <a:latin typeface="Arial"/>
                          <a:cs typeface="Arial"/>
                        </a:rPr>
                        <a:t>μ</a:t>
                      </a:r>
                      <a:r>
                        <a:rPr lang="en-US" dirty="0" smtClean="0"/>
                        <a:t>s to 71 minutes</a:t>
                      </a:r>
                      <a:endParaRPr lang="en-US" dirty="0"/>
                    </a:p>
                  </a:txBody>
                  <a:tcPr/>
                </a:tc>
                <a:tc>
                  <a:txBody>
                    <a:bodyPr/>
                    <a:lstStyle/>
                    <a:p>
                      <a:r>
                        <a:rPr lang="en-US" dirty="0" smtClean="0"/>
                        <a:t>1 ms</a:t>
                      </a:r>
                      <a:r>
                        <a:rPr lang="en-US" baseline="0" dirty="0" smtClean="0"/>
                        <a:t> to 49 days</a:t>
                      </a:r>
                      <a:endParaRPr lang="en-US" dirty="0"/>
                    </a:p>
                  </a:txBody>
                  <a:tcPr/>
                </a:tc>
              </a:tr>
              <a:tr h="370840">
                <a:tc>
                  <a:txBody>
                    <a:bodyPr/>
                    <a:lstStyle/>
                    <a:p>
                      <a:r>
                        <a:rPr lang="en-US" dirty="0" smtClean="0"/>
                        <a:t>16-bit</a:t>
                      </a:r>
                      <a:endParaRPr lang="en-US" dirty="0"/>
                    </a:p>
                  </a:txBody>
                  <a:tcPr/>
                </a:tc>
                <a:tc>
                  <a:txBody>
                    <a:bodyPr/>
                    <a:lstStyle/>
                    <a:p>
                      <a:r>
                        <a:rPr lang="en-US" dirty="0" smtClean="0"/>
                        <a:t>1</a:t>
                      </a:r>
                      <a:r>
                        <a:rPr lang="en-US" baseline="0" dirty="0" smtClean="0"/>
                        <a:t> to 65,536 ticks</a:t>
                      </a:r>
                      <a:endParaRPr lang="en-US" dirty="0"/>
                    </a:p>
                  </a:txBody>
                  <a:tcPr/>
                </a:tc>
                <a:tc>
                  <a:txBody>
                    <a:bodyPr/>
                    <a:lstStyle/>
                    <a:p>
                      <a:r>
                        <a:rPr lang="en-US" dirty="0" smtClean="0"/>
                        <a:t>1 </a:t>
                      </a:r>
                      <a:r>
                        <a:rPr lang="el-GR" dirty="0" smtClean="0">
                          <a:latin typeface="Arial"/>
                          <a:cs typeface="Arial"/>
                        </a:rPr>
                        <a:t>μ</a:t>
                      </a:r>
                      <a:r>
                        <a:rPr lang="en-US" dirty="0" smtClean="0"/>
                        <a:t>s to 65 ms</a:t>
                      </a:r>
                      <a:endParaRPr lang="en-US" dirty="0"/>
                    </a:p>
                  </a:txBody>
                  <a:tcPr/>
                </a:tc>
                <a:tc>
                  <a:txBody>
                    <a:bodyPr/>
                    <a:lstStyle/>
                    <a:p>
                      <a:r>
                        <a:rPr lang="en-US" dirty="0" smtClean="0"/>
                        <a:t>1 ms to 65 seconds</a:t>
                      </a:r>
                      <a:endParaRPr lang="en-US" dirty="0"/>
                    </a:p>
                  </a:txBody>
                  <a:tcPr/>
                </a:tc>
              </a:tr>
              <a:tr h="370840">
                <a:tc>
                  <a:txBody>
                    <a:bodyPr/>
                    <a:lstStyle/>
                    <a:p>
                      <a:r>
                        <a:rPr lang="en-US" dirty="0" smtClean="0"/>
                        <a:t>8-bit</a:t>
                      </a:r>
                      <a:endParaRPr lang="en-US" dirty="0"/>
                    </a:p>
                  </a:txBody>
                  <a:tcPr/>
                </a:tc>
                <a:tc>
                  <a:txBody>
                    <a:bodyPr/>
                    <a:lstStyle/>
                    <a:p>
                      <a:r>
                        <a:rPr lang="en-US" dirty="0" smtClean="0"/>
                        <a:t>1</a:t>
                      </a:r>
                      <a:r>
                        <a:rPr lang="en-US" baseline="0" dirty="0" smtClean="0"/>
                        <a:t> to 256 ticks</a:t>
                      </a:r>
                      <a:endParaRPr lang="en-US" dirty="0"/>
                    </a:p>
                  </a:txBody>
                  <a:tcPr/>
                </a:tc>
                <a:tc>
                  <a:txBody>
                    <a:bodyPr/>
                    <a:lstStyle/>
                    <a:p>
                      <a:r>
                        <a:rPr lang="en-US" dirty="0" smtClean="0"/>
                        <a:t>1 </a:t>
                      </a:r>
                      <a:r>
                        <a:rPr lang="el-GR" dirty="0" smtClean="0">
                          <a:latin typeface="Arial"/>
                          <a:cs typeface="Arial"/>
                        </a:rPr>
                        <a:t>μ</a:t>
                      </a:r>
                      <a:r>
                        <a:rPr lang="en-US" dirty="0" smtClean="0"/>
                        <a:t>s to 256 us</a:t>
                      </a:r>
                      <a:endParaRPr lang="en-US" dirty="0"/>
                    </a:p>
                  </a:txBody>
                  <a:tcPr/>
                </a:tc>
                <a:tc>
                  <a:txBody>
                    <a:bodyPr/>
                    <a:lstStyle/>
                    <a:p>
                      <a:r>
                        <a:rPr lang="en-US" dirty="0" smtClean="0"/>
                        <a:t>1 ms to 256 ms</a:t>
                      </a:r>
                      <a:endParaRPr lang="en-US" dirty="0"/>
                    </a:p>
                  </a:txBody>
                  <a:tcPr/>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p:txBody>
          <a:bodyPr/>
          <a:lstStyle/>
          <a:p>
            <a:pPr eaLnBrk="1" hangingPunct="1"/>
            <a:r>
              <a:rPr lang="en-US" dirty="0" smtClean="0"/>
              <a:t>Exercise 5-2: While Loop Benchmarking</a:t>
            </a:r>
          </a:p>
        </p:txBody>
      </p:sp>
      <p:sp>
        <p:nvSpPr>
          <p:cNvPr id="661507" name="Rectangle 3"/>
          <p:cNvSpPr>
            <a:spLocks noGrp="1" noChangeArrowheads="1"/>
          </p:cNvSpPr>
          <p:nvPr>
            <p:ph idx="1"/>
          </p:nvPr>
        </p:nvSpPr>
        <p:spPr/>
        <p:txBody>
          <a:bodyPr/>
          <a:lstStyle/>
          <a:p>
            <a:pPr marL="0" indent="0" eaLnBrk="1" hangingPunct="1"/>
            <a:r>
              <a:rPr lang="en-US" smtClean="0"/>
              <a:t>Benchmark the loop period of a While Loop containing code.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eaLnBrk="1" hangingPunct="1"/>
            <a:r>
              <a:rPr lang="en-US" smtClean="0"/>
              <a:t>Decision Making in Hardware</a:t>
            </a:r>
          </a:p>
        </p:txBody>
      </p:sp>
      <p:sp>
        <p:nvSpPr>
          <p:cNvPr id="461827" name="Content Placeholder 21"/>
          <p:cNvSpPr>
            <a:spLocks noGrp="1"/>
          </p:cNvSpPr>
          <p:nvPr>
            <p:ph idx="1"/>
          </p:nvPr>
        </p:nvSpPr>
        <p:spPr/>
        <p:txBody>
          <a:bodyPr/>
          <a:lstStyle/>
          <a:p>
            <a:pPr marL="0" indent="0" eaLnBrk="1" hangingPunct="1"/>
            <a:r>
              <a:rPr lang="en-US" smtClean="0"/>
              <a:t>LabVIEW FPGA System</a:t>
            </a:r>
          </a:p>
        </p:txBody>
      </p:sp>
      <p:sp>
        <p:nvSpPr>
          <p:cNvPr id="461828" name="Rectangle 3"/>
          <p:cNvSpPr>
            <a:spLocks noChangeArrowheads="1"/>
          </p:cNvSpPr>
          <p:nvPr/>
        </p:nvSpPr>
        <p:spPr bwMode="auto">
          <a:xfrm>
            <a:off x="4114800" y="1895475"/>
            <a:ext cx="762000" cy="3886200"/>
          </a:xfrm>
          <a:prstGeom prst="rect">
            <a:avLst/>
          </a:prstGeom>
          <a:solidFill>
            <a:schemeClr val="accent1"/>
          </a:solidFill>
          <a:ln w="9525" algn="ctr">
            <a:solidFill>
              <a:schemeClr val="tx2"/>
            </a:solidFill>
            <a:miter lim="800000"/>
            <a:headEnd/>
            <a:tailEnd/>
          </a:ln>
        </p:spPr>
        <p:txBody>
          <a:bodyPr vert="eaVert" wrap="none" lIns="91424" tIns="45712" rIns="91424" bIns="45712" anchor="ctr"/>
          <a:lstStyle/>
          <a:p>
            <a:pPr algn="ctr" defTabSz="912813" eaLnBrk="0" hangingPunct="0"/>
            <a:r>
              <a:rPr lang="en-US" sz="2400">
                <a:solidFill>
                  <a:schemeClr val="tx1"/>
                </a:solidFill>
              </a:rPr>
              <a:t>I/O</a:t>
            </a:r>
          </a:p>
        </p:txBody>
      </p:sp>
      <p:grpSp>
        <p:nvGrpSpPr>
          <p:cNvPr id="461829" name="Group 4"/>
          <p:cNvGrpSpPr>
            <a:grpSpLocks/>
          </p:cNvGrpSpPr>
          <p:nvPr/>
        </p:nvGrpSpPr>
        <p:grpSpPr bwMode="auto">
          <a:xfrm>
            <a:off x="5943600" y="1895475"/>
            <a:ext cx="2590800" cy="3886200"/>
            <a:chOff x="3168" y="1056"/>
            <a:chExt cx="1632" cy="2448"/>
          </a:xfrm>
        </p:grpSpPr>
        <p:sp>
          <p:nvSpPr>
            <p:cNvPr id="21523" name="Rectangle 5"/>
            <p:cNvSpPr>
              <a:spLocks noChangeArrowheads="1"/>
            </p:cNvSpPr>
            <p:nvPr/>
          </p:nvSpPr>
          <p:spPr bwMode="auto">
            <a:xfrm>
              <a:off x="3168" y="1056"/>
              <a:ext cx="480" cy="2448"/>
            </a:xfrm>
            <a:prstGeom prst="rect">
              <a:avLst/>
            </a:prstGeom>
            <a:solidFill>
              <a:schemeClr val="accent4"/>
            </a:solidFill>
            <a:ln w="9525" algn="ctr">
              <a:solidFill>
                <a:schemeClr val="tx2"/>
              </a:solidFill>
              <a:miter lim="800000"/>
              <a:headEnd/>
              <a:tailEnd/>
            </a:ln>
          </p:spPr>
          <p:txBody>
            <a:bodyPr vert="eaVert" wrap="none" lIns="98253" tIns="49126" rIns="98253" bIns="49126" anchor="ctr"/>
            <a:lstStyle/>
            <a:p>
              <a:pPr algn="ctr" defTabSz="914368" eaLnBrk="0" hangingPunct="0">
                <a:defRPr/>
              </a:pPr>
              <a:r>
                <a:rPr lang="en-US" sz="2400" dirty="0">
                  <a:solidFill>
                    <a:schemeClr val="tx1"/>
                  </a:solidFill>
                </a:rPr>
                <a:t>Operating System</a:t>
              </a:r>
            </a:p>
          </p:txBody>
        </p:sp>
        <p:sp>
          <p:nvSpPr>
            <p:cNvPr id="21524" name="Rectangle 6"/>
            <p:cNvSpPr>
              <a:spLocks noChangeArrowheads="1"/>
            </p:cNvSpPr>
            <p:nvPr/>
          </p:nvSpPr>
          <p:spPr bwMode="auto">
            <a:xfrm>
              <a:off x="3744" y="1056"/>
              <a:ext cx="480" cy="2448"/>
            </a:xfrm>
            <a:prstGeom prst="rect">
              <a:avLst/>
            </a:prstGeom>
            <a:solidFill>
              <a:schemeClr val="accent4"/>
            </a:solidFill>
            <a:ln w="9525" algn="ctr">
              <a:solidFill>
                <a:schemeClr val="tx2"/>
              </a:solidFill>
              <a:miter lim="800000"/>
              <a:headEnd/>
              <a:tailEnd/>
            </a:ln>
          </p:spPr>
          <p:txBody>
            <a:bodyPr vert="eaVert" wrap="none" lIns="98253" tIns="49126" rIns="98253" bIns="49126" anchor="ctr"/>
            <a:lstStyle/>
            <a:p>
              <a:pPr algn="ctr" defTabSz="914368" eaLnBrk="0" hangingPunct="0">
                <a:defRPr/>
              </a:pPr>
              <a:r>
                <a:rPr lang="en-US" sz="2400" dirty="0">
                  <a:solidFill>
                    <a:schemeClr val="tx1"/>
                  </a:solidFill>
                </a:rPr>
                <a:t>Driver API</a:t>
              </a:r>
            </a:p>
          </p:txBody>
        </p:sp>
        <p:sp>
          <p:nvSpPr>
            <p:cNvPr id="21525" name="Rectangle 7"/>
            <p:cNvSpPr>
              <a:spLocks noChangeArrowheads="1"/>
            </p:cNvSpPr>
            <p:nvPr/>
          </p:nvSpPr>
          <p:spPr bwMode="auto">
            <a:xfrm>
              <a:off x="4320" y="1056"/>
              <a:ext cx="480" cy="2448"/>
            </a:xfrm>
            <a:prstGeom prst="rect">
              <a:avLst/>
            </a:prstGeom>
            <a:solidFill>
              <a:schemeClr val="accent4"/>
            </a:solidFill>
            <a:ln w="9525" algn="ctr">
              <a:solidFill>
                <a:schemeClr val="tx2"/>
              </a:solidFill>
              <a:miter lim="800000"/>
              <a:headEnd/>
              <a:tailEnd/>
            </a:ln>
          </p:spPr>
          <p:txBody>
            <a:bodyPr vert="eaVert" wrap="none" lIns="98253" tIns="49126" rIns="98253" bIns="49126" anchor="ctr"/>
            <a:lstStyle/>
            <a:p>
              <a:pPr algn="ctr" defTabSz="914368" eaLnBrk="0" hangingPunct="0">
                <a:defRPr/>
              </a:pPr>
              <a:r>
                <a:rPr lang="en-US" sz="2400" dirty="0">
                  <a:solidFill>
                    <a:schemeClr val="tx1"/>
                  </a:solidFill>
                </a:rPr>
                <a:t>Application Software</a:t>
              </a:r>
            </a:p>
          </p:txBody>
        </p:sp>
      </p:grpSp>
      <p:sp>
        <p:nvSpPr>
          <p:cNvPr id="461830" name="Rectangle 8"/>
          <p:cNvSpPr>
            <a:spLocks noChangeArrowheads="1"/>
          </p:cNvSpPr>
          <p:nvPr/>
        </p:nvSpPr>
        <p:spPr bwMode="auto">
          <a:xfrm>
            <a:off x="5029200" y="1895475"/>
            <a:ext cx="762000" cy="3886200"/>
          </a:xfrm>
          <a:prstGeom prst="rect">
            <a:avLst/>
          </a:prstGeom>
          <a:solidFill>
            <a:schemeClr val="bg1"/>
          </a:solidFill>
          <a:ln w="9525" algn="ctr">
            <a:solidFill>
              <a:schemeClr val="tx2"/>
            </a:solidFill>
            <a:miter lim="800000"/>
            <a:headEnd/>
            <a:tailEnd/>
          </a:ln>
        </p:spPr>
        <p:txBody>
          <a:bodyPr vert="eaVert" wrap="none" lIns="91424" tIns="45712" rIns="91424" bIns="45712" anchor="ctr"/>
          <a:lstStyle/>
          <a:p>
            <a:pPr algn="ctr" defTabSz="912813" eaLnBrk="0" hangingPunct="0"/>
            <a:r>
              <a:rPr lang="en-US" sz="2400">
                <a:solidFill>
                  <a:schemeClr val="tx1"/>
                </a:solidFill>
              </a:rPr>
              <a:t>Calculation</a:t>
            </a:r>
          </a:p>
        </p:txBody>
      </p:sp>
      <p:sp>
        <p:nvSpPr>
          <p:cNvPr id="461831" name="Line 9"/>
          <p:cNvSpPr>
            <a:spLocks noChangeShapeType="1"/>
          </p:cNvSpPr>
          <p:nvPr/>
        </p:nvSpPr>
        <p:spPr bwMode="auto">
          <a:xfrm flipV="1">
            <a:off x="2667000" y="2276475"/>
            <a:ext cx="2133600" cy="0"/>
          </a:xfrm>
          <a:prstGeom prst="line">
            <a:avLst/>
          </a:prstGeom>
          <a:noFill/>
          <a:ln w="76200">
            <a:solidFill>
              <a:schemeClr val="tx1"/>
            </a:solidFill>
            <a:round/>
            <a:headEnd/>
            <a:tailEnd type="triangle" w="med" len="med"/>
          </a:ln>
        </p:spPr>
        <p:txBody>
          <a:bodyPr lIns="85085" tIns="42542" rIns="85085" bIns="42542" anchor="ctr"/>
          <a:lstStyle/>
          <a:p>
            <a:endParaRPr lang="en-US"/>
          </a:p>
        </p:txBody>
      </p:sp>
      <p:sp>
        <p:nvSpPr>
          <p:cNvPr id="461832" name="Line 10"/>
          <p:cNvSpPr>
            <a:spLocks noChangeShapeType="1"/>
          </p:cNvSpPr>
          <p:nvPr/>
        </p:nvSpPr>
        <p:spPr bwMode="auto">
          <a:xfrm flipV="1">
            <a:off x="2438400" y="5324475"/>
            <a:ext cx="2362200" cy="0"/>
          </a:xfrm>
          <a:prstGeom prst="line">
            <a:avLst/>
          </a:prstGeom>
          <a:noFill/>
          <a:ln w="76200">
            <a:solidFill>
              <a:schemeClr val="tx1"/>
            </a:solidFill>
            <a:round/>
            <a:headEnd type="triangle" w="med" len="med"/>
            <a:tailEnd/>
          </a:ln>
        </p:spPr>
        <p:txBody>
          <a:bodyPr lIns="85085" tIns="42542" rIns="85085" bIns="42542" anchor="ctr"/>
          <a:lstStyle/>
          <a:p>
            <a:endParaRPr lang="en-US"/>
          </a:p>
        </p:txBody>
      </p:sp>
      <p:sp>
        <p:nvSpPr>
          <p:cNvPr id="461833" name="Freeform 11"/>
          <p:cNvSpPr>
            <a:spLocks/>
          </p:cNvSpPr>
          <p:nvPr/>
        </p:nvSpPr>
        <p:spPr bwMode="auto">
          <a:xfrm>
            <a:off x="4876800" y="2276475"/>
            <a:ext cx="533400" cy="838200"/>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endParaRPr lang="en-US"/>
          </a:p>
        </p:txBody>
      </p:sp>
      <p:sp>
        <p:nvSpPr>
          <p:cNvPr id="461834" name="Freeform 12"/>
          <p:cNvSpPr>
            <a:spLocks/>
          </p:cNvSpPr>
          <p:nvPr/>
        </p:nvSpPr>
        <p:spPr bwMode="auto">
          <a:xfrm rot="5400000">
            <a:off x="4800600" y="4714875"/>
            <a:ext cx="685800" cy="533400"/>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endParaRPr lang="en-US"/>
          </a:p>
        </p:txBody>
      </p:sp>
      <p:sp>
        <p:nvSpPr>
          <p:cNvPr id="461835" name="Text Box 13"/>
          <p:cNvSpPr txBox="1">
            <a:spLocks noChangeArrowheads="1"/>
          </p:cNvSpPr>
          <p:nvPr/>
        </p:nvSpPr>
        <p:spPr bwMode="auto">
          <a:xfrm>
            <a:off x="2209800" y="3267075"/>
            <a:ext cx="1828800" cy="984250"/>
          </a:xfrm>
          <a:prstGeom prst="rect">
            <a:avLst/>
          </a:prstGeom>
          <a:noFill/>
          <a:ln w="9525" algn="ctr">
            <a:noFill/>
            <a:miter lim="800000"/>
            <a:headEnd/>
            <a:tailEnd/>
          </a:ln>
        </p:spPr>
        <p:txBody>
          <a:bodyPr lIns="91424" tIns="45712" rIns="91424" bIns="45712">
            <a:spAutoFit/>
          </a:bodyPr>
          <a:lstStyle/>
          <a:p>
            <a:pPr algn="ctr" defTabSz="912813" eaLnBrk="0" hangingPunct="0"/>
            <a:r>
              <a:rPr lang="en-US" sz="2800">
                <a:solidFill>
                  <a:schemeClr val="tx1"/>
                </a:solidFill>
              </a:rPr>
              <a:t>25 ns*</a:t>
            </a:r>
          </a:p>
          <a:p>
            <a:pPr algn="ctr" defTabSz="912813" eaLnBrk="0" hangingPunct="0"/>
            <a:r>
              <a:rPr lang="en-US" sz="2800">
                <a:solidFill>
                  <a:schemeClr val="tx1"/>
                </a:solidFill>
              </a:rPr>
              <a:t>Response</a:t>
            </a:r>
          </a:p>
        </p:txBody>
      </p:sp>
      <p:sp>
        <p:nvSpPr>
          <p:cNvPr id="461836" name="Text Box 14"/>
          <p:cNvSpPr txBox="1">
            <a:spLocks noChangeArrowheads="1"/>
          </p:cNvSpPr>
          <p:nvPr/>
        </p:nvSpPr>
        <p:spPr bwMode="auto">
          <a:xfrm>
            <a:off x="2667000" y="4943475"/>
            <a:ext cx="982663" cy="396875"/>
          </a:xfrm>
          <a:prstGeom prst="rect">
            <a:avLst/>
          </a:prstGeom>
          <a:noFill/>
          <a:ln w="9525" algn="ctr">
            <a:noFill/>
            <a:miter lim="800000"/>
            <a:headEnd/>
            <a:tailEnd/>
          </a:ln>
        </p:spPr>
        <p:txBody>
          <a:bodyPr wrap="none" lIns="91424" tIns="45712" rIns="91424" bIns="45712">
            <a:spAutoFit/>
          </a:bodyPr>
          <a:lstStyle/>
          <a:p>
            <a:pPr defTabSz="912813" eaLnBrk="0" hangingPunct="0"/>
            <a:r>
              <a:rPr lang="en-US">
                <a:solidFill>
                  <a:schemeClr val="tx1"/>
                </a:solidFill>
              </a:rPr>
              <a:t>Outputs</a:t>
            </a:r>
          </a:p>
        </p:txBody>
      </p:sp>
      <p:sp>
        <p:nvSpPr>
          <p:cNvPr id="21516" name="Rectangle 15"/>
          <p:cNvSpPr>
            <a:spLocks noChangeArrowheads="1"/>
          </p:cNvSpPr>
          <p:nvPr/>
        </p:nvSpPr>
        <p:spPr bwMode="auto">
          <a:xfrm>
            <a:off x="762000" y="3343275"/>
            <a:ext cx="1447800" cy="914400"/>
          </a:xfrm>
          <a:prstGeom prst="rect">
            <a:avLst/>
          </a:prstGeom>
          <a:solidFill>
            <a:schemeClr val="accent3"/>
          </a:solidFill>
          <a:ln w="9525" algn="ctr">
            <a:noFill/>
            <a:miter lim="800000"/>
            <a:headEnd/>
            <a:tailEnd/>
          </a:ln>
        </p:spPr>
        <p:txBody>
          <a:bodyPr wrap="none" lIns="91424" tIns="45712" rIns="91424" bIns="45712" anchor="ctr"/>
          <a:lstStyle/>
          <a:p>
            <a:pPr algn="ctr" defTabSz="914368" eaLnBrk="0" hangingPunct="0">
              <a:defRPr/>
            </a:pPr>
            <a:r>
              <a:rPr lang="en-US" sz="3200" dirty="0">
                <a:solidFill>
                  <a:schemeClr val="tx1"/>
                </a:solidFill>
              </a:rPr>
              <a:t>UUT</a:t>
            </a:r>
          </a:p>
        </p:txBody>
      </p:sp>
      <p:sp>
        <p:nvSpPr>
          <p:cNvPr id="461838" name="Freeform 16"/>
          <p:cNvSpPr>
            <a:spLocks/>
          </p:cNvSpPr>
          <p:nvPr/>
        </p:nvSpPr>
        <p:spPr bwMode="auto">
          <a:xfrm rot="10800000">
            <a:off x="1447800" y="4257675"/>
            <a:ext cx="914400" cy="1066800"/>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endParaRPr lang="en-US"/>
          </a:p>
        </p:txBody>
      </p:sp>
      <p:sp>
        <p:nvSpPr>
          <p:cNvPr id="461839" name="Freeform 17"/>
          <p:cNvSpPr>
            <a:spLocks/>
          </p:cNvSpPr>
          <p:nvPr/>
        </p:nvSpPr>
        <p:spPr bwMode="auto">
          <a:xfrm rot="-5400000">
            <a:off x="1524000" y="2200275"/>
            <a:ext cx="990600" cy="1143000"/>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endParaRPr lang="en-US"/>
          </a:p>
        </p:txBody>
      </p:sp>
      <p:sp>
        <p:nvSpPr>
          <p:cNvPr id="461840" name="Text Box 19"/>
          <p:cNvSpPr txBox="1">
            <a:spLocks noChangeArrowheads="1"/>
          </p:cNvSpPr>
          <p:nvPr/>
        </p:nvSpPr>
        <p:spPr bwMode="auto">
          <a:xfrm>
            <a:off x="609600" y="5795963"/>
            <a:ext cx="4151313" cy="366712"/>
          </a:xfrm>
          <a:prstGeom prst="rect">
            <a:avLst/>
          </a:prstGeom>
          <a:noFill/>
          <a:ln w="9525" algn="ctr">
            <a:noFill/>
            <a:miter lim="800000"/>
            <a:headEnd/>
            <a:tailEnd/>
          </a:ln>
        </p:spPr>
        <p:txBody>
          <a:bodyPr wrap="none" lIns="91424" tIns="45712" rIns="91424" bIns="45712">
            <a:spAutoFit/>
          </a:bodyPr>
          <a:lstStyle/>
          <a:p>
            <a:pPr defTabSz="912813" eaLnBrk="0" hangingPunct="0"/>
            <a:r>
              <a:rPr lang="en-US" sz="1800">
                <a:solidFill>
                  <a:schemeClr val="tx1"/>
                </a:solidFill>
              </a:rPr>
              <a:t>* Faster response for 80 and 120 MHz clocks</a:t>
            </a:r>
          </a:p>
        </p:txBody>
      </p:sp>
      <p:sp>
        <p:nvSpPr>
          <p:cNvPr id="874516" name="Rectangle 20"/>
          <p:cNvSpPr>
            <a:spLocks noChangeArrowheads="1"/>
          </p:cNvSpPr>
          <p:nvPr/>
        </p:nvSpPr>
        <p:spPr bwMode="auto">
          <a:xfrm>
            <a:off x="4114800" y="1895475"/>
            <a:ext cx="1676400" cy="3886200"/>
          </a:xfrm>
          <a:prstGeom prst="rect">
            <a:avLst/>
          </a:prstGeom>
          <a:noFill/>
          <a:ln w="76200" algn="ctr">
            <a:solidFill>
              <a:srgbClr val="00FF00"/>
            </a:solidFill>
            <a:miter lim="800000"/>
            <a:headEnd/>
            <a:tailEnd/>
          </a:ln>
        </p:spPr>
        <p:txBody>
          <a:bodyPr wrap="none" lIns="91424" tIns="45712" rIns="91424" bIns="45712" anchor="ctr"/>
          <a:lstStyle/>
          <a:p>
            <a:pPr algn="ctr" defTabSz="912813" eaLnBrk="0" hangingPunct="0"/>
            <a:endParaRPr lang="en-US" sz="2400">
              <a:solidFill>
                <a:schemeClr val="tx1"/>
              </a:solidFill>
            </a:endParaRPr>
          </a:p>
        </p:txBody>
      </p:sp>
      <p:sp>
        <p:nvSpPr>
          <p:cNvPr id="874517" name="Text Box 21"/>
          <p:cNvSpPr txBox="1">
            <a:spLocks noChangeArrowheads="1"/>
          </p:cNvSpPr>
          <p:nvPr/>
        </p:nvSpPr>
        <p:spPr bwMode="auto">
          <a:xfrm>
            <a:off x="3641725" y="1362075"/>
            <a:ext cx="2835275" cy="519113"/>
          </a:xfrm>
          <a:prstGeom prst="rect">
            <a:avLst/>
          </a:prstGeom>
          <a:noFill/>
          <a:ln w="9525" algn="ctr">
            <a:noFill/>
            <a:miter lim="800000"/>
            <a:headEnd/>
            <a:tailEnd/>
          </a:ln>
        </p:spPr>
        <p:txBody>
          <a:bodyPr lIns="91424" tIns="45712" rIns="91424" bIns="45712">
            <a:spAutoFit/>
          </a:bodyPr>
          <a:lstStyle/>
          <a:p>
            <a:pPr defTabSz="912813" eaLnBrk="0" hangingPunct="0"/>
            <a:r>
              <a:rPr lang="en-US" sz="2800">
                <a:solidFill>
                  <a:srgbClr val="00FF00"/>
                </a:solidFill>
              </a:rPr>
              <a:t>Highest Reliability</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4516"/>
                                        </p:tgtEl>
                                        <p:attrNameLst>
                                          <p:attrName>style.visibility</p:attrName>
                                        </p:attrNameLst>
                                      </p:cBhvr>
                                      <p:to>
                                        <p:strVal val="visible"/>
                                      </p:to>
                                    </p:set>
                                    <p:animEffect transition="in" filter="dissolve">
                                      <p:cBhvr>
                                        <p:cTn id="7" dur="500"/>
                                        <p:tgtEl>
                                          <p:spTgt spid="8745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74517"/>
                                        </p:tgtEl>
                                        <p:attrNameLst>
                                          <p:attrName>style.visibility</p:attrName>
                                        </p:attrNameLst>
                                      </p:cBhvr>
                                      <p:to>
                                        <p:strVal val="visible"/>
                                      </p:to>
                                    </p:set>
                                    <p:animEffect transition="in" filter="dissolve">
                                      <p:cBhvr>
                                        <p:cTn id="10" dur="500"/>
                                        <p:tgtEl>
                                          <p:spTgt spid="874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16" grpId="0" animBg="1"/>
      <p:bldP spid="874517"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lstStyle/>
          <a:p>
            <a:pPr eaLnBrk="1" hangingPunct="1"/>
            <a:r>
              <a:rPr lang="en-US" dirty="0" smtClean="0"/>
              <a:t/>
            </a:r>
            <a:br>
              <a:rPr lang="en-US" dirty="0" smtClean="0"/>
            </a:br>
            <a:r>
              <a:rPr lang="en-US" dirty="0" smtClean="0"/>
              <a:t/>
            </a:r>
            <a:br>
              <a:rPr lang="en-US" dirty="0" smtClean="0"/>
            </a:br>
            <a:r>
              <a:rPr lang="en-US" dirty="0" smtClean="0"/>
              <a:t>Exercise 5-2: While Loop Benchmarking</a:t>
            </a:r>
            <a:br>
              <a:rPr lang="en-US" dirty="0" smtClean="0"/>
            </a:br>
            <a:endParaRPr lang="en-US" dirty="0" smtClean="0"/>
          </a:p>
        </p:txBody>
      </p:sp>
      <p:sp>
        <p:nvSpPr>
          <p:cNvPr id="15363" name="Rectangle 3"/>
          <p:cNvSpPr>
            <a:spLocks noGrp="1" noChangeArrowheads="1"/>
          </p:cNvSpPr>
          <p:nvPr>
            <p:ph idx="1"/>
          </p:nvPr>
        </p:nvSpPr>
        <p:spPr/>
        <p:txBody>
          <a:bodyPr rtlCol="0">
            <a:normAutofit/>
          </a:bodyPr>
          <a:lstStyle/>
          <a:p>
            <a:pPr eaLnBrk="1" fontAlgn="auto" hangingPunct="1">
              <a:spcAft>
                <a:spcPts val="0"/>
              </a:spcAft>
              <a:buFont typeface="Arial" pitchFamily="34" charset="0"/>
              <a:buChar char="•"/>
              <a:defRPr/>
            </a:pPr>
            <a:r>
              <a:rPr lang="en-US" dirty="0" smtClean="0"/>
              <a:t> If you configured the Tick Count Express VI to use Counter Units of </a:t>
            </a:r>
            <a:r>
              <a:rPr lang="el-GR" dirty="0" smtClean="0">
                <a:cs typeface="Arial"/>
              </a:rPr>
              <a:t>μ</a:t>
            </a:r>
            <a:r>
              <a:rPr lang="en-US" dirty="0" smtClean="0"/>
              <a:t>s or ms instead of Ticks, would the benchmarking results in this exercise still be reasonable?</a:t>
            </a:r>
          </a:p>
          <a:p>
            <a:pPr eaLnBrk="1" fontAlgn="auto" hangingPunct="1">
              <a:spcAft>
                <a:spcPts val="0"/>
              </a:spcAft>
              <a:buFont typeface="Arial" pitchFamily="34" charset="0"/>
              <a:buChar char="•"/>
              <a:defRPr/>
            </a:pPr>
            <a:r>
              <a:rPr lang="en-US" dirty="0" smtClean="0"/>
              <a:t> If the code you want to benchmark executes within nanoseconds, what Counter Unit should you use?</a:t>
            </a: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4"/>
          <p:cNvSpPr>
            <a:spLocks noGrp="1" noChangeArrowheads="1"/>
          </p:cNvSpPr>
          <p:nvPr>
            <p:ph type="title"/>
          </p:nvPr>
        </p:nvSpPr>
        <p:spPr/>
        <p:txBody>
          <a:bodyPr/>
          <a:lstStyle/>
          <a:p>
            <a:pPr eaLnBrk="1" hangingPunct="1"/>
            <a:r>
              <a:rPr lang="en-US" smtClean="0"/>
              <a:t>Summary—Matching Quiz</a:t>
            </a:r>
          </a:p>
        </p:txBody>
      </p:sp>
      <p:sp>
        <p:nvSpPr>
          <p:cNvPr id="663555" name="Rectangle 5"/>
          <p:cNvSpPr>
            <a:spLocks noGrp="1" noChangeArrowheads="1"/>
          </p:cNvSpPr>
          <p:nvPr>
            <p:ph sz="half" idx="1"/>
          </p:nvPr>
        </p:nvSpPr>
        <p:spPr>
          <a:xfrm>
            <a:off x="381000" y="1162050"/>
            <a:ext cx="2454275" cy="3771900"/>
          </a:xfrm>
        </p:spPr>
        <p:txBody>
          <a:bodyPr/>
          <a:lstStyle/>
          <a:p>
            <a:pPr marL="341313" indent="-341313" eaLnBrk="1" hangingPunct="1">
              <a:spcBef>
                <a:spcPct val="80000"/>
              </a:spcBef>
              <a:buFontTx/>
              <a:buAutoNum type="arabicPeriod"/>
            </a:pPr>
            <a:r>
              <a:rPr lang="en-US" smtClean="0"/>
              <a:t>Loop Timer Express VI</a:t>
            </a:r>
          </a:p>
          <a:p>
            <a:pPr marL="341313" indent="-341313" eaLnBrk="1" hangingPunct="1">
              <a:spcBef>
                <a:spcPct val="80000"/>
              </a:spcBef>
              <a:buFontTx/>
              <a:buAutoNum type="arabicPeriod"/>
            </a:pPr>
            <a:r>
              <a:rPr lang="en-US" smtClean="0"/>
              <a:t>Wait Express VI</a:t>
            </a:r>
          </a:p>
          <a:p>
            <a:pPr marL="341313" indent="-341313" eaLnBrk="1" hangingPunct="1">
              <a:spcBef>
                <a:spcPct val="80000"/>
              </a:spcBef>
              <a:buFontTx/>
              <a:buAutoNum type="arabicPeriod"/>
            </a:pPr>
            <a:r>
              <a:rPr lang="en-US" smtClean="0"/>
              <a:t>Tick Count Express VI</a:t>
            </a:r>
          </a:p>
        </p:txBody>
      </p:sp>
      <p:sp>
        <p:nvSpPr>
          <p:cNvPr id="663556" name="Rectangle 6"/>
          <p:cNvSpPr>
            <a:spLocks noGrp="1" noChangeArrowheads="1"/>
          </p:cNvSpPr>
          <p:nvPr>
            <p:ph sz="half" idx="2"/>
          </p:nvPr>
        </p:nvSpPr>
        <p:spPr>
          <a:xfrm>
            <a:off x="3159125" y="1169988"/>
            <a:ext cx="5756275" cy="4872037"/>
          </a:xfrm>
        </p:spPr>
        <p:txBody>
          <a:bodyPr/>
          <a:lstStyle/>
          <a:p>
            <a:pPr marL="325438" indent="-325438" eaLnBrk="1" hangingPunct="1">
              <a:spcBef>
                <a:spcPct val="30000"/>
              </a:spcBef>
              <a:buFontTx/>
              <a:buAutoNum type="alphaUcPeriod"/>
            </a:pPr>
            <a:r>
              <a:rPr lang="en-US" sz="2600" smtClean="0"/>
              <a:t>Use to create delays between events</a:t>
            </a:r>
            <a:br>
              <a:rPr lang="en-US" sz="2600" smtClean="0"/>
            </a:br>
            <a:r>
              <a:rPr lang="en-US" sz="2600" smtClean="0"/>
              <a:t/>
            </a:r>
            <a:br>
              <a:rPr lang="en-US" sz="2600" smtClean="0"/>
            </a:br>
            <a:endParaRPr lang="en-US" sz="2600" smtClean="0"/>
          </a:p>
          <a:p>
            <a:pPr marL="325438" indent="-325438" eaLnBrk="1" hangingPunct="1">
              <a:spcBef>
                <a:spcPct val="30000"/>
              </a:spcBef>
              <a:buFontTx/>
              <a:buAutoNum type="alphaUcPeriod"/>
            </a:pPr>
            <a:r>
              <a:rPr lang="en-US" sz="2600" smtClean="0"/>
              <a:t>Use to benchmark execution speeds</a:t>
            </a:r>
            <a:br>
              <a:rPr lang="en-US" sz="2600" smtClean="0"/>
            </a:br>
            <a:r>
              <a:rPr lang="en-US" sz="2600" smtClean="0"/>
              <a:t/>
            </a:r>
            <a:br>
              <a:rPr lang="en-US" sz="2600" smtClean="0"/>
            </a:br>
            <a:endParaRPr lang="en-US" sz="2600" smtClean="0"/>
          </a:p>
          <a:p>
            <a:pPr marL="325438" indent="-325438" eaLnBrk="1" hangingPunct="1">
              <a:spcBef>
                <a:spcPct val="30000"/>
              </a:spcBef>
              <a:buFontTx/>
              <a:buAutoNum type="alphaUcPeriod"/>
            </a:pPr>
            <a:r>
              <a:rPr lang="en-US" sz="2600" smtClean="0"/>
              <a:t>Use to control loop execution rate</a:t>
            </a: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4"/>
          <p:cNvSpPr>
            <a:spLocks noGrp="1" noChangeArrowheads="1"/>
          </p:cNvSpPr>
          <p:nvPr>
            <p:ph type="title"/>
          </p:nvPr>
        </p:nvSpPr>
        <p:spPr/>
        <p:txBody>
          <a:bodyPr/>
          <a:lstStyle/>
          <a:p>
            <a:pPr eaLnBrk="1" hangingPunct="1"/>
            <a:r>
              <a:rPr lang="en-US" smtClean="0"/>
              <a:t>Summary—Matching Quiz Answers</a:t>
            </a:r>
          </a:p>
        </p:txBody>
      </p:sp>
      <p:sp>
        <p:nvSpPr>
          <p:cNvPr id="664579" name="Rectangle 5"/>
          <p:cNvSpPr>
            <a:spLocks noGrp="1" noChangeArrowheads="1"/>
          </p:cNvSpPr>
          <p:nvPr>
            <p:ph sz="half" idx="1"/>
          </p:nvPr>
        </p:nvSpPr>
        <p:spPr>
          <a:xfrm>
            <a:off x="381000" y="1162050"/>
            <a:ext cx="2454275" cy="3771900"/>
          </a:xfrm>
        </p:spPr>
        <p:txBody>
          <a:bodyPr/>
          <a:lstStyle/>
          <a:p>
            <a:pPr marL="341313" indent="-341313" eaLnBrk="1" hangingPunct="1">
              <a:spcBef>
                <a:spcPct val="80000"/>
              </a:spcBef>
              <a:buFontTx/>
              <a:buAutoNum type="arabicPeriod"/>
            </a:pPr>
            <a:r>
              <a:rPr lang="en-US" smtClean="0"/>
              <a:t>Loop Timer Express VI</a:t>
            </a:r>
          </a:p>
          <a:p>
            <a:pPr marL="341313" indent="-341313" eaLnBrk="1" hangingPunct="1">
              <a:spcBef>
                <a:spcPct val="80000"/>
              </a:spcBef>
              <a:buFontTx/>
              <a:buAutoNum type="arabicPeriod"/>
            </a:pPr>
            <a:r>
              <a:rPr lang="en-US" smtClean="0"/>
              <a:t>Wait Express VI</a:t>
            </a:r>
          </a:p>
          <a:p>
            <a:pPr marL="341313" indent="-341313" eaLnBrk="1" hangingPunct="1">
              <a:spcBef>
                <a:spcPct val="80000"/>
              </a:spcBef>
              <a:buFontTx/>
              <a:buAutoNum type="arabicPeriod"/>
            </a:pPr>
            <a:r>
              <a:rPr lang="en-US" smtClean="0"/>
              <a:t>Tick Count Express VI</a:t>
            </a:r>
          </a:p>
        </p:txBody>
      </p:sp>
      <p:sp>
        <p:nvSpPr>
          <p:cNvPr id="664580" name="Rectangle 6"/>
          <p:cNvSpPr>
            <a:spLocks noGrp="1" noChangeArrowheads="1"/>
          </p:cNvSpPr>
          <p:nvPr>
            <p:ph sz="half" idx="2"/>
          </p:nvPr>
        </p:nvSpPr>
        <p:spPr>
          <a:xfrm>
            <a:off x="3159125" y="1169988"/>
            <a:ext cx="5756275" cy="4872037"/>
          </a:xfrm>
        </p:spPr>
        <p:txBody>
          <a:bodyPr/>
          <a:lstStyle/>
          <a:p>
            <a:pPr marL="325438" indent="-325438" eaLnBrk="1" hangingPunct="1">
              <a:spcBef>
                <a:spcPct val="30000"/>
              </a:spcBef>
              <a:buFontTx/>
              <a:buAutoNum type="alphaUcPeriod"/>
            </a:pPr>
            <a:r>
              <a:rPr lang="en-US" sz="2600" smtClean="0"/>
              <a:t>Use to create delays between events</a:t>
            </a:r>
            <a:br>
              <a:rPr lang="en-US" sz="2600" smtClean="0"/>
            </a:br>
            <a:r>
              <a:rPr lang="en-US" sz="2600" smtClean="0"/>
              <a:t/>
            </a:r>
            <a:br>
              <a:rPr lang="en-US" sz="2600" smtClean="0"/>
            </a:br>
            <a:endParaRPr lang="en-US" sz="2600" smtClean="0"/>
          </a:p>
          <a:p>
            <a:pPr marL="325438" indent="-325438" eaLnBrk="1" hangingPunct="1">
              <a:spcBef>
                <a:spcPct val="30000"/>
              </a:spcBef>
              <a:buFontTx/>
              <a:buAutoNum type="alphaUcPeriod"/>
            </a:pPr>
            <a:r>
              <a:rPr lang="en-US" sz="2600" smtClean="0"/>
              <a:t>Use to benchmark execution speeds</a:t>
            </a:r>
            <a:br>
              <a:rPr lang="en-US" sz="2600" smtClean="0"/>
            </a:br>
            <a:r>
              <a:rPr lang="en-US" sz="2600" smtClean="0"/>
              <a:t/>
            </a:r>
            <a:br>
              <a:rPr lang="en-US" sz="2600" smtClean="0"/>
            </a:br>
            <a:endParaRPr lang="en-US" sz="2600" smtClean="0"/>
          </a:p>
          <a:p>
            <a:pPr marL="325438" indent="-325438" eaLnBrk="1" hangingPunct="1">
              <a:spcBef>
                <a:spcPct val="30000"/>
              </a:spcBef>
              <a:buFontTx/>
              <a:buAutoNum type="alphaUcPeriod"/>
            </a:pPr>
            <a:r>
              <a:rPr lang="en-US" sz="2600" smtClean="0"/>
              <a:t>Use to control loop execution rate</a:t>
            </a:r>
          </a:p>
        </p:txBody>
      </p:sp>
      <p:cxnSp>
        <p:nvCxnSpPr>
          <p:cNvPr id="5" name="Straight Arrow Connector 4"/>
          <p:cNvCxnSpPr/>
          <p:nvPr/>
        </p:nvCxnSpPr>
        <p:spPr>
          <a:xfrm rot="5400000" flipH="1" flipV="1">
            <a:off x="2438400" y="1752600"/>
            <a:ext cx="990600" cy="6858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2247900" y="2933700"/>
            <a:ext cx="1066800" cy="9906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1638300" y="2171700"/>
            <a:ext cx="2438400" cy="9906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pPr eaLnBrk="1" hangingPunct="1"/>
            <a:r>
              <a:rPr lang="en-US" smtClean="0"/>
              <a:t>Summary—Quiz</a:t>
            </a:r>
          </a:p>
        </p:txBody>
      </p:sp>
      <p:sp>
        <p:nvSpPr>
          <p:cNvPr id="665603" name="Rectangle 16"/>
          <p:cNvSpPr>
            <a:spLocks noGrp="1" noChangeArrowheads="1"/>
          </p:cNvSpPr>
          <p:nvPr>
            <p:ph idx="1"/>
          </p:nvPr>
        </p:nvSpPr>
        <p:spPr/>
        <p:txBody>
          <a:bodyPr/>
          <a:lstStyle/>
          <a:p>
            <a:pPr marL="533400" indent="-533400" eaLnBrk="1" hangingPunct="1">
              <a:buFont typeface="Arial" pitchFamily="34" charset="0"/>
              <a:buAutoNum type="arabicPeriod" startAt="2"/>
            </a:pPr>
            <a:r>
              <a:rPr lang="en-US" smtClean="0"/>
              <a:t>What is a potential drawback of using an 8-bit counter instead of a 32-bit counter?</a:t>
            </a:r>
          </a:p>
          <a:p>
            <a:pPr marL="1104900" lvl="4" indent="-533400" eaLnBrk="1" hangingPunct="1">
              <a:buFont typeface="Arial Narrow" pitchFamily="34" charset="0"/>
              <a:buAutoNum type="alphaLcPeriod"/>
            </a:pPr>
            <a:r>
              <a:rPr lang="en-US" sz="2800" smtClean="0"/>
              <a:t>Decreased FPGA resources used</a:t>
            </a:r>
          </a:p>
          <a:p>
            <a:pPr marL="1104900" lvl="4" indent="-533400" eaLnBrk="1" hangingPunct="1">
              <a:buFont typeface="Arial Narrow" pitchFamily="34" charset="0"/>
              <a:buAutoNum type="alphaLcPeriod"/>
            </a:pPr>
            <a:r>
              <a:rPr lang="en-US" sz="2800" smtClean="0"/>
              <a:t>32-bit clocks are slower</a:t>
            </a:r>
          </a:p>
          <a:p>
            <a:pPr marL="1104900" lvl="4" indent="-533400" eaLnBrk="1" hangingPunct="1">
              <a:buFont typeface="Arial Narrow" pitchFamily="34" charset="0"/>
              <a:buAutoNum type="alphaLcPeriod"/>
            </a:pPr>
            <a:r>
              <a:rPr lang="en-US" sz="2800" smtClean="0"/>
              <a:t>Maximum time the timer can track is not large enough for the application</a:t>
            </a: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pPr eaLnBrk="1" hangingPunct="1"/>
            <a:r>
              <a:rPr lang="en-US" smtClean="0"/>
              <a:t>Summary—Quiz Answer</a:t>
            </a:r>
          </a:p>
        </p:txBody>
      </p:sp>
      <p:sp>
        <p:nvSpPr>
          <p:cNvPr id="666627" name="Rectangle 16"/>
          <p:cNvSpPr>
            <a:spLocks noGrp="1" noChangeArrowheads="1"/>
          </p:cNvSpPr>
          <p:nvPr>
            <p:ph idx="1"/>
          </p:nvPr>
        </p:nvSpPr>
        <p:spPr/>
        <p:txBody>
          <a:bodyPr/>
          <a:lstStyle/>
          <a:p>
            <a:pPr marL="533400" indent="-533400" eaLnBrk="1" hangingPunct="1">
              <a:buFont typeface="Arial" pitchFamily="34" charset="0"/>
              <a:buAutoNum type="arabicPeriod" startAt="2"/>
            </a:pPr>
            <a:r>
              <a:rPr lang="en-US" smtClean="0"/>
              <a:t>What is a potential drawback of using an 8-bit counter instead of a 32-bit counter?</a:t>
            </a:r>
          </a:p>
          <a:p>
            <a:pPr marL="1104900" lvl="4" indent="-533400" eaLnBrk="1" hangingPunct="1">
              <a:buFont typeface="Arial Narrow" pitchFamily="34" charset="0"/>
              <a:buAutoNum type="alphaLcPeriod"/>
            </a:pPr>
            <a:r>
              <a:rPr lang="en-US" sz="2800" smtClean="0"/>
              <a:t>Decreased FPGA resources used</a:t>
            </a:r>
          </a:p>
          <a:p>
            <a:pPr marL="1104900" lvl="4" indent="-533400" eaLnBrk="1" hangingPunct="1">
              <a:buFont typeface="Arial Narrow" pitchFamily="34" charset="0"/>
              <a:buAutoNum type="alphaLcPeriod"/>
            </a:pPr>
            <a:r>
              <a:rPr lang="en-US" sz="2800" smtClean="0"/>
              <a:t>32-bit clocks are slower</a:t>
            </a:r>
          </a:p>
          <a:p>
            <a:pPr marL="1104900" lvl="4" indent="-533400" eaLnBrk="1" hangingPunct="1">
              <a:buFont typeface="Arial Narrow" pitchFamily="34" charset="0"/>
              <a:buAutoNum type="alphaLcPeriod"/>
            </a:pPr>
            <a:r>
              <a:rPr lang="en-US" sz="2800" b="1" smtClean="0"/>
              <a:t>Maximum time the timer can track is not large enough for the application</a:t>
            </a: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p:txBody>
          <a:bodyPr/>
          <a:lstStyle/>
          <a:p>
            <a:pPr eaLnBrk="1" hangingPunct="1"/>
            <a:r>
              <a:rPr lang="en-US" smtClean="0"/>
              <a:t>Summary—Quiz</a:t>
            </a:r>
          </a:p>
        </p:txBody>
      </p:sp>
      <p:sp>
        <p:nvSpPr>
          <p:cNvPr id="667651" name="Rectangle 16"/>
          <p:cNvSpPr>
            <a:spLocks noGrp="1" noChangeArrowheads="1"/>
          </p:cNvSpPr>
          <p:nvPr>
            <p:ph idx="1"/>
          </p:nvPr>
        </p:nvSpPr>
        <p:spPr/>
        <p:txBody>
          <a:bodyPr/>
          <a:lstStyle/>
          <a:p>
            <a:pPr marL="533400" indent="-533400" eaLnBrk="1" hangingPunct="1">
              <a:buFont typeface="Arial" pitchFamily="34" charset="0"/>
              <a:buAutoNum type="arabicPeriod" startAt="3"/>
            </a:pPr>
            <a:r>
              <a:rPr lang="en-US" smtClean="0"/>
              <a:t>True or False?</a:t>
            </a:r>
            <a:br>
              <a:rPr lang="en-US" smtClean="0"/>
            </a:br>
            <a:r>
              <a:rPr lang="en-US" smtClean="0"/>
              <a:t>If you place a Loop Timer Express VI inside a While Loop, the Loop Timer Express VI will wait during every iteration of the While Loop.</a:t>
            </a: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p:txBody>
          <a:bodyPr/>
          <a:lstStyle/>
          <a:p>
            <a:pPr eaLnBrk="1" hangingPunct="1"/>
            <a:r>
              <a:rPr lang="en-US" smtClean="0"/>
              <a:t>Summary—Quiz Answer</a:t>
            </a:r>
          </a:p>
        </p:txBody>
      </p:sp>
      <p:sp>
        <p:nvSpPr>
          <p:cNvPr id="668675" name="Rectangle 16"/>
          <p:cNvSpPr>
            <a:spLocks noGrp="1" noChangeArrowheads="1"/>
          </p:cNvSpPr>
          <p:nvPr>
            <p:ph idx="1"/>
          </p:nvPr>
        </p:nvSpPr>
        <p:spPr/>
        <p:txBody>
          <a:bodyPr/>
          <a:lstStyle/>
          <a:p>
            <a:pPr marL="533400" indent="-533400" eaLnBrk="1" hangingPunct="1">
              <a:buFont typeface="Arial" pitchFamily="34" charset="0"/>
              <a:buAutoNum type="arabicPeriod" startAt="3"/>
            </a:pPr>
            <a:r>
              <a:rPr lang="en-US" smtClean="0"/>
              <a:t>True or False?</a:t>
            </a:r>
            <a:br>
              <a:rPr lang="en-US" smtClean="0"/>
            </a:br>
            <a:r>
              <a:rPr lang="en-US" smtClean="0"/>
              <a:t>If you place a Loop Timer Express VI inside a While Loop, the Loop Timer Express VI will wait during every iteration of the While Loop.</a:t>
            </a:r>
          </a:p>
          <a:p>
            <a:pPr marL="533400" indent="-533400" eaLnBrk="1" hangingPunct="1">
              <a:buFont typeface="Arial" pitchFamily="34" charset="0"/>
              <a:buAutoNum type="arabicPeriod" startAt="3"/>
            </a:pPr>
            <a:endParaRPr lang="en-US" smtClean="0"/>
          </a:p>
          <a:p>
            <a:pPr marL="533400" indent="-533400" eaLnBrk="1" hangingPunct="1"/>
            <a:r>
              <a:rPr lang="en-US" smtClean="0"/>
              <a:t>	</a:t>
            </a:r>
            <a:r>
              <a:rPr lang="en-US" b="1" smtClean="0"/>
              <a:t>False</a:t>
            </a:r>
            <a:endParaRPr lang="en-US" smtClean="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pPr eaLnBrk="1" hangingPunct="1"/>
            <a:r>
              <a:rPr lang="en-US" smtClean="0"/>
              <a:t>Summary—Quiz</a:t>
            </a:r>
          </a:p>
        </p:txBody>
      </p:sp>
      <p:sp>
        <p:nvSpPr>
          <p:cNvPr id="669699" name="Rectangle 16"/>
          <p:cNvSpPr>
            <a:spLocks noGrp="1" noChangeArrowheads="1"/>
          </p:cNvSpPr>
          <p:nvPr>
            <p:ph idx="1"/>
          </p:nvPr>
        </p:nvSpPr>
        <p:spPr/>
        <p:txBody>
          <a:bodyPr/>
          <a:lstStyle/>
          <a:p>
            <a:pPr marL="533400" indent="-533400" eaLnBrk="1" hangingPunct="1">
              <a:buFont typeface="Arial" pitchFamily="34" charset="0"/>
              <a:buAutoNum type="arabicPeriod" startAt="4"/>
            </a:pPr>
            <a:r>
              <a:rPr lang="en-US" smtClean="0"/>
              <a:t>True or False?</a:t>
            </a:r>
            <a:br>
              <a:rPr lang="en-US" smtClean="0"/>
            </a:br>
            <a:r>
              <a:rPr lang="en-US" smtClean="0"/>
              <a:t>Adding benchmarking code to a While Loop will not affect the execution speed of the loop.</a:t>
            </a: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lstStyle/>
          <a:p>
            <a:pPr eaLnBrk="1" hangingPunct="1"/>
            <a:r>
              <a:rPr lang="en-US" smtClean="0"/>
              <a:t>Summary—Quiz Answer</a:t>
            </a:r>
          </a:p>
        </p:txBody>
      </p:sp>
      <p:sp>
        <p:nvSpPr>
          <p:cNvPr id="670723" name="Rectangle 16"/>
          <p:cNvSpPr>
            <a:spLocks noGrp="1" noChangeArrowheads="1"/>
          </p:cNvSpPr>
          <p:nvPr>
            <p:ph idx="1"/>
          </p:nvPr>
        </p:nvSpPr>
        <p:spPr/>
        <p:txBody>
          <a:bodyPr/>
          <a:lstStyle/>
          <a:p>
            <a:pPr marL="533400" indent="-533400" eaLnBrk="1" hangingPunct="1">
              <a:buFont typeface="Arial" pitchFamily="34" charset="0"/>
              <a:buAutoNum type="arabicPeriod" startAt="4"/>
            </a:pPr>
            <a:r>
              <a:rPr lang="en-US" smtClean="0"/>
              <a:t>True or False?</a:t>
            </a:r>
            <a:br>
              <a:rPr lang="en-US" smtClean="0"/>
            </a:br>
            <a:r>
              <a:rPr lang="en-US" smtClean="0"/>
              <a:t>Adding benchmarking code to a While Loop will not affect the execution speed of the loop.</a:t>
            </a:r>
          </a:p>
          <a:p>
            <a:pPr marL="533400" indent="-533400" eaLnBrk="1" hangingPunct="1">
              <a:buFont typeface="Arial" pitchFamily="34" charset="0"/>
              <a:buAutoNum type="arabicPeriod" startAt="4"/>
            </a:pPr>
            <a:endParaRPr lang="en-US" smtClean="0"/>
          </a:p>
          <a:p>
            <a:pPr marL="533400" indent="-533400" eaLnBrk="1" hangingPunct="1"/>
            <a:r>
              <a:rPr lang="en-US" b="1" smtClean="0"/>
              <a:t>	True</a:t>
            </a: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normAutofit fontScale="90000"/>
          </a:bodyPr>
          <a:lstStyle/>
          <a:p>
            <a:pPr eaLnBrk="1" fontAlgn="auto" hangingPunct="1">
              <a:spcAft>
                <a:spcPts val="0"/>
              </a:spcAft>
              <a:defRPr/>
            </a:pPr>
            <a:r>
              <a:rPr lang="en-US" dirty="0" smtClean="0"/>
              <a:t>Lesson 6</a:t>
            </a:r>
            <a:br>
              <a:rPr lang="en-US" dirty="0" smtClean="0"/>
            </a:br>
            <a:r>
              <a:rPr lang="en-US" dirty="0" smtClean="0"/>
              <a:t>Data Sharing on FPGA</a:t>
            </a:r>
            <a:endParaRPr lang="en-US" dirty="0"/>
          </a:p>
        </p:txBody>
      </p:sp>
      <p:sp>
        <p:nvSpPr>
          <p:cNvPr id="671747" name="Content Placeholder 9"/>
          <p:cNvSpPr>
            <a:spLocks noGrp="1"/>
          </p:cNvSpPr>
          <p:nvPr>
            <p:ph sz="half" idx="1"/>
          </p:nvPr>
        </p:nvSpPr>
        <p:spPr/>
        <p:txBody>
          <a:bodyPr/>
          <a:lstStyle/>
          <a:p>
            <a:pPr eaLnBrk="1" hangingPunct="1"/>
            <a:r>
              <a:rPr lang="en-US" smtClean="0"/>
              <a:t>Parallel Loop Execution</a:t>
            </a:r>
          </a:p>
          <a:p>
            <a:pPr eaLnBrk="1" hangingPunct="1"/>
            <a:r>
              <a:rPr lang="en-US" smtClean="0"/>
              <a:t>Shared Resources</a:t>
            </a:r>
          </a:p>
          <a:p>
            <a:pPr eaLnBrk="1" hangingPunct="1"/>
            <a:r>
              <a:rPr lang="en-US" smtClean="0"/>
              <a:t>Variables</a:t>
            </a:r>
          </a:p>
          <a:p>
            <a:pPr eaLnBrk="1" hangingPunct="1"/>
            <a:r>
              <a:rPr lang="en-US" smtClean="0"/>
              <a:t>Memory Items</a:t>
            </a:r>
          </a:p>
          <a:p>
            <a:pPr eaLnBrk="1" hangingPunct="1">
              <a:buFont typeface="+mj-lt"/>
              <a:buNone/>
            </a:pPr>
            <a:endParaRPr lang="en-US" smtClean="0"/>
          </a:p>
          <a:p>
            <a:pPr eaLnBrk="1" hangingPunct="1">
              <a:buFont typeface="+mj-lt"/>
              <a:buNone/>
            </a:pPr>
            <a:endParaRPr lang="en-US" smtClean="0"/>
          </a:p>
        </p:txBody>
      </p:sp>
      <p:sp>
        <p:nvSpPr>
          <p:cNvPr id="671748" name="Content Placeholder 10"/>
          <p:cNvSpPr>
            <a:spLocks noGrp="1"/>
          </p:cNvSpPr>
          <p:nvPr>
            <p:ph sz="half" idx="2"/>
          </p:nvPr>
        </p:nvSpPr>
        <p:spPr/>
        <p:txBody>
          <a:bodyPr/>
          <a:lstStyle/>
          <a:p>
            <a:pPr marL="514350" indent="-514350" eaLnBrk="1" hangingPunct="1">
              <a:buFont typeface="Arial Narrow" pitchFamily="34" charset="0"/>
              <a:buAutoNum type="alphaUcPeriod" startAt="5"/>
            </a:pPr>
            <a:r>
              <a:rPr lang="en-US" smtClean="0"/>
              <a:t>Race Conditions</a:t>
            </a:r>
          </a:p>
          <a:p>
            <a:pPr marL="514350" indent="-514350" eaLnBrk="1" hangingPunct="1">
              <a:buFont typeface="Arial Narrow" pitchFamily="34" charset="0"/>
              <a:buAutoNum type="alphaUcPeriod" startAt="5"/>
            </a:pPr>
            <a:r>
              <a:rPr lang="en-US" smtClean="0"/>
              <a:t>FPGA FIFOs</a:t>
            </a:r>
          </a:p>
          <a:p>
            <a:pPr marL="514350" indent="-514350" eaLnBrk="1" hangingPunct="1">
              <a:buFont typeface="Arial Narrow" pitchFamily="34" charset="0"/>
              <a:buAutoNum type="alphaUcPeriod" startAt="5"/>
            </a:pPr>
            <a:r>
              <a:rPr lang="en-US" smtClean="0"/>
              <a:t>Comparison of Data Sharing Methods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eaLnBrk="1" hangingPunct="1"/>
            <a:r>
              <a:rPr lang="en-US" smtClean="0"/>
              <a:t>D. LabVIEW FPGA Applications</a:t>
            </a:r>
          </a:p>
        </p:txBody>
      </p:sp>
      <p:sp>
        <p:nvSpPr>
          <p:cNvPr id="462851" name="Rectangle 3"/>
          <p:cNvSpPr>
            <a:spLocks noGrp="1" noChangeArrowheads="1"/>
          </p:cNvSpPr>
          <p:nvPr>
            <p:ph idx="1"/>
          </p:nvPr>
        </p:nvSpPr>
        <p:spPr/>
        <p:txBody>
          <a:bodyPr/>
          <a:lstStyle/>
          <a:p>
            <a:pPr marL="0" indent="0" eaLnBrk="1" hangingPunct="1"/>
            <a:r>
              <a:rPr lang="en-US" smtClean="0"/>
              <a:t>Typical LabVIEW FPGA applications</a:t>
            </a:r>
          </a:p>
          <a:p>
            <a:pPr lvl="1" eaLnBrk="1" hangingPunct="1"/>
            <a:r>
              <a:rPr lang="en-US" sz="2400" smtClean="0"/>
              <a:t>Intelligent DAQ</a:t>
            </a:r>
          </a:p>
          <a:p>
            <a:pPr lvl="2" eaLnBrk="1" hangingPunct="1"/>
            <a:r>
              <a:rPr lang="en-US" sz="2000" smtClean="0"/>
              <a:t>Custom Timing and Synchronization</a:t>
            </a:r>
          </a:p>
          <a:p>
            <a:pPr lvl="2" eaLnBrk="1" hangingPunct="1"/>
            <a:r>
              <a:rPr lang="en-US" sz="2000" smtClean="0"/>
              <a:t>Custom Counters</a:t>
            </a:r>
          </a:p>
          <a:p>
            <a:pPr lvl="2" eaLnBrk="1" hangingPunct="1"/>
            <a:r>
              <a:rPr lang="en-US" sz="2000" smtClean="0"/>
              <a:t>Multiple Scan Rates</a:t>
            </a:r>
          </a:p>
          <a:p>
            <a:pPr lvl="1" eaLnBrk="1" hangingPunct="1"/>
            <a:r>
              <a:rPr lang="en-US" sz="2400" smtClean="0"/>
              <a:t>Ultra-high speed control</a:t>
            </a:r>
          </a:p>
          <a:p>
            <a:pPr lvl="1" eaLnBrk="1" hangingPunct="1"/>
            <a:r>
              <a:rPr lang="en-US" sz="2400" smtClean="0"/>
              <a:t>Specialized communication protocols</a:t>
            </a:r>
          </a:p>
          <a:p>
            <a:pPr lvl="1" eaLnBrk="1" hangingPunct="1"/>
            <a:r>
              <a:rPr lang="en-US" sz="2400" smtClean="0"/>
              <a:t>Off-load CPU – Processing</a:t>
            </a:r>
          </a:p>
          <a:p>
            <a:pPr lvl="1" eaLnBrk="1" hangingPunct="1"/>
            <a:r>
              <a:rPr lang="en-US" sz="2400" smtClean="0"/>
              <a:t>Complex timing and synchronization</a:t>
            </a:r>
          </a:p>
          <a:p>
            <a:pPr lvl="1" eaLnBrk="1" hangingPunct="1"/>
            <a:r>
              <a:rPr lang="en-US" sz="2400" smtClean="0"/>
              <a:t>Hardware-in-the-Loop (HIL) testing</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Title 1"/>
          <p:cNvSpPr>
            <a:spLocks noGrp="1"/>
          </p:cNvSpPr>
          <p:nvPr>
            <p:ph type="title"/>
          </p:nvPr>
        </p:nvSpPr>
        <p:spPr/>
        <p:txBody>
          <a:bodyPr/>
          <a:lstStyle/>
          <a:p>
            <a:pPr eaLnBrk="1" hangingPunct="1"/>
            <a:r>
              <a:rPr lang="en-US" smtClean="0"/>
              <a:t>A. Parallel Loop Execution</a:t>
            </a:r>
          </a:p>
        </p:txBody>
      </p:sp>
      <p:sp>
        <p:nvSpPr>
          <p:cNvPr id="672771" name="Content Placeholder 2"/>
          <p:cNvSpPr>
            <a:spLocks noGrp="1"/>
          </p:cNvSpPr>
          <p:nvPr>
            <p:ph sz="half" idx="1"/>
          </p:nvPr>
        </p:nvSpPr>
        <p:spPr/>
        <p:txBody>
          <a:bodyPr/>
          <a:lstStyle/>
          <a:p>
            <a:pPr lvl="1" eaLnBrk="1" hangingPunct="1"/>
            <a:r>
              <a:rPr lang="en-US" smtClean="0"/>
              <a:t>Graphical programming promotes parallel code architectures</a:t>
            </a:r>
          </a:p>
          <a:p>
            <a:pPr lvl="1" eaLnBrk="1" hangingPunct="1"/>
            <a:r>
              <a:rPr lang="en-US" smtClean="0"/>
              <a:t>LabVIEW FPGA implements true parallel execution</a:t>
            </a:r>
          </a:p>
          <a:p>
            <a:pPr marL="0" indent="0" eaLnBrk="1" hangingPunct="1"/>
            <a:endParaRPr lang="en-US" smtClean="0"/>
          </a:p>
        </p:txBody>
      </p:sp>
      <p:pic>
        <p:nvPicPr>
          <p:cNvPr id="672772" name="Picture 6" descr="parallel_implementation.eps"/>
          <p:cNvPicPr>
            <a:picLocks noChangeAspect="1"/>
          </p:cNvPicPr>
          <p:nvPr/>
        </p:nvPicPr>
        <p:blipFill>
          <a:blip r:embed="rId3" cstate="print"/>
          <a:srcRect/>
          <a:stretch>
            <a:fillRect/>
          </a:stretch>
        </p:blipFill>
        <p:spPr bwMode="auto">
          <a:xfrm>
            <a:off x="4495800" y="1600200"/>
            <a:ext cx="4419600" cy="3754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Title 1"/>
          <p:cNvSpPr>
            <a:spLocks noGrp="1"/>
          </p:cNvSpPr>
          <p:nvPr>
            <p:ph type="title"/>
          </p:nvPr>
        </p:nvSpPr>
        <p:spPr/>
        <p:txBody>
          <a:bodyPr/>
          <a:lstStyle/>
          <a:p>
            <a:pPr eaLnBrk="1" hangingPunct="1"/>
            <a:r>
              <a:rPr lang="en-US" smtClean="0"/>
              <a:t>Parallel Loops with Different Sampling Rates</a:t>
            </a:r>
          </a:p>
        </p:txBody>
      </p:sp>
      <p:pic>
        <p:nvPicPr>
          <p:cNvPr id="673795" name="Content Placeholder 4" descr="loc_bd_Parallel Loops.bmp"/>
          <p:cNvPicPr>
            <a:picLocks/>
          </p:cNvPicPr>
          <p:nvPr/>
        </p:nvPicPr>
        <p:blipFill>
          <a:blip r:embed="rId3" cstate="print"/>
          <a:srcRect/>
          <a:stretch>
            <a:fillRect/>
          </a:stretch>
        </p:blipFill>
        <p:spPr bwMode="auto">
          <a:xfrm>
            <a:off x="2590800" y="1600200"/>
            <a:ext cx="3962400" cy="436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Title 5"/>
          <p:cNvSpPr>
            <a:spLocks noGrp="1"/>
          </p:cNvSpPr>
          <p:nvPr>
            <p:ph type="title"/>
          </p:nvPr>
        </p:nvSpPr>
        <p:spPr/>
        <p:txBody>
          <a:bodyPr/>
          <a:lstStyle/>
          <a:p>
            <a:pPr eaLnBrk="1" hangingPunct="1"/>
            <a:r>
              <a:rPr lang="en-US" smtClean="0"/>
              <a:t>Loop Rate Limitation – Longest Path</a:t>
            </a:r>
          </a:p>
        </p:txBody>
      </p:sp>
      <p:sp>
        <p:nvSpPr>
          <p:cNvPr id="674819" name="Content Placeholder 6"/>
          <p:cNvSpPr>
            <a:spLocks noGrp="1"/>
          </p:cNvSpPr>
          <p:nvPr>
            <p:ph idx="1"/>
          </p:nvPr>
        </p:nvSpPr>
        <p:spPr/>
        <p:txBody>
          <a:bodyPr/>
          <a:lstStyle/>
          <a:p>
            <a:pPr lvl="1" eaLnBrk="1" hangingPunct="1"/>
            <a:r>
              <a:rPr lang="en-US" smtClean="0"/>
              <a:t>AO takes ~35 ticks, DI takes 1 tick (HW Specific)</a:t>
            </a:r>
          </a:p>
          <a:p>
            <a:pPr lvl="1" eaLnBrk="1" hangingPunct="1"/>
            <a:r>
              <a:rPr lang="en-US" smtClean="0"/>
              <a:t>DI limited by AO when in same loop</a:t>
            </a:r>
          </a:p>
        </p:txBody>
      </p:sp>
      <p:sp>
        <p:nvSpPr>
          <p:cNvPr id="674820" name="Text Box 7"/>
          <p:cNvSpPr txBox="1">
            <a:spLocks noChangeArrowheads="1"/>
          </p:cNvSpPr>
          <p:nvPr/>
        </p:nvSpPr>
        <p:spPr bwMode="auto">
          <a:xfrm>
            <a:off x="6553200" y="4389438"/>
            <a:ext cx="2590800" cy="461962"/>
          </a:xfrm>
          <a:prstGeom prst="rect">
            <a:avLst/>
          </a:prstGeom>
          <a:noFill/>
          <a:ln w="9525">
            <a:noFill/>
            <a:miter lim="800000"/>
            <a:headEnd/>
            <a:tailEnd/>
          </a:ln>
        </p:spPr>
        <p:txBody>
          <a:bodyPr>
            <a:spAutoFit/>
          </a:bodyPr>
          <a:lstStyle/>
          <a:p>
            <a:pPr algn="ctr" eaLnBrk="0" hangingPunct="0">
              <a:spcBef>
                <a:spcPct val="50000"/>
              </a:spcBef>
            </a:pPr>
            <a:r>
              <a:rPr lang="en-US" sz="2400" b="0">
                <a:solidFill>
                  <a:srgbClr val="000000"/>
                </a:solidFill>
              </a:rPr>
              <a:t>38 Ticks</a:t>
            </a:r>
          </a:p>
        </p:txBody>
      </p:sp>
      <p:pic>
        <p:nvPicPr>
          <p:cNvPr id="674821" name="Picture 2" descr="loc_bd_Loop Rate IO.bmp"/>
          <p:cNvPicPr>
            <a:picLocks noChangeAspect="1" noChangeArrowheads="1"/>
          </p:cNvPicPr>
          <p:nvPr/>
        </p:nvPicPr>
        <p:blipFill>
          <a:blip r:embed="rId3" cstate="print"/>
          <a:srcRect/>
          <a:stretch>
            <a:fillRect/>
          </a:stretch>
        </p:blipFill>
        <p:spPr bwMode="auto">
          <a:xfrm>
            <a:off x="2246313" y="3221038"/>
            <a:ext cx="4559300" cy="2798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normAutofit fontScale="90000"/>
          </a:bodyPr>
          <a:lstStyle/>
          <a:p>
            <a:pPr eaLnBrk="1" fontAlgn="auto" hangingPunct="1">
              <a:spcAft>
                <a:spcPts val="0"/>
              </a:spcAft>
              <a:defRPr/>
            </a:pPr>
            <a:r>
              <a:rPr lang="en-US" dirty="0" smtClean="0"/>
              <a:t>Loop Rate Limitation – Longest Path (continued)</a:t>
            </a:r>
            <a:endParaRPr lang="en-US" dirty="0"/>
          </a:p>
        </p:txBody>
      </p:sp>
      <p:sp>
        <p:nvSpPr>
          <p:cNvPr id="675843" name="Content Placeholder 8"/>
          <p:cNvSpPr>
            <a:spLocks noGrp="1"/>
          </p:cNvSpPr>
          <p:nvPr>
            <p:ph sz="half" idx="1"/>
          </p:nvPr>
        </p:nvSpPr>
        <p:spPr/>
        <p:txBody>
          <a:bodyPr/>
          <a:lstStyle/>
          <a:p>
            <a:pPr lvl="1" eaLnBrk="1" hangingPunct="1"/>
            <a:r>
              <a:rPr lang="en-US" smtClean="0"/>
              <a:t>AO takes ~35 ticks, </a:t>
            </a:r>
            <a:br>
              <a:rPr lang="en-US" smtClean="0"/>
            </a:br>
            <a:r>
              <a:rPr lang="en-US" smtClean="0"/>
              <a:t>DI takes 1 tick (HW Specific)</a:t>
            </a:r>
          </a:p>
          <a:p>
            <a:pPr lvl="1" eaLnBrk="1" hangingPunct="1"/>
            <a:r>
              <a:rPr lang="en-US" smtClean="0"/>
              <a:t>Separate functions to allow DI to run independent of AO</a:t>
            </a:r>
          </a:p>
          <a:p>
            <a:pPr lvl="1" eaLnBrk="1" hangingPunct="1"/>
            <a:r>
              <a:rPr lang="en-US" smtClean="0"/>
              <a:t>This allows you to sample DI 10 times faster by using a separate loop</a:t>
            </a:r>
          </a:p>
          <a:p>
            <a:pPr marL="0" indent="0" eaLnBrk="1" hangingPunct="1"/>
            <a:endParaRPr lang="en-US" smtClean="0"/>
          </a:p>
        </p:txBody>
      </p:sp>
      <p:pic>
        <p:nvPicPr>
          <p:cNvPr id="675844" name="Picture 1" descr="loc_bd_Loop Rate Separate IO.bmp"/>
          <p:cNvPicPr>
            <a:picLocks noChangeAspect="1" noChangeArrowheads="1"/>
          </p:cNvPicPr>
          <p:nvPr/>
        </p:nvPicPr>
        <p:blipFill>
          <a:blip r:embed="rId3" cstate="print"/>
          <a:srcRect/>
          <a:stretch>
            <a:fillRect/>
          </a:stretch>
        </p:blipFill>
        <p:spPr bwMode="auto">
          <a:xfrm>
            <a:off x="4648200" y="1828800"/>
            <a:ext cx="4048125" cy="3735388"/>
          </a:xfrm>
          <a:prstGeom prst="rect">
            <a:avLst/>
          </a:prstGeom>
          <a:noFill/>
          <a:ln w="9525">
            <a:noFill/>
            <a:miter lim="800000"/>
            <a:headEnd/>
            <a:tailEnd/>
          </a:ln>
        </p:spPr>
      </p:pic>
      <p:sp>
        <p:nvSpPr>
          <p:cNvPr id="675845" name="Text Box 7"/>
          <p:cNvSpPr txBox="1">
            <a:spLocks noChangeArrowheads="1"/>
          </p:cNvSpPr>
          <p:nvPr/>
        </p:nvSpPr>
        <p:spPr bwMode="auto">
          <a:xfrm>
            <a:off x="5410200" y="1371600"/>
            <a:ext cx="2590800" cy="400050"/>
          </a:xfrm>
          <a:prstGeom prst="rect">
            <a:avLst/>
          </a:prstGeom>
          <a:noFill/>
          <a:ln w="9525">
            <a:noFill/>
            <a:miter lim="800000"/>
            <a:headEnd/>
            <a:tailEnd/>
          </a:ln>
        </p:spPr>
        <p:txBody>
          <a:bodyPr>
            <a:spAutoFit/>
          </a:bodyPr>
          <a:lstStyle/>
          <a:p>
            <a:pPr algn="ctr" eaLnBrk="0" hangingPunct="0">
              <a:spcBef>
                <a:spcPct val="50000"/>
              </a:spcBef>
            </a:pPr>
            <a:r>
              <a:rPr lang="en-US" sz="2000" b="0">
                <a:solidFill>
                  <a:srgbClr val="000000"/>
                </a:solidFill>
              </a:rPr>
              <a:t>38 Ticks</a:t>
            </a:r>
          </a:p>
        </p:txBody>
      </p:sp>
      <p:sp>
        <p:nvSpPr>
          <p:cNvPr id="675846" name="Text Box 7"/>
          <p:cNvSpPr txBox="1">
            <a:spLocks noChangeArrowheads="1"/>
          </p:cNvSpPr>
          <p:nvPr/>
        </p:nvSpPr>
        <p:spPr bwMode="auto">
          <a:xfrm>
            <a:off x="5486400" y="5638800"/>
            <a:ext cx="2590800" cy="400050"/>
          </a:xfrm>
          <a:prstGeom prst="rect">
            <a:avLst/>
          </a:prstGeom>
          <a:noFill/>
          <a:ln w="9525">
            <a:noFill/>
            <a:miter lim="800000"/>
            <a:headEnd/>
            <a:tailEnd/>
          </a:ln>
        </p:spPr>
        <p:txBody>
          <a:bodyPr>
            <a:spAutoFit/>
          </a:bodyPr>
          <a:lstStyle/>
          <a:p>
            <a:pPr algn="ctr" eaLnBrk="0" hangingPunct="0">
              <a:spcBef>
                <a:spcPct val="50000"/>
              </a:spcBef>
            </a:pPr>
            <a:r>
              <a:rPr lang="en-US" sz="2000" b="0">
                <a:solidFill>
                  <a:srgbClr val="000000"/>
                </a:solidFill>
              </a:rPr>
              <a:t>4 Ticks</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Title 4"/>
          <p:cNvSpPr>
            <a:spLocks noGrp="1"/>
          </p:cNvSpPr>
          <p:nvPr>
            <p:ph type="title"/>
          </p:nvPr>
        </p:nvSpPr>
        <p:spPr/>
        <p:txBody>
          <a:bodyPr/>
          <a:lstStyle/>
          <a:p>
            <a:pPr eaLnBrk="1" hangingPunct="1"/>
            <a:r>
              <a:rPr lang="en-US" smtClean="0"/>
              <a:t>Sharing Data Between Parallel Loops</a:t>
            </a:r>
          </a:p>
        </p:txBody>
      </p:sp>
      <p:sp>
        <p:nvSpPr>
          <p:cNvPr id="676867" name="Content Placeholder 5"/>
          <p:cNvSpPr>
            <a:spLocks noGrp="1"/>
          </p:cNvSpPr>
          <p:nvPr>
            <p:ph idx="1"/>
          </p:nvPr>
        </p:nvSpPr>
        <p:spPr/>
        <p:txBody>
          <a:bodyPr/>
          <a:lstStyle/>
          <a:p>
            <a:pPr marL="0" indent="0" eaLnBrk="1" hangingPunct="1"/>
            <a:r>
              <a:rPr lang="en-US" smtClean="0"/>
              <a:t>What if you want to pass data from one loop to another?</a:t>
            </a:r>
          </a:p>
          <a:p>
            <a:pPr lvl="1" eaLnBrk="1" hangingPunct="1"/>
            <a:r>
              <a:rPr lang="en-US" smtClean="0"/>
              <a:t>Since loops are executing in parallel, you cannot use a wire to pass data</a:t>
            </a:r>
          </a:p>
          <a:p>
            <a:pPr lvl="1" eaLnBrk="1" hangingPunct="1"/>
            <a:r>
              <a:rPr lang="en-US" smtClean="0"/>
              <a:t>Need access to a resource that can be shared by multiple processes</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p:nvPr>
        </p:nvSpPr>
        <p:spPr/>
        <p:txBody>
          <a:bodyPr/>
          <a:lstStyle/>
          <a:p>
            <a:pPr eaLnBrk="1" hangingPunct="1"/>
            <a:r>
              <a:rPr lang="en-US" smtClean="0"/>
              <a:t>B. Shared Resources</a:t>
            </a:r>
          </a:p>
        </p:txBody>
      </p:sp>
      <p:sp>
        <p:nvSpPr>
          <p:cNvPr id="677891" name="Rectangle 3"/>
          <p:cNvSpPr>
            <a:spLocks noGrp="1" noChangeArrowheads="1"/>
          </p:cNvSpPr>
          <p:nvPr>
            <p:ph sz="half" idx="1"/>
          </p:nvPr>
        </p:nvSpPr>
        <p:spPr/>
        <p:txBody>
          <a:bodyPr/>
          <a:lstStyle/>
          <a:p>
            <a:pPr lvl="1" eaLnBrk="1" hangingPunct="1"/>
            <a:endParaRPr lang="en-US" smtClean="0"/>
          </a:p>
          <a:p>
            <a:pPr lvl="1" eaLnBrk="1" hangingPunct="1"/>
            <a:endParaRPr lang="en-US" smtClean="0"/>
          </a:p>
          <a:p>
            <a:pPr lvl="1" eaLnBrk="1" hangingPunct="1"/>
            <a:endParaRPr lang="en-US" smtClean="0"/>
          </a:p>
          <a:p>
            <a:pPr lvl="1" eaLnBrk="1" hangingPunct="1"/>
            <a:endParaRPr lang="en-US" smtClean="0"/>
          </a:p>
          <a:p>
            <a:pPr lvl="1" eaLnBrk="1" hangingPunct="1"/>
            <a:r>
              <a:rPr lang="en-US" smtClean="0"/>
              <a:t>Digital outputs on most targets</a:t>
            </a:r>
          </a:p>
          <a:p>
            <a:pPr lvl="1" eaLnBrk="1" hangingPunct="1"/>
            <a:r>
              <a:rPr lang="en-US" smtClean="0"/>
              <a:t>Analog inputs on most targets</a:t>
            </a:r>
          </a:p>
          <a:p>
            <a:pPr lvl="1" eaLnBrk="1" hangingPunct="1"/>
            <a:r>
              <a:rPr lang="en-US" smtClean="0"/>
              <a:t>Analog output on most targets</a:t>
            </a:r>
          </a:p>
          <a:p>
            <a:pPr lvl="1" eaLnBrk="1" hangingPunct="1"/>
            <a:r>
              <a:rPr lang="en-US" smtClean="0"/>
              <a:t>Digital inputs on some targets</a:t>
            </a:r>
          </a:p>
        </p:txBody>
      </p:sp>
      <p:sp>
        <p:nvSpPr>
          <p:cNvPr id="677892" name="Content Placeholder 7"/>
          <p:cNvSpPr>
            <a:spLocks noGrp="1"/>
          </p:cNvSpPr>
          <p:nvPr>
            <p:ph sz="half" idx="2"/>
          </p:nvPr>
        </p:nvSpPr>
        <p:spPr/>
        <p:txBody>
          <a:bodyPr/>
          <a:lstStyle/>
          <a:p>
            <a:pPr lvl="1" eaLnBrk="1" hangingPunct="1"/>
            <a:endParaRPr lang="en-US" smtClean="0"/>
          </a:p>
          <a:p>
            <a:pPr lvl="1" eaLnBrk="1" hangingPunct="1"/>
            <a:endParaRPr lang="en-US" smtClean="0"/>
          </a:p>
          <a:p>
            <a:pPr lvl="1" eaLnBrk="1" hangingPunct="1"/>
            <a:endParaRPr lang="en-US" smtClean="0"/>
          </a:p>
          <a:p>
            <a:pPr lvl="1" eaLnBrk="1" hangingPunct="1"/>
            <a:endParaRPr lang="en-US" smtClean="0"/>
          </a:p>
          <a:p>
            <a:pPr lvl="1" eaLnBrk="1" hangingPunct="1"/>
            <a:r>
              <a:rPr lang="en-US" smtClean="0"/>
              <a:t>Memories</a:t>
            </a:r>
          </a:p>
          <a:p>
            <a:pPr lvl="1" eaLnBrk="1" hangingPunct="1"/>
            <a:r>
              <a:rPr lang="en-US" smtClean="0"/>
              <a:t>FIFOs</a:t>
            </a:r>
          </a:p>
          <a:p>
            <a:pPr lvl="1" eaLnBrk="1" hangingPunct="1"/>
            <a:r>
              <a:rPr lang="en-US" smtClean="0"/>
              <a:t>Non-reentrant subVIs</a:t>
            </a:r>
          </a:p>
          <a:p>
            <a:pPr lvl="1" eaLnBrk="1" hangingPunct="1"/>
            <a:r>
              <a:rPr lang="en-US" smtClean="0"/>
              <a:t>Local and global variables</a:t>
            </a:r>
          </a:p>
          <a:p>
            <a:pPr marL="0" indent="0" eaLnBrk="1" hangingPunct="1"/>
            <a:endParaRPr lang="en-US" smtClean="0"/>
          </a:p>
        </p:txBody>
      </p:sp>
      <p:graphicFrame>
        <p:nvGraphicFramePr>
          <p:cNvPr id="9" name="Content Placeholder 3"/>
          <p:cNvGraphicFramePr>
            <a:graphicFrameLocks/>
          </p:cNvGraphicFramePr>
          <p:nvPr/>
        </p:nvGraphicFramePr>
        <p:xfrm>
          <a:off x="457200" y="1524000"/>
          <a:ext cx="8229600" cy="152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pPr eaLnBrk="1" hangingPunct="1"/>
            <a:r>
              <a:rPr lang="en-US" smtClean="0"/>
              <a:t>B. Shared Resources</a:t>
            </a:r>
          </a:p>
        </p:txBody>
      </p:sp>
      <p:sp>
        <p:nvSpPr>
          <p:cNvPr id="678915" name="Content Placeholder 32"/>
          <p:cNvSpPr>
            <a:spLocks noGrp="1"/>
          </p:cNvSpPr>
          <p:nvPr>
            <p:ph idx="1"/>
          </p:nvPr>
        </p:nvSpPr>
        <p:spPr/>
        <p:txBody>
          <a:bodyPr/>
          <a:lstStyle/>
          <a:p>
            <a:pPr marL="0" indent="0" eaLnBrk="1" hangingPunct="1"/>
            <a:r>
              <a:rPr lang="en-US" smtClean="0"/>
              <a:t>Before a task can begin using a shared resource, it must wait until the resource is free.</a:t>
            </a:r>
          </a:p>
        </p:txBody>
      </p:sp>
      <p:sp>
        <p:nvSpPr>
          <p:cNvPr id="678916" name="Text Box 4"/>
          <p:cNvSpPr txBox="1">
            <a:spLocks noChangeArrowheads="1"/>
          </p:cNvSpPr>
          <p:nvPr/>
        </p:nvSpPr>
        <p:spPr bwMode="auto">
          <a:xfrm>
            <a:off x="457200" y="4114800"/>
            <a:ext cx="7772400" cy="457200"/>
          </a:xfrm>
          <a:prstGeom prst="rect">
            <a:avLst/>
          </a:prstGeom>
          <a:noFill/>
          <a:ln w="9525">
            <a:noFill/>
            <a:miter lim="800000"/>
            <a:headEnd/>
            <a:tailEnd/>
          </a:ln>
        </p:spPr>
        <p:txBody>
          <a:bodyPr>
            <a:spAutoFit/>
          </a:bodyPr>
          <a:lstStyle/>
          <a:p>
            <a:pPr>
              <a:spcBef>
                <a:spcPct val="50000"/>
              </a:spcBef>
            </a:pPr>
            <a:r>
              <a:rPr lang="en-US" sz="1800" b="0">
                <a:solidFill>
                  <a:srgbClr val="000000"/>
                </a:solidFill>
              </a:rPr>
              <a:t>After Task 1 finishes, Task 2 can proceed.</a:t>
            </a:r>
          </a:p>
        </p:txBody>
      </p:sp>
      <p:grpSp>
        <p:nvGrpSpPr>
          <p:cNvPr id="678917" name="Group 39"/>
          <p:cNvGrpSpPr>
            <a:grpSpLocks/>
          </p:cNvGrpSpPr>
          <p:nvPr/>
        </p:nvGrpSpPr>
        <p:grpSpPr bwMode="auto">
          <a:xfrm>
            <a:off x="533400" y="2438400"/>
            <a:ext cx="8001000" cy="1600200"/>
            <a:chOff x="533400" y="2362200"/>
            <a:chExt cx="8001000" cy="1600200"/>
          </a:xfrm>
        </p:grpSpPr>
        <p:sp>
          <p:nvSpPr>
            <p:cNvPr id="678933" name="AutoShape 5"/>
            <p:cNvSpPr>
              <a:spLocks noChangeArrowheads="1"/>
            </p:cNvSpPr>
            <p:nvPr/>
          </p:nvSpPr>
          <p:spPr bwMode="auto">
            <a:xfrm>
              <a:off x="3657600" y="2362200"/>
              <a:ext cx="1676400" cy="1447800"/>
            </a:xfrm>
            <a:prstGeom prst="cube">
              <a:avLst>
                <a:gd name="adj" fmla="val 25000"/>
              </a:avLst>
            </a:prstGeom>
            <a:solidFill>
              <a:schemeClr val="accent1"/>
            </a:solidFill>
            <a:ln w="9525">
              <a:solidFill>
                <a:schemeClr val="tx1"/>
              </a:solidFill>
              <a:miter lim="800000"/>
              <a:headEnd/>
              <a:tailEnd/>
            </a:ln>
          </p:spPr>
          <p:txBody>
            <a:bodyPr wrap="none" anchor="ctr"/>
            <a:lstStyle/>
            <a:p>
              <a:endParaRPr lang="en-US" sz="1800" b="0">
                <a:solidFill>
                  <a:srgbClr val="000000"/>
                </a:solidFill>
              </a:endParaRPr>
            </a:p>
          </p:txBody>
        </p:sp>
        <p:sp>
          <p:nvSpPr>
            <p:cNvPr id="678934" name="Text Box 6"/>
            <p:cNvSpPr txBox="1">
              <a:spLocks noChangeArrowheads="1"/>
            </p:cNvSpPr>
            <p:nvPr/>
          </p:nvSpPr>
          <p:spPr bwMode="auto">
            <a:xfrm>
              <a:off x="3733800" y="2878138"/>
              <a:ext cx="1371600" cy="779462"/>
            </a:xfrm>
            <a:prstGeom prst="rect">
              <a:avLst/>
            </a:prstGeom>
            <a:noFill/>
            <a:ln w="9525">
              <a:noFill/>
              <a:miter lim="800000"/>
              <a:headEnd/>
              <a:tailEnd/>
            </a:ln>
          </p:spPr>
          <p:txBody>
            <a:bodyPr>
              <a:spAutoFit/>
            </a:bodyPr>
            <a:lstStyle/>
            <a:p>
              <a:pPr>
                <a:spcBef>
                  <a:spcPct val="50000"/>
                </a:spcBef>
              </a:pPr>
              <a:r>
                <a:rPr lang="en-US" sz="1800" b="0">
                  <a:solidFill>
                    <a:srgbClr val="000000"/>
                  </a:solidFill>
                  <a:latin typeface="Arial" pitchFamily="34" charset="0"/>
                </a:rPr>
                <a:t>Shared</a:t>
              </a:r>
            </a:p>
            <a:p>
              <a:pPr>
                <a:spcBef>
                  <a:spcPct val="50000"/>
                </a:spcBef>
              </a:pPr>
              <a:r>
                <a:rPr lang="en-US" sz="1800" b="0">
                  <a:solidFill>
                    <a:srgbClr val="000000"/>
                  </a:solidFill>
                  <a:latin typeface="Arial" pitchFamily="34" charset="0"/>
                </a:rPr>
                <a:t>Resource</a:t>
              </a:r>
            </a:p>
          </p:txBody>
        </p:sp>
        <p:grpSp>
          <p:nvGrpSpPr>
            <p:cNvPr id="678935" name="Group 7"/>
            <p:cNvGrpSpPr>
              <a:grpSpLocks/>
            </p:cNvGrpSpPr>
            <p:nvPr/>
          </p:nvGrpSpPr>
          <p:grpSpPr bwMode="auto">
            <a:xfrm>
              <a:off x="533400" y="2438400"/>
              <a:ext cx="2362200" cy="1219200"/>
              <a:chOff x="336" y="1536"/>
              <a:chExt cx="1488" cy="768"/>
            </a:xfrm>
          </p:grpSpPr>
          <p:grpSp>
            <p:nvGrpSpPr>
              <p:cNvPr id="678943" name="Group 8"/>
              <p:cNvGrpSpPr>
                <a:grpSpLocks/>
              </p:cNvGrpSpPr>
              <p:nvPr/>
            </p:nvGrpSpPr>
            <p:grpSpPr bwMode="auto">
              <a:xfrm>
                <a:off x="336" y="1536"/>
                <a:ext cx="1488" cy="768"/>
                <a:chOff x="288" y="1536"/>
                <a:chExt cx="1488" cy="768"/>
              </a:xfrm>
            </p:grpSpPr>
            <p:sp>
              <p:nvSpPr>
                <p:cNvPr id="678945" name="AutoShape 9"/>
                <p:cNvSpPr>
                  <a:spLocks noChangeArrowheads="1"/>
                </p:cNvSpPr>
                <p:nvPr/>
              </p:nvSpPr>
              <p:spPr bwMode="auto">
                <a:xfrm>
                  <a:off x="288" y="1632"/>
                  <a:ext cx="720" cy="672"/>
                </a:xfrm>
                <a:prstGeom prst="curvedRightArrow">
                  <a:avLst>
                    <a:gd name="adj1" fmla="val 7583"/>
                    <a:gd name="adj2" fmla="val 38417"/>
                    <a:gd name="adj3" fmla="val 31483"/>
                  </a:avLst>
                </a:prstGeom>
                <a:solidFill>
                  <a:schemeClr val="bg2"/>
                </a:solidFill>
                <a:ln w="9525">
                  <a:solidFill>
                    <a:schemeClr val="tx1"/>
                  </a:solidFill>
                  <a:miter lim="800000"/>
                  <a:headEnd/>
                  <a:tailEnd/>
                </a:ln>
              </p:spPr>
              <p:txBody>
                <a:bodyPr wrap="none" anchor="ctr"/>
                <a:lstStyle/>
                <a:p>
                  <a:endParaRPr lang="en-US" sz="1800" b="0">
                    <a:solidFill>
                      <a:srgbClr val="000000"/>
                    </a:solidFill>
                  </a:endParaRPr>
                </a:p>
              </p:txBody>
            </p:sp>
            <p:sp>
              <p:nvSpPr>
                <p:cNvPr id="678946" name="AutoShape 10"/>
                <p:cNvSpPr>
                  <a:spLocks noChangeArrowheads="1"/>
                </p:cNvSpPr>
                <p:nvPr/>
              </p:nvSpPr>
              <p:spPr bwMode="auto">
                <a:xfrm rot="10800000">
                  <a:off x="1056" y="1536"/>
                  <a:ext cx="720" cy="672"/>
                </a:xfrm>
                <a:prstGeom prst="curvedRightArrow">
                  <a:avLst>
                    <a:gd name="adj1" fmla="val 7583"/>
                    <a:gd name="adj2" fmla="val 38417"/>
                    <a:gd name="adj3" fmla="val 31483"/>
                  </a:avLst>
                </a:prstGeom>
                <a:solidFill>
                  <a:schemeClr val="bg2"/>
                </a:solidFill>
                <a:ln w="9525">
                  <a:solidFill>
                    <a:schemeClr val="tx1"/>
                  </a:solidFill>
                  <a:miter lim="800000"/>
                  <a:headEnd/>
                  <a:tailEnd/>
                </a:ln>
              </p:spPr>
              <p:txBody>
                <a:bodyPr wrap="none" anchor="ctr"/>
                <a:lstStyle/>
                <a:p>
                  <a:endParaRPr lang="en-US" sz="1800" b="0">
                    <a:solidFill>
                      <a:srgbClr val="000000"/>
                    </a:solidFill>
                  </a:endParaRPr>
                </a:p>
              </p:txBody>
            </p:sp>
          </p:grpSp>
          <p:sp>
            <p:nvSpPr>
              <p:cNvPr id="678944" name="Text Box 11"/>
              <p:cNvSpPr txBox="1">
                <a:spLocks noChangeArrowheads="1"/>
              </p:cNvSpPr>
              <p:nvPr/>
            </p:nvSpPr>
            <p:spPr bwMode="auto">
              <a:xfrm>
                <a:off x="576" y="1776"/>
                <a:ext cx="1056" cy="288"/>
              </a:xfrm>
              <a:prstGeom prst="rect">
                <a:avLst/>
              </a:prstGeom>
              <a:noFill/>
              <a:ln w="9525">
                <a:noFill/>
                <a:miter lim="800000"/>
                <a:headEnd/>
                <a:tailEnd/>
              </a:ln>
            </p:spPr>
            <p:txBody>
              <a:bodyPr>
                <a:spAutoFit/>
              </a:bodyPr>
              <a:lstStyle/>
              <a:p>
                <a:pPr>
                  <a:spcBef>
                    <a:spcPct val="50000"/>
                  </a:spcBef>
                </a:pPr>
                <a:r>
                  <a:rPr lang="en-US" sz="1800" b="0">
                    <a:solidFill>
                      <a:srgbClr val="000000"/>
                    </a:solidFill>
                    <a:latin typeface="Arial" pitchFamily="34" charset="0"/>
                  </a:rPr>
                  <a:t>Task 1</a:t>
                </a:r>
              </a:p>
            </p:txBody>
          </p:sp>
        </p:grpSp>
        <p:grpSp>
          <p:nvGrpSpPr>
            <p:cNvPr id="678936" name="Group 12"/>
            <p:cNvGrpSpPr>
              <a:grpSpLocks/>
            </p:cNvGrpSpPr>
            <p:nvPr/>
          </p:nvGrpSpPr>
          <p:grpSpPr bwMode="auto">
            <a:xfrm>
              <a:off x="6172200" y="2438400"/>
              <a:ext cx="2362200" cy="1219200"/>
              <a:chOff x="3888" y="1536"/>
              <a:chExt cx="1488" cy="768"/>
            </a:xfrm>
          </p:grpSpPr>
          <p:sp>
            <p:nvSpPr>
              <p:cNvPr id="678940" name="AutoShape 13"/>
              <p:cNvSpPr>
                <a:spLocks noChangeArrowheads="1"/>
              </p:cNvSpPr>
              <p:nvPr/>
            </p:nvSpPr>
            <p:spPr bwMode="auto">
              <a:xfrm>
                <a:off x="3888" y="1632"/>
                <a:ext cx="720" cy="672"/>
              </a:xfrm>
              <a:prstGeom prst="curvedRightArrow">
                <a:avLst>
                  <a:gd name="adj1" fmla="val 7583"/>
                  <a:gd name="adj2" fmla="val 38417"/>
                  <a:gd name="adj3" fmla="val 31483"/>
                </a:avLst>
              </a:prstGeom>
              <a:solidFill>
                <a:schemeClr val="hlink"/>
              </a:solidFill>
              <a:ln w="9525">
                <a:solidFill>
                  <a:schemeClr val="tx1"/>
                </a:solidFill>
                <a:miter lim="800000"/>
                <a:headEnd/>
                <a:tailEnd/>
              </a:ln>
            </p:spPr>
            <p:txBody>
              <a:bodyPr wrap="none" anchor="ctr"/>
              <a:lstStyle/>
              <a:p>
                <a:endParaRPr lang="en-US" sz="1800" b="0">
                  <a:solidFill>
                    <a:srgbClr val="000000"/>
                  </a:solidFill>
                </a:endParaRPr>
              </a:p>
            </p:txBody>
          </p:sp>
          <p:sp>
            <p:nvSpPr>
              <p:cNvPr id="678941" name="AutoShape 14"/>
              <p:cNvSpPr>
                <a:spLocks noChangeArrowheads="1"/>
              </p:cNvSpPr>
              <p:nvPr/>
            </p:nvSpPr>
            <p:spPr bwMode="auto">
              <a:xfrm rot="10800000">
                <a:off x="4656" y="1536"/>
                <a:ext cx="720" cy="672"/>
              </a:xfrm>
              <a:prstGeom prst="curvedRightArrow">
                <a:avLst>
                  <a:gd name="adj1" fmla="val 7583"/>
                  <a:gd name="adj2" fmla="val 38417"/>
                  <a:gd name="adj3" fmla="val 31483"/>
                </a:avLst>
              </a:prstGeom>
              <a:solidFill>
                <a:schemeClr val="hlink"/>
              </a:solidFill>
              <a:ln w="9525">
                <a:solidFill>
                  <a:schemeClr val="tx1"/>
                </a:solidFill>
                <a:miter lim="800000"/>
                <a:headEnd/>
                <a:tailEnd/>
              </a:ln>
            </p:spPr>
            <p:txBody>
              <a:bodyPr wrap="none" anchor="ctr"/>
              <a:lstStyle/>
              <a:p>
                <a:endParaRPr lang="en-US" sz="1800" b="0">
                  <a:solidFill>
                    <a:srgbClr val="000000"/>
                  </a:solidFill>
                </a:endParaRPr>
              </a:p>
            </p:txBody>
          </p:sp>
          <p:sp>
            <p:nvSpPr>
              <p:cNvPr id="678942" name="Text Box 15"/>
              <p:cNvSpPr txBox="1">
                <a:spLocks noChangeArrowheads="1"/>
              </p:cNvSpPr>
              <p:nvPr/>
            </p:nvSpPr>
            <p:spPr bwMode="auto">
              <a:xfrm>
                <a:off x="4128" y="1776"/>
                <a:ext cx="1056" cy="288"/>
              </a:xfrm>
              <a:prstGeom prst="rect">
                <a:avLst/>
              </a:prstGeom>
              <a:noFill/>
              <a:ln w="9525">
                <a:noFill/>
                <a:miter lim="800000"/>
                <a:headEnd/>
                <a:tailEnd/>
              </a:ln>
            </p:spPr>
            <p:txBody>
              <a:bodyPr>
                <a:spAutoFit/>
              </a:bodyPr>
              <a:lstStyle/>
              <a:p>
                <a:pPr>
                  <a:spcBef>
                    <a:spcPct val="50000"/>
                  </a:spcBef>
                </a:pPr>
                <a:r>
                  <a:rPr lang="en-US" sz="1800" b="0">
                    <a:solidFill>
                      <a:srgbClr val="000000"/>
                    </a:solidFill>
                    <a:latin typeface="Arial" pitchFamily="34" charset="0"/>
                  </a:rPr>
                  <a:t>Task 2</a:t>
                </a:r>
              </a:p>
            </p:txBody>
          </p:sp>
        </p:grpSp>
        <p:sp>
          <p:nvSpPr>
            <p:cNvPr id="678937" name="AutoShape 16"/>
            <p:cNvSpPr>
              <a:spLocks noChangeArrowheads="1"/>
            </p:cNvSpPr>
            <p:nvPr/>
          </p:nvSpPr>
          <p:spPr bwMode="auto">
            <a:xfrm>
              <a:off x="3200400" y="2362200"/>
              <a:ext cx="2590800" cy="1447800"/>
            </a:xfrm>
            <a:prstGeom prst="bracePair">
              <a:avLst>
                <a:gd name="adj" fmla="val 8333"/>
              </a:avLst>
            </a:prstGeom>
            <a:noFill/>
            <a:ln w="38100">
              <a:solidFill>
                <a:schemeClr val="bg2"/>
              </a:solidFill>
              <a:round/>
              <a:headEnd/>
              <a:tailEnd/>
            </a:ln>
          </p:spPr>
          <p:txBody>
            <a:bodyPr wrap="none" anchor="ctr"/>
            <a:lstStyle/>
            <a:p>
              <a:endParaRPr lang="en-US" sz="1800" b="0">
                <a:solidFill>
                  <a:srgbClr val="000000"/>
                </a:solidFill>
              </a:endParaRPr>
            </a:p>
          </p:txBody>
        </p:sp>
        <p:sp>
          <p:nvSpPr>
            <p:cNvPr id="678938" name="Text Box 17"/>
            <p:cNvSpPr txBox="1">
              <a:spLocks noChangeArrowheads="1"/>
            </p:cNvSpPr>
            <p:nvPr/>
          </p:nvSpPr>
          <p:spPr bwMode="auto">
            <a:xfrm>
              <a:off x="1219200" y="3595688"/>
              <a:ext cx="1143000" cy="366712"/>
            </a:xfrm>
            <a:prstGeom prst="rect">
              <a:avLst/>
            </a:prstGeom>
            <a:noFill/>
            <a:ln w="9525">
              <a:noFill/>
              <a:miter lim="800000"/>
              <a:headEnd/>
              <a:tailEnd/>
            </a:ln>
          </p:spPr>
          <p:txBody>
            <a:bodyPr>
              <a:spAutoFit/>
            </a:bodyPr>
            <a:lstStyle/>
            <a:p>
              <a:pPr>
                <a:spcBef>
                  <a:spcPct val="50000"/>
                </a:spcBef>
              </a:pPr>
              <a:r>
                <a:rPr lang="en-US" sz="1800" b="0">
                  <a:solidFill>
                    <a:srgbClr val="000000"/>
                  </a:solidFill>
                  <a:latin typeface="Arial" pitchFamily="34" charset="0"/>
                </a:rPr>
                <a:t>Running</a:t>
              </a:r>
            </a:p>
          </p:txBody>
        </p:sp>
        <p:sp>
          <p:nvSpPr>
            <p:cNvPr id="678939" name="Text Box 18"/>
            <p:cNvSpPr txBox="1">
              <a:spLocks noChangeArrowheads="1"/>
            </p:cNvSpPr>
            <p:nvPr/>
          </p:nvSpPr>
          <p:spPr bwMode="auto">
            <a:xfrm>
              <a:off x="6934200" y="3595688"/>
              <a:ext cx="1143000" cy="366712"/>
            </a:xfrm>
            <a:prstGeom prst="rect">
              <a:avLst/>
            </a:prstGeom>
            <a:noFill/>
            <a:ln w="9525">
              <a:noFill/>
              <a:miter lim="800000"/>
              <a:headEnd/>
              <a:tailEnd/>
            </a:ln>
          </p:spPr>
          <p:txBody>
            <a:bodyPr>
              <a:spAutoFit/>
            </a:bodyPr>
            <a:lstStyle/>
            <a:p>
              <a:pPr>
                <a:spcBef>
                  <a:spcPct val="50000"/>
                </a:spcBef>
              </a:pPr>
              <a:r>
                <a:rPr lang="en-US" sz="1800" b="0">
                  <a:solidFill>
                    <a:srgbClr val="000000"/>
                  </a:solidFill>
                  <a:latin typeface="Arial" pitchFamily="34" charset="0"/>
                </a:rPr>
                <a:t>Waiting</a:t>
              </a:r>
            </a:p>
          </p:txBody>
        </p:sp>
      </p:grpSp>
      <p:grpSp>
        <p:nvGrpSpPr>
          <p:cNvPr id="678918" name="Group 40"/>
          <p:cNvGrpSpPr>
            <a:grpSpLocks/>
          </p:cNvGrpSpPr>
          <p:nvPr/>
        </p:nvGrpSpPr>
        <p:grpSpPr bwMode="auto">
          <a:xfrm>
            <a:off x="533400" y="4648200"/>
            <a:ext cx="8001000" cy="1600200"/>
            <a:chOff x="533400" y="4648200"/>
            <a:chExt cx="8001000" cy="1600200"/>
          </a:xfrm>
        </p:grpSpPr>
        <p:sp>
          <p:nvSpPr>
            <p:cNvPr id="678919" name="AutoShape 19"/>
            <p:cNvSpPr>
              <a:spLocks noChangeArrowheads="1"/>
            </p:cNvSpPr>
            <p:nvPr/>
          </p:nvSpPr>
          <p:spPr bwMode="auto">
            <a:xfrm>
              <a:off x="3657600" y="4648200"/>
              <a:ext cx="1676400" cy="1447800"/>
            </a:xfrm>
            <a:prstGeom prst="cube">
              <a:avLst>
                <a:gd name="adj" fmla="val 25000"/>
              </a:avLst>
            </a:prstGeom>
            <a:solidFill>
              <a:schemeClr val="accent1"/>
            </a:solidFill>
            <a:ln w="9525">
              <a:solidFill>
                <a:schemeClr val="tx1"/>
              </a:solidFill>
              <a:miter lim="800000"/>
              <a:headEnd/>
              <a:tailEnd/>
            </a:ln>
          </p:spPr>
          <p:txBody>
            <a:bodyPr wrap="none" anchor="ctr"/>
            <a:lstStyle/>
            <a:p>
              <a:endParaRPr lang="en-US" sz="1800" b="0">
                <a:solidFill>
                  <a:srgbClr val="000000"/>
                </a:solidFill>
              </a:endParaRPr>
            </a:p>
          </p:txBody>
        </p:sp>
        <p:sp>
          <p:nvSpPr>
            <p:cNvPr id="678920" name="Text Box 20"/>
            <p:cNvSpPr txBox="1">
              <a:spLocks noChangeArrowheads="1"/>
            </p:cNvSpPr>
            <p:nvPr/>
          </p:nvSpPr>
          <p:spPr bwMode="auto">
            <a:xfrm>
              <a:off x="3733800" y="5164138"/>
              <a:ext cx="1371600" cy="779462"/>
            </a:xfrm>
            <a:prstGeom prst="rect">
              <a:avLst/>
            </a:prstGeom>
            <a:noFill/>
            <a:ln w="9525">
              <a:noFill/>
              <a:miter lim="800000"/>
              <a:headEnd/>
              <a:tailEnd/>
            </a:ln>
          </p:spPr>
          <p:txBody>
            <a:bodyPr>
              <a:spAutoFit/>
            </a:bodyPr>
            <a:lstStyle/>
            <a:p>
              <a:pPr>
                <a:spcBef>
                  <a:spcPct val="50000"/>
                </a:spcBef>
              </a:pPr>
              <a:r>
                <a:rPr lang="en-US" sz="1800" b="0">
                  <a:solidFill>
                    <a:srgbClr val="000000"/>
                  </a:solidFill>
                  <a:latin typeface="Arial" pitchFamily="34" charset="0"/>
                </a:rPr>
                <a:t>Shared</a:t>
              </a:r>
            </a:p>
            <a:p>
              <a:pPr>
                <a:spcBef>
                  <a:spcPct val="50000"/>
                </a:spcBef>
              </a:pPr>
              <a:r>
                <a:rPr lang="en-US" sz="1800" b="0">
                  <a:solidFill>
                    <a:srgbClr val="000000"/>
                  </a:solidFill>
                  <a:latin typeface="Arial" pitchFamily="34" charset="0"/>
                </a:rPr>
                <a:t>Resource</a:t>
              </a:r>
            </a:p>
          </p:txBody>
        </p:sp>
        <p:grpSp>
          <p:nvGrpSpPr>
            <p:cNvPr id="678921" name="Group 21"/>
            <p:cNvGrpSpPr>
              <a:grpSpLocks/>
            </p:cNvGrpSpPr>
            <p:nvPr/>
          </p:nvGrpSpPr>
          <p:grpSpPr bwMode="auto">
            <a:xfrm>
              <a:off x="533400" y="4724400"/>
              <a:ext cx="2362200" cy="1219200"/>
              <a:chOff x="336" y="1536"/>
              <a:chExt cx="1488" cy="768"/>
            </a:xfrm>
          </p:grpSpPr>
          <p:grpSp>
            <p:nvGrpSpPr>
              <p:cNvPr id="678929" name="Group 22"/>
              <p:cNvGrpSpPr>
                <a:grpSpLocks/>
              </p:cNvGrpSpPr>
              <p:nvPr/>
            </p:nvGrpSpPr>
            <p:grpSpPr bwMode="auto">
              <a:xfrm>
                <a:off x="336" y="1536"/>
                <a:ext cx="1488" cy="768"/>
                <a:chOff x="288" y="1536"/>
                <a:chExt cx="1488" cy="768"/>
              </a:xfrm>
            </p:grpSpPr>
            <p:sp>
              <p:nvSpPr>
                <p:cNvPr id="678931" name="AutoShape 23"/>
                <p:cNvSpPr>
                  <a:spLocks noChangeArrowheads="1"/>
                </p:cNvSpPr>
                <p:nvPr/>
              </p:nvSpPr>
              <p:spPr bwMode="auto">
                <a:xfrm>
                  <a:off x="288" y="1632"/>
                  <a:ext cx="720" cy="672"/>
                </a:xfrm>
                <a:prstGeom prst="curvedRightArrow">
                  <a:avLst>
                    <a:gd name="adj1" fmla="val 7583"/>
                    <a:gd name="adj2" fmla="val 38417"/>
                    <a:gd name="adj3" fmla="val 31483"/>
                  </a:avLst>
                </a:prstGeom>
                <a:solidFill>
                  <a:schemeClr val="bg2"/>
                </a:solidFill>
                <a:ln w="9525">
                  <a:solidFill>
                    <a:schemeClr val="tx1"/>
                  </a:solidFill>
                  <a:miter lim="800000"/>
                  <a:headEnd/>
                  <a:tailEnd/>
                </a:ln>
              </p:spPr>
              <p:txBody>
                <a:bodyPr wrap="none" anchor="ctr"/>
                <a:lstStyle/>
                <a:p>
                  <a:endParaRPr lang="en-US" sz="1800" b="0">
                    <a:solidFill>
                      <a:srgbClr val="000000"/>
                    </a:solidFill>
                  </a:endParaRPr>
                </a:p>
              </p:txBody>
            </p:sp>
            <p:sp>
              <p:nvSpPr>
                <p:cNvPr id="678932" name="AutoShape 24"/>
                <p:cNvSpPr>
                  <a:spLocks noChangeArrowheads="1"/>
                </p:cNvSpPr>
                <p:nvPr/>
              </p:nvSpPr>
              <p:spPr bwMode="auto">
                <a:xfrm rot="10800000">
                  <a:off x="1056" y="1536"/>
                  <a:ext cx="720" cy="672"/>
                </a:xfrm>
                <a:prstGeom prst="curvedRightArrow">
                  <a:avLst>
                    <a:gd name="adj1" fmla="val 7583"/>
                    <a:gd name="adj2" fmla="val 38417"/>
                    <a:gd name="adj3" fmla="val 31483"/>
                  </a:avLst>
                </a:prstGeom>
                <a:solidFill>
                  <a:schemeClr val="bg2"/>
                </a:solidFill>
                <a:ln w="9525">
                  <a:solidFill>
                    <a:schemeClr val="tx1"/>
                  </a:solidFill>
                  <a:miter lim="800000"/>
                  <a:headEnd/>
                  <a:tailEnd/>
                </a:ln>
              </p:spPr>
              <p:txBody>
                <a:bodyPr wrap="none" anchor="ctr"/>
                <a:lstStyle/>
                <a:p>
                  <a:endParaRPr lang="en-US" sz="1800" b="0">
                    <a:solidFill>
                      <a:srgbClr val="000000"/>
                    </a:solidFill>
                  </a:endParaRPr>
                </a:p>
              </p:txBody>
            </p:sp>
          </p:grpSp>
          <p:sp>
            <p:nvSpPr>
              <p:cNvPr id="678930" name="Text Box 25"/>
              <p:cNvSpPr txBox="1">
                <a:spLocks noChangeArrowheads="1"/>
              </p:cNvSpPr>
              <p:nvPr/>
            </p:nvSpPr>
            <p:spPr bwMode="auto">
              <a:xfrm>
                <a:off x="576" y="1776"/>
                <a:ext cx="1056" cy="288"/>
              </a:xfrm>
              <a:prstGeom prst="rect">
                <a:avLst/>
              </a:prstGeom>
              <a:noFill/>
              <a:ln w="9525">
                <a:noFill/>
                <a:miter lim="800000"/>
                <a:headEnd/>
                <a:tailEnd/>
              </a:ln>
            </p:spPr>
            <p:txBody>
              <a:bodyPr>
                <a:spAutoFit/>
              </a:bodyPr>
              <a:lstStyle/>
              <a:p>
                <a:pPr>
                  <a:spcBef>
                    <a:spcPct val="50000"/>
                  </a:spcBef>
                </a:pPr>
                <a:r>
                  <a:rPr lang="en-US" sz="1800" b="0">
                    <a:solidFill>
                      <a:srgbClr val="000000"/>
                    </a:solidFill>
                    <a:latin typeface="Arial" pitchFamily="34" charset="0"/>
                  </a:rPr>
                  <a:t>Task 1</a:t>
                </a:r>
              </a:p>
            </p:txBody>
          </p:sp>
        </p:grpSp>
        <p:grpSp>
          <p:nvGrpSpPr>
            <p:cNvPr id="678922" name="Group 26"/>
            <p:cNvGrpSpPr>
              <a:grpSpLocks/>
            </p:cNvGrpSpPr>
            <p:nvPr/>
          </p:nvGrpSpPr>
          <p:grpSpPr bwMode="auto">
            <a:xfrm>
              <a:off x="6172200" y="4724400"/>
              <a:ext cx="2362200" cy="1219200"/>
              <a:chOff x="3888" y="1536"/>
              <a:chExt cx="1488" cy="768"/>
            </a:xfrm>
          </p:grpSpPr>
          <p:sp>
            <p:nvSpPr>
              <p:cNvPr id="678926" name="AutoShape 27"/>
              <p:cNvSpPr>
                <a:spLocks noChangeArrowheads="1"/>
              </p:cNvSpPr>
              <p:nvPr/>
            </p:nvSpPr>
            <p:spPr bwMode="auto">
              <a:xfrm>
                <a:off x="3888" y="1632"/>
                <a:ext cx="720" cy="672"/>
              </a:xfrm>
              <a:prstGeom prst="curvedRightArrow">
                <a:avLst>
                  <a:gd name="adj1" fmla="val 7583"/>
                  <a:gd name="adj2" fmla="val 38417"/>
                  <a:gd name="adj3" fmla="val 31483"/>
                </a:avLst>
              </a:prstGeom>
              <a:solidFill>
                <a:schemeClr val="hlink"/>
              </a:solidFill>
              <a:ln w="9525">
                <a:solidFill>
                  <a:schemeClr val="tx1"/>
                </a:solidFill>
                <a:miter lim="800000"/>
                <a:headEnd/>
                <a:tailEnd/>
              </a:ln>
            </p:spPr>
            <p:txBody>
              <a:bodyPr wrap="none" anchor="ctr"/>
              <a:lstStyle/>
              <a:p>
                <a:endParaRPr lang="en-US" sz="1800" b="0">
                  <a:solidFill>
                    <a:srgbClr val="000000"/>
                  </a:solidFill>
                </a:endParaRPr>
              </a:p>
            </p:txBody>
          </p:sp>
          <p:sp>
            <p:nvSpPr>
              <p:cNvPr id="678927" name="AutoShape 28"/>
              <p:cNvSpPr>
                <a:spLocks noChangeArrowheads="1"/>
              </p:cNvSpPr>
              <p:nvPr/>
            </p:nvSpPr>
            <p:spPr bwMode="auto">
              <a:xfrm rot="10800000">
                <a:off x="4656" y="1536"/>
                <a:ext cx="720" cy="672"/>
              </a:xfrm>
              <a:prstGeom prst="curvedRightArrow">
                <a:avLst>
                  <a:gd name="adj1" fmla="val 7583"/>
                  <a:gd name="adj2" fmla="val 38417"/>
                  <a:gd name="adj3" fmla="val 31483"/>
                </a:avLst>
              </a:prstGeom>
              <a:solidFill>
                <a:schemeClr val="hlink"/>
              </a:solidFill>
              <a:ln w="9525">
                <a:solidFill>
                  <a:schemeClr val="tx1"/>
                </a:solidFill>
                <a:miter lim="800000"/>
                <a:headEnd/>
                <a:tailEnd/>
              </a:ln>
            </p:spPr>
            <p:txBody>
              <a:bodyPr wrap="none" anchor="ctr"/>
              <a:lstStyle/>
              <a:p>
                <a:endParaRPr lang="en-US" sz="1800" b="0">
                  <a:solidFill>
                    <a:srgbClr val="000000"/>
                  </a:solidFill>
                </a:endParaRPr>
              </a:p>
            </p:txBody>
          </p:sp>
          <p:sp>
            <p:nvSpPr>
              <p:cNvPr id="678928" name="Text Box 29"/>
              <p:cNvSpPr txBox="1">
                <a:spLocks noChangeArrowheads="1"/>
              </p:cNvSpPr>
              <p:nvPr/>
            </p:nvSpPr>
            <p:spPr bwMode="auto">
              <a:xfrm>
                <a:off x="4128" y="1776"/>
                <a:ext cx="1056" cy="288"/>
              </a:xfrm>
              <a:prstGeom prst="rect">
                <a:avLst/>
              </a:prstGeom>
              <a:noFill/>
              <a:ln w="9525">
                <a:noFill/>
                <a:miter lim="800000"/>
                <a:headEnd/>
                <a:tailEnd/>
              </a:ln>
            </p:spPr>
            <p:txBody>
              <a:bodyPr>
                <a:spAutoFit/>
              </a:bodyPr>
              <a:lstStyle/>
              <a:p>
                <a:pPr>
                  <a:spcBef>
                    <a:spcPct val="50000"/>
                  </a:spcBef>
                </a:pPr>
                <a:r>
                  <a:rPr lang="en-US" sz="1800" b="0">
                    <a:solidFill>
                      <a:srgbClr val="000000"/>
                    </a:solidFill>
                    <a:latin typeface="Arial" pitchFamily="34" charset="0"/>
                  </a:rPr>
                  <a:t>Task 2</a:t>
                </a:r>
              </a:p>
            </p:txBody>
          </p:sp>
        </p:grpSp>
        <p:sp>
          <p:nvSpPr>
            <p:cNvPr id="678923" name="AutoShape 30"/>
            <p:cNvSpPr>
              <a:spLocks noChangeArrowheads="1"/>
            </p:cNvSpPr>
            <p:nvPr/>
          </p:nvSpPr>
          <p:spPr bwMode="auto">
            <a:xfrm>
              <a:off x="3200400" y="4648200"/>
              <a:ext cx="2590800" cy="1447800"/>
            </a:xfrm>
            <a:prstGeom prst="bracePair">
              <a:avLst>
                <a:gd name="adj" fmla="val 8333"/>
              </a:avLst>
            </a:prstGeom>
            <a:noFill/>
            <a:ln w="38100">
              <a:solidFill>
                <a:schemeClr val="hlink"/>
              </a:solidFill>
              <a:round/>
              <a:headEnd/>
              <a:tailEnd/>
            </a:ln>
          </p:spPr>
          <p:txBody>
            <a:bodyPr wrap="none" anchor="ctr"/>
            <a:lstStyle/>
            <a:p>
              <a:endParaRPr lang="en-US" sz="1800" b="0">
                <a:solidFill>
                  <a:srgbClr val="000000"/>
                </a:solidFill>
              </a:endParaRPr>
            </a:p>
          </p:txBody>
        </p:sp>
        <p:sp>
          <p:nvSpPr>
            <p:cNvPr id="678924" name="Text Box 31"/>
            <p:cNvSpPr txBox="1">
              <a:spLocks noChangeArrowheads="1"/>
            </p:cNvSpPr>
            <p:nvPr/>
          </p:nvSpPr>
          <p:spPr bwMode="auto">
            <a:xfrm>
              <a:off x="1295400" y="5881688"/>
              <a:ext cx="1143000" cy="366712"/>
            </a:xfrm>
            <a:prstGeom prst="rect">
              <a:avLst/>
            </a:prstGeom>
            <a:noFill/>
            <a:ln w="9525">
              <a:noFill/>
              <a:miter lim="800000"/>
              <a:headEnd/>
              <a:tailEnd/>
            </a:ln>
          </p:spPr>
          <p:txBody>
            <a:bodyPr>
              <a:spAutoFit/>
            </a:bodyPr>
            <a:lstStyle/>
            <a:p>
              <a:pPr>
                <a:spcBef>
                  <a:spcPct val="50000"/>
                </a:spcBef>
              </a:pPr>
              <a:r>
                <a:rPr lang="en-US" sz="1800" b="0">
                  <a:solidFill>
                    <a:srgbClr val="000000"/>
                  </a:solidFill>
                </a:rPr>
                <a:t>Waiting</a:t>
              </a:r>
            </a:p>
          </p:txBody>
        </p:sp>
        <p:sp>
          <p:nvSpPr>
            <p:cNvPr id="678925" name="Text Box 32"/>
            <p:cNvSpPr txBox="1">
              <a:spLocks noChangeArrowheads="1"/>
            </p:cNvSpPr>
            <p:nvPr/>
          </p:nvSpPr>
          <p:spPr bwMode="auto">
            <a:xfrm>
              <a:off x="6934200" y="5881688"/>
              <a:ext cx="1143000" cy="366712"/>
            </a:xfrm>
            <a:prstGeom prst="rect">
              <a:avLst/>
            </a:prstGeom>
            <a:noFill/>
            <a:ln w="9525">
              <a:noFill/>
              <a:miter lim="800000"/>
              <a:headEnd/>
              <a:tailEnd/>
            </a:ln>
          </p:spPr>
          <p:txBody>
            <a:bodyPr>
              <a:spAutoFit/>
            </a:bodyPr>
            <a:lstStyle/>
            <a:p>
              <a:pPr>
                <a:spcBef>
                  <a:spcPct val="50000"/>
                </a:spcBef>
              </a:pPr>
              <a:r>
                <a:rPr lang="en-US" sz="1800" b="0">
                  <a:solidFill>
                    <a:srgbClr val="000000"/>
                  </a:solidFill>
                </a:rPr>
                <a:t>Running</a:t>
              </a:r>
            </a:p>
          </p:txBody>
        </p:sp>
      </p:gr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p:txBody>
          <a:bodyPr/>
          <a:lstStyle/>
          <a:p>
            <a:pPr eaLnBrk="1" hangingPunct="1"/>
            <a:r>
              <a:rPr lang="en-US" smtClean="0"/>
              <a:t>Shared Resources Example</a:t>
            </a:r>
          </a:p>
        </p:txBody>
      </p:sp>
      <p:pic>
        <p:nvPicPr>
          <p:cNvPr id="679939" name="Content Placeholder 4" descr="shared resources example.bmp"/>
          <p:cNvPicPr>
            <a:picLocks noChangeAspect="1"/>
          </p:cNvPicPr>
          <p:nvPr/>
        </p:nvPicPr>
        <p:blipFill>
          <a:blip r:embed="rId3" cstate="print"/>
          <a:srcRect/>
          <a:stretch>
            <a:fillRect/>
          </a:stretch>
        </p:blipFill>
        <p:spPr bwMode="auto">
          <a:xfrm>
            <a:off x="1447800" y="1447800"/>
            <a:ext cx="5867400" cy="458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Title 1"/>
          <p:cNvSpPr>
            <a:spLocks noGrp="1"/>
          </p:cNvSpPr>
          <p:nvPr>
            <p:ph type="title"/>
          </p:nvPr>
        </p:nvSpPr>
        <p:spPr/>
        <p:txBody>
          <a:bodyPr/>
          <a:lstStyle/>
          <a:p>
            <a:pPr eaLnBrk="1" hangingPunct="1"/>
            <a:r>
              <a:rPr lang="en-US" smtClean="0"/>
              <a:t>C. Variables</a:t>
            </a:r>
          </a:p>
        </p:txBody>
      </p:sp>
      <p:sp>
        <p:nvSpPr>
          <p:cNvPr id="680963" name="Content Placeholder 2"/>
          <p:cNvSpPr>
            <a:spLocks noGrp="1"/>
          </p:cNvSpPr>
          <p:nvPr>
            <p:ph idx="1"/>
          </p:nvPr>
        </p:nvSpPr>
        <p:spPr/>
        <p:txBody>
          <a:bodyPr/>
          <a:lstStyle/>
          <a:p>
            <a:pPr lvl="1" eaLnBrk="1" hangingPunct="1"/>
            <a:r>
              <a:rPr lang="en-US" smtClean="0"/>
              <a:t>Variables are block diagram elements that allow you to access or store data in the flip-flops of the FPGA</a:t>
            </a:r>
          </a:p>
          <a:p>
            <a:pPr lvl="1" eaLnBrk="1" hangingPunct="1"/>
            <a:r>
              <a:rPr lang="en-US" smtClean="0"/>
              <a:t>Store only the latest data you write to it</a:t>
            </a:r>
          </a:p>
          <a:p>
            <a:pPr lvl="2" eaLnBrk="1" hangingPunct="1"/>
            <a:r>
              <a:rPr lang="en-US" smtClean="0"/>
              <a:t>Good choice if you don’t need every value you acquire</a:t>
            </a:r>
          </a:p>
          <a:p>
            <a:pPr lvl="2" eaLnBrk="1" hangingPunct="1"/>
            <a:r>
              <a:rPr lang="en-US" smtClean="0"/>
              <a:t>Do not need extra code to discard unused values</a:t>
            </a:r>
          </a:p>
          <a:p>
            <a:pPr lvl="1" eaLnBrk="1" hangingPunct="1"/>
            <a:r>
              <a:rPr lang="en-US" smtClean="0"/>
              <a:t>Two types of variables on FPGA</a:t>
            </a:r>
          </a:p>
          <a:p>
            <a:pPr lvl="2" eaLnBrk="1" hangingPunct="1"/>
            <a:r>
              <a:rPr lang="en-US" smtClean="0"/>
              <a:t>Local – Accessible only by a single VI</a:t>
            </a:r>
          </a:p>
          <a:p>
            <a:pPr lvl="2" eaLnBrk="1" hangingPunct="1"/>
            <a:r>
              <a:rPr lang="en-US" smtClean="0"/>
              <a:t>Global – Accessible by any VI running on the FPGA target</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Title 2"/>
          <p:cNvSpPr>
            <a:spLocks noGrp="1"/>
          </p:cNvSpPr>
          <p:nvPr>
            <p:ph type="title"/>
          </p:nvPr>
        </p:nvSpPr>
        <p:spPr/>
        <p:txBody>
          <a:bodyPr/>
          <a:lstStyle/>
          <a:p>
            <a:pPr eaLnBrk="1" hangingPunct="1"/>
            <a:r>
              <a:rPr lang="en-US" smtClean="0"/>
              <a:t>Local Variables</a:t>
            </a:r>
          </a:p>
        </p:txBody>
      </p:sp>
      <p:sp>
        <p:nvSpPr>
          <p:cNvPr id="4" name="Content Placeholder 3"/>
          <p:cNvSpPr>
            <a:spLocks noGrp="1"/>
          </p:cNvSpPr>
          <p:nvPr>
            <p:ph idx="1"/>
          </p:nvPr>
        </p:nvSpPr>
        <p:spPr/>
        <p:txBody>
          <a:bodyPr rtlCol="0">
            <a:normAutofit fontScale="92500" lnSpcReduction="10000"/>
          </a:bodyPr>
          <a:lstStyle/>
          <a:p>
            <a:pPr lvl="1" eaLnBrk="1" fontAlgn="auto" hangingPunct="1">
              <a:spcAft>
                <a:spcPts val="0"/>
              </a:spcAft>
              <a:defRPr/>
            </a:pPr>
            <a:r>
              <a:rPr lang="en-US" dirty="0" smtClean="0"/>
              <a:t>Store data in front panel controls and indicators</a:t>
            </a:r>
          </a:p>
          <a:p>
            <a:pPr lvl="1" eaLnBrk="1" fontAlgn="auto" hangingPunct="1">
              <a:spcAft>
                <a:spcPts val="0"/>
              </a:spcAft>
              <a:defRPr/>
            </a:pPr>
            <a:r>
              <a:rPr lang="en-US" dirty="0" smtClean="0"/>
              <a:t>Accessible only by a single VI</a:t>
            </a:r>
          </a:p>
          <a:p>
            <a:pPr lvl="1" eaLnBrk="1" fontAlgn="auto" hangingPunct="1">
              <a:spcAft>
                <a:spcPts val="0"/>
              </a:spcAft>
              <a:defRPr/>
            </a:pPr>
            <a:r>
              <a:rPr lang="en-US" dirty="0" smtClean="0"/>
              <a:t>Use to maintain data separately for separate re-entrant subVIs</a:t>
            </a:r>
          </a:p>
          <a:p>
            <a:pPr lvl="1" eaLnBrk="1" fontAlgn="auto" hangingPunct="1">
              <a:spcAft>
                <a:spcPts val="0"/>
              </a:spcAft>
              <a:defRPr/>
            </a:pPr>
            <a:r>
              <a:rPr lang="en-US" dirty="0" smtClean="0"/>
              <a:t>Create by right-clicking on a control or indicator on the block diagram and selecting </a:t>
            </a:r>
            <a:r>
              <a:rPr lang="en-US" b="1" dirty="0" smtClean="0"/>
              <a:t>Create»Local Variable</a:t>
            </a:r>
          </a:p>
          <a:p>
            <a:pPr lvl="1" eaLnBrk="1" fontAlgn="auto" hangingPunct="1">
              <a:spcAft>
                <a:spcPts val="0"/>
              </a:spcAft>
              <a:defRPr/>
            </a:pPr>
            <a:r>
              <a:rPr lang="en-US" dirty="0" smtClean="0"/>
              <a:t>If you use this approach, you may find yourself creating controls and indicators only for data sharing within the VI they are on.  Create a coding convention to help you distinguish such controls and indicators from those that meant for passing data in and out of VIs</a:t>
            </a:r>
            <a:endParaRPr lang="en-US" b="1" dirty="0" smtClean="0"/>
          </a:p>
          <a:p>
            <a:pPr lvl="1" eaLnBrk="1" fontAlgn="auto" hangingPunct="1">
              <a:spcAft>
                <a:spcPts val="0"/>
              </a:spcAft>
              <a:buFont typeface="Arial" pitchFamily="34" charset="0"/>
              <a:buNone/>
              <a:defRPr/>
            </a:pPr>
            <a:endParaRPr lang="en-US"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Title 5"/>
          <p:cNvSpPr>
            <a:spLocks noGrp="1"/>
          </p:cNvSpPr>
          <p:nvPr>
            <p:ph type="title"/>
          </p:nvPr>
        </p:nvSpPr>
        <p:spPr/>
        <p:txBody>
          <a:bodyPr/>
          <a:lstStyle/>
          <a:p>
            <a:pPr eaLnBrk="1" hangingPunct="1"/>
            <a:r>
              <a:rPr lang="en-US" smtClean="0"/>
              <a:t>Summary—Quiz</a:t>
            </a:r>
          </a:p>
        </p:txBody>
      </p:sp>
      <p:sp>
        <p:nvSpPr>
          <p:cNvPr id="463875" name="Content Placeholder 6"/>
          <p:cNvSpPr>
            <a:spLocks noGrp="1"/>
          </p:cNvSpPr>
          <p:nvPr>
            <p:ph idx="1"/>
          </p:nvPr>
        </p:nvSpPr>
        <p:spPr/>
        <p:txBody>
          <a:bodyPr/>
          <a:lstStyle/>
          <a:p>
            <a:pPr marL="457200" indent="-457200" eaLnBrk="1" hangingPunct="1">
              <a:buFont typeface="Arial Narrow" pitchFamily="34" charset="0"/>
              <a:buAutoNum type="arabicPeriod"/>
            </a:pPr>
            <a:r>
              <a:rPr lang="en-US" smtClean="0"/>
              <a:t>Which of the following are required software components of a LabVIEW FPGA system?</a:t>
            </a:r>
          </a:p>
          <a:p>
            <a:pPr marL="795338" lvl="1" indent="-457200" eaLnBrk="1" hangingPunct="1">
              <a:buFont typeface="Arial Narrow" pitchFamily="34" charset="0"/>
              <a:buAutoNum type="alphaLcPeriod"/>
            </a:pPr>
            <a:r>
              <a:rPr lang="en-US" smtClean="0"/>
              <a:t>NI-RIO driver</a:t>
            </a:r>
          </a:p>
          <a:p>
            <a:pPr marL="795338" lvl="1" indent="-457200" eaLnBrk="1" hangingPunct="1">
              <a:buFont typeface="Arial Narrow" pitchFamily="34" charset="0"/>
              <a:buAutoNum type="alphaLcPeriod"/>
            </a:pPr>
            <a:r>
              <a:rPr lang="en-US" smtClean="0"/>
              <a:t>DAQmx driver</a:t>
            </a:r>
          </a:p>
          <a:p>
            <a:pPr marL="795338" lvl="1" indent="-457200" eaLnBrk="1" hangingPunct="1">
              <a:buFont typeface="Arial Narrow" pitchFamily="34" charset="0"/>
              <a:buAutoNum type="alphaLcPeriod"/>
            </a:pPr>
            <a:r>
              <a:rPr lang="en-US" smtClean="0"/>
              <a:t>LabVIEW Development System</a:t>
            </a:r>
          </a:p>
          <a:p>
            <a:pPr marL="795338" lvl="1" indent="-457200" eaLnBrk="1" hangingPunct="1">
              <a:buFont typeface="Arial Narrow" pitchFamily="34" charset="0"/>
              <a:buAutoNum type="alphaLcPeriod"/>
            </a:pPr>
            <a:r>
              <a:rPr lang="en-US" smtClean="0"/>
              <a:t>LabVIEW Real-Time Module</a:t>
            </a:r>
          </a:p>
          <a:p>
            <a:pPr marL="795338" lvl="1" indent="-457200" eaLnBrk="1" hangingPunct="1">
              <a:buFont typeface="Arial Narrow" pitchFamily="34" charset="0"/>
              <a:buAutoNum type="alphaLcPeriod"/>
            </a:pPr>
            <a:r>
              <a:rPr lang="en-US" smtClean="0"/>
              <a:t>LabVIEW FPGA Module</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pPr eaLnBrk="1" hangingPunct="1"/>
            <a:r>
              <a:rPr lang="en-US" smtClean="0"/>
              <a:t>Local Variable Example</a:t>
            </a:r>
          </a:p>
        </p:txBody>
      </p:sp>
      <p:sp>
        <p:nvSpPr>
          <p:cNvPr id="683011" name="Content Placeholder 6"/>
          <p:cNvSpPr>
            <a:spLocks noGrp="1"/>
          </p:cNvSpPr>
          <p:nvPr>
            <p:ph idx="1"/>
          </p:nvPr>
        </p:nvSpPr>
        <p:spPr>
          <a:xfrm>
            <a:off x="304800" y="1600200"/>
            <a:ext cx="8686800" cy="4343400"/>
          </a:xfrm>
        </p:spPr>
        <p:txBody>
          <a:bodyPr/>
          <a:lstStyle/>
          <a:p>
            <a:pPr marL="0" indent="0" eaLnBrk="1" hangingPunct="1"/>
            <a:r>
              <a:rPr lang="en-US" smtClean="0"/>
              <a:t>Share data between parallel loops running in the same FPGA VI</a:t>
            </a:r>
          </a:p>
        </p:txBody>
      </p:sp>
      <p:pic>
        <p:nvPicPr>
          <p:cNvPr id="683012" name="Picture 6" descr="loc_bd_Local Variables.bmp"/>
          <p:cNvPicPr>
            <a:picLocks noChangeAspect="1" noChangeArrowheads="1"/>
          </p:cNvPicPr>
          <p:nvPr/>
        </p:nvPicPr>
        <p:blipFill>
          <a:blip r:embed="rId3" cstate="print"/>
          <a:srcRect/>
          <a:stretch>
            <a:fillRect/>
          </a:stretch>
        </p:blipFill>
        <p:spPr bwMode="auto">
          <a:xfrm>
            <a:off x="685800" y="3036888"/>
            <a:ext cx="7848600" cy="2500312"/>
          </a:xfrm>
          <a:prstGeom prst="rect">
            <a:avLst/>
          </a:prstGeom>
          <a:noFill/>
          <a:ln w="9525" algn="ctr">
            <a:noFill/>
            <a:miter lim="800000"/>
            <a:headEnd type="none" w="sm" len="sm"/>
            <a:tailEnd type="none" w="sm" len="sm"/>
          </a:ln>
        </p:spPr>
      </p:pic>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Title 1"/>
          <p:cNvSpPr>
            <a:spLocks noGrp="1"/>
          </p:cNvSpPr>
          <p:nvPr>
            <p:ph type="title"/>
          </p:nvPr>
        </p:nvSpPr>
        <p:spPr/>
        <p:txBody>
          <a:bodyPr/>
          <a:lstStyle/>
          <a:p>
            <a:pPr eaLnBrk="1" hangingPunct="1"/>
            <a:r>
              <a:rPr lang="en-US" smtClean="0"/>
              <a:t>D. Memory Items</a:t>
            </a:r>
          </a:p>
        </p:txBody>
      </p:sp>
      <p:sp>
        <p:nvSpPr>
          <p:cNvPr id="5" name="Content Placeholder 4"/>
          <p:cNvSpPr>
            <a:spLocks noGrp="1"/>
          </p:cNvSpPr>
          <p:nvPr>
            <p:ph idx="1"/>
          </p:nvPr>
        </p:nvSpPr>
        <p:spPr/>
        <p:txBody>
          <a:bodyPr rtlCol="0">
            <a:normAutofit lnSpcReduction="10000"/>
          </a:bodyPr>
          <a:lstStyle/>
          <a:p>
            <a:pPr lvl="1" eaLnBrk="1" fontAlgn="auto" hangingPunct="1">
              <a:spcAft>
                <a:spcPts val="0"/>
              </a:spcAft>
              <a:defRPr/>
            </a:pPr>
            <a:r>
              <a:rPr lang="en-US" dirty="0" smtClean="0"/>
              <a:t>Similar to variables in that only the most recent data is stored</a:t>
            </a:r>
          </a:p>
          <a:p>
            <a:pPr lvl="1" eaLnBrk="1" fontAlgn="auto" hangingPunct="1">
              <a:spcAft>
                <a:spcPts val="0"/>
              </a:spcAft>
              <a:defRPr/>
            </a:pPr>
            <a:r>
              <a:rPr lang="en-US" dirty="0" smtClean="0"/>
              <a:t>Data can be stored in FPGA memory</a:t>
            </a:r>
          </a:p>
          <a:p>
            <a:pPr lvl="2" eaLnBrk="1" fontAlgn="auto" hangingPunct="1">
              <a:spcAft>
                <a:spcPts val="0"/>
              </a:spcAft>
              <a:defRPr/>
            </a:pPr>
            <a:r>
              <a:rPr lang="en-US" dirty="0" smtClean="0"/>
              <a:t>Allocate an address or block of addresses</a:t>
            </a:r>
          </a:p>
          <a:p>
            <a:pPr lvl="2" eaLnBrk="1" fontAlgn="auto" hangingPunct="1">
              <a:spcAft>
                <a:spcPts val="0"/>
              </a:spcAft>
              <a:defRPr/>
            </a:pPr>
            <a:r>
              <a:rPr lang="en-US" dirty="0" smtClean="0"/>
              <a:t>Can use all available memory on the FPGA</a:t>
            </a:r>
          </a:p>
          <a:p>
            <a:pPr lvl="2" eaLnBrk="1" fontAlgn="auto" hangingPunct="1">
              <a:spcAft>
                <a:spcPts val="0"/>
              </a:spcAft>
              <a:defRPr/>
            </a:pPr>
            <a:r>
              <a:rPr lang="en-US" dirty="0" smtClean="0"/>
              <a:t>Use of block memory consumes relatively few logic resources</a:t>
            </a:r>
          </a:p>
          <a:p>
            <a:pPr lvl="3" eaLnBrk="1" fontAlgn="auto" hangingPunct="1">
              <a:spcAft>
                <a:spcPts val="0"/>
              </a:spcAft>
              <a:defRPr/>
            </a:pPr>
            <a:r>
              <a:rPr lang="en-US" dirty="0" smtClean="0"/>
              <a:t>Unlike a fixed-size array</a:t>
            </a:r>
          </a:p>
          <a:p>
            <a:pPr lvl="1" eaLnBrk="1" fontAlgn="auto" hangingPunct="1">
              <a:spcAft>
                <a:spcPts val="0"/>
              </a:spcAft>
              <a:defRPr/>
            </a:pPr>
            <a:r>
              <a:rPr lang="en-US" dirty="0" smtClean="0"/>
              <a:t>Caveats</a:t>
            </a:r>
          </a:p>
          <a:p>
            <a:pPr lvl="2" eaLnBrk="1" fontAlgn="auto" hangingPunct="1">
              <a:spcAft>
                <a:spcPts val="0"/>
              </a:spcAft>
              <a:defRPr/>
            </a:pPr>
            <a:r>
              <a:rPr lang="en-US" dirty="0" smtClean="0"/>
              <a:t>Does not include extra logic to ensure data integrity across clock domains</a:t>
            </a:r>
          </a:p>
          <a:p>
            <a:pPr lvl="1" eaLnBrk="1" fontAlgn="auto" hangingPunct="1">
              <a:spcAft>
                <a:spcPts val="0"/>
              </a:spcAft>
              <a:defRPr/>
            </a:pPr>
            <a:endParaRPr lang="en-US" dirty="0" smtClean="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Title 1"/>
          <p:cNvSpPr>
            <a:spLocks noGrp="1"/>
          </p:cNvSpPr>
          <p:nvPr>
            <p:ph type="title"/>
          </p:nvPr>
        </p:nvSpPr>
        <p:spPr/>
        <p:txBody>
          <a:bodyPr/>
          <a:lstStyle/>
          <a:p>
            <a:pPr eaLnBrk="1" hangingPunct="1"/>
            <a:r>
              <a:rPr lang="en-US" smtClean="0"/>
              <a:t>Memory Item Usage</a:t>
            </a:r>
          </a:p>
        </p:txBody>
      </p:sp>
      <p:sp>
        <p:nvSpPr>
          <p:cNvPr id="685059" name="Content Placeholder 4"/>
          <p:cNvSpPr>
            <a:spLocks noGrp="1"/>
          </p:cNvSpPr>
          <p:nvPr>
            <p:ph idx="1"/>
          </p:nvPr>
        </p:nvSpPr>
        <p:spPr/>
        <p:txBody>
          <a:bodyPr/>
          <a:lstStyle/>
          <a:p>
            <a:pPr lvl="1" eaLnBrk="1" hangingPunct="1"/>
            <a:r>
              <a:rPr lang="en-US" smtClean="0"/>
              <a:t>Useful if you do not need every data value that you acquire</a:t>
            </a:r>
          </a:p>
          <a:p>
            <a:pPr lvl="2" eaLnBrk="1" hangingPunct="1"/>
            <a:r>
              <a:rPr lang="en-US" smtClean="0"/>
              <a:t>If you need every data value, FIFOs are a better option</a:t>
            </a:r>
          </a:p>
          <a:p>
            <a:pPr lvl="2" eaLnBrk="1" hangingPunct="1"/>
            <a:r>
              <a:rPr lang="en-US" smtClean="0"/>
              <a:t>No need to discard old values</a:t>
            </a:r>
          </a:p>
          <a:p>
            <a:pPr lvl="1" eaLnBrk="1" hangingPunct="1"/>
            <a:r>
              <a:rPr lang="en-US" smtClean="0"/>
              <a:t>Two options for creation</a:t>
            </a:r>
          </a:p>
          <a:p>
            <a:pPr lvl="2" eaLnBrk="1" hangingPunct="1"/>
            <a:r>
              <a:rPr lang="en-US" smtClean="0"/>
              <a:t>Target-Scoped </a:t>
            </a:r>
          </a:p>
          <a:p>
            <a:pPr lvl="2" eaLnBrk="1" hangingPunct="1"/>
            <a:r>
              <a:rPr lang="en-US" smtClean="0"/>
              <a:t>VI-Defined</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Title 4"/>
          <p:cNvSpPr>
            <a:spLocks noGrp="1"/>
          </p:cNvSpPr>
          <p:nvPr>
            <p:ph type="title"/>
          </p:nvPr>
        </p:nvSpPr>
        <p:spPr/>
        <p:txBody>
          <a:bodyPr/>
          <a:lstStyle/>
          <a:p>
            <a:pPr eaLnBrk="1" hangingPunct="1"/>
            <a:r>
              <a:rPr lang="en-US" smtClean="0"/>
              <a:t>Target-Scoped Memory Item</a:t>
            </a:r>
          </a:p>
        </p:txBody>
      </p:sp>
      <p:sp>
        <p:nvSpPr>
          <p:cNvPr id="686083" name="Content Placeholder 5"/>
          <p:cNvSpPr>
            <a:spLocks noGrp="1"/>
          </p:cNvSpPr>
          <p:nvPr>
            <p:ph sz="half" idx="1"/>
          </p:nvPr>
        </p:nvSpPr>
        <p:spPr/>
        <p:txBody>
          <a:bodyPr/>
          <a:lstStyle/>
          <a:p>
            <a:pPr lvl="1" eaLnBrk="1" hangingPunct="1"/>
            <a:r>
              <a:rPr lang="en-US" smtClean="0"/>
              <a:t>Accessible by any VI running on the FPGA target</a:t>
            </a:r>
          </a:p>
          <a:p>
            <a:pPr lvl="1" eaLnBrk="1" hangingPunct="1"/>
            <a:r>
              <a:rPr lang="en-US" smtClean="0"/>
              <a:t>Use to store data that is accessed by multiple VIs</a:t>
            </a:r>
          </a:p>
          <a:p>
            <a:pPr lvl="1" eaLnBrk="1" hangingPunct="1"/>
            <a:r>
              <a:rPr lang="en-US" smtClean="0"/>
              <a:t>Creation</a:t>
            </a:r>
          </a:p>
          <a:p>
            <a:pPr lvl="2" eaLnBrk="1" hangingPunct="1"/>
            <a:r>
              <a:rPr lang="en-US" smtClean="0"/>
              <a:t>Right-click on FPGA Target</a:t>
            </a:r>
          </a:p>
          <a:p>
            <a:pPr lvl="2" eaLnBrk="1" hangingPunct="1"/>
            <a:r>
              <a:rPr lang="en-US" smtClean="0"/>
              <a:t>Select New»Memory</a:t>
            </a:r>
          </a:p>
          <a:p>
            <a:pPr lvl="2" eaLnBrk="1" hangingPunct="1"/>
            <a:r>
              <a:rPr lang="en-US" smtClean="0"/>
              <a:t>Launches Memory Properties Dialog Box</a:t>
            </a:r>
          </a:p>
          <a:p>
            <a:pPr marL="0" indent="0" eaLnBrk="1" hangingPunct="1"/>
            <a:endParaRPr lang="en-US" smtClean="0"/>
          </a:p>
        </p:txBody>
      </p:sp>
      <p:pic>
        <p:nvPicPr>
          <p:cNvPr id="686084" name="Content Placeholder 6" descr="loc_env_New Target-Scoped.bmp"/>
          <p:cNvPicPr>
            <a:picLocks noChangeAspect="1"/>
          </p:cNvPicPr>
          <p:nvPr/>
        </p:nvPicPr>
        <p:blipFill>
          <a:blip r:embed="rId3" cstate="print"/>
          <a:srcRect/>
          <a:stretch>
            <a:fillRect/>
          </a:stretch>
        </p:blipFill>
        <p:spPr bwMode="auto">
          <a:xfrm>
            <a:off x="4648200" y="2120900"/>
            <a:ext cx="4038600" cy="3484563"/>
          </a:xfrm>
          <a:prstGeom prst="rect">
            <a:avLst/>
          </a:prstGeom>
          <a:noFill/>
          <a:ln w="9525">
            <a:noFill/>
            <a:miter lim="800000"/>
            <a:headEnd/>
            <a:tailEnd/>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normAutofit fontScale="90000"/>
          </a:bodyPr>
          <a:lstStyle/>
          <a:p>
            <a:pPr eaLnBrk="1" fontAlgn="auto" hangingPunct="1">
              <a:spcAft>
                <a:spcPts val="0"/>
              </a:spcAft>
              <a:defRPr/>
            </a:pPr>
            <a:r>
              <a:rPr lang="en-US" dirty="0" smtClean="0"/>
              <a:t>Memory Properties Dialog Box – </a:t>
            </a:r>
            <a:br>
              <a:rPr lang="en-US" dirty="0" smtClean="0"/>
            </a:br>
            <a:r>
              <a:rPr lang="en-US" dirty="0" smtClean="0"/>
              <a:t>General Page</a:t>
            </a:r>
          </a:p>
        </p:txBody>
      </p:sp>
      <p:pic>
        <p:nvPicPr>
          <p:cNvPr id="687107" name="Picture 2" descr="loc_env_Mem Prop - General.bmp"/>
          <p:cNvPicPr>
            <a:picLocks noChangeAspect="1" noChangeArrowheads="1"/>
          </p:cNvPicPr>
          <p:nvPr/>
        </p:nvPicPr>
        <p:blipFill>
          <a:blip r:embed="rId3" cstate="print"/>
          <a:srcRect/>
          <a:stretch>
            <a:fillRect/>
          </a:stretch>
        </p:blipFill>
        <p:spPr bwMode="auto">
          <a:xfrm>
            <a:off x="1371600" y="1514475"/>
            <a:ext cx="6477000" cy="4581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Title 1"/>
          <p:cNvSpPr>
            <a:spLocks noGrp="1"/>
          </p:cNvSpPr>
          <p:nvPr>
            <p:ph type="title"/>
          </p:nvPr>
        </p:nvSpPr>
        <p:spPr/>
        <p:txBody>
          <a:bodyPr/>
          <a:lstStyle/>
          <a:p>
            <a:pPr eaLnBrk="1" hangingPunct="1"/>
            <a:r>
              <a:rPr lang="en-US" smtClean="0"/>
              <a:t>Memory Items – Implementation</a:t>
            </a:r>
          </a:p>
        </p:txBody>
      </p:sp>
      <p:sp>
        <p:nvSpPr>
          <p:cNvPr id="5" name="Content Placeholder 4"/>
          <p:cNvSpPr>
            <a:spLocks noGrp="1"/>
          </p:cNvSpPr>
          <p:nvPr>
            <p:ph sz="half" idx="1"/>
          </p:nvPr>
        </p:nvSpPr>
        <p:spPr/>
        <p:txBody>
          <a:bodyPr rtlCol="0">
            <a:normAutofit fontScale="92500" lnSpcReduction="10000"/>
          </a:bodyPr>
          <a:lstStyle/>
          <a:p>
            <a:pPr marL="0" indent="0" eaLnBrk="1" fontAlgn="auto" hangingPunct="1">
              <a:spcAft>
                <a:spcPts val="0"/>
              </a:spcAft>
              <a:defRPr/>
            </a:pPr>
            <a:r>
              <a:rPr lang="en-US" dirty="0" smtClean="0"/>
              <a:t>Use block memory when: </a:t>
            </a:r>
          </a:p>
          <a:p>
            <a:pPr lvl="1" eaLnBrk="1" fontAlgn="auto" hangingPunct="1">
              <a:spcAft>
                <a:spcPts val="0"/>
              </a:spcAft>
              <a:defRPr/>
            </a:pPr>
            <a:r>
              <a:rPr lang="en-US" dirty="0" smtClean="0"/>
              <a:t>You need larger amounts of memory</a:t>
            </a:r>
          </a:p>
          <a:p>
            <a:pPr lvl="1" eaLnBrk="1" fontAlgn="auto" hangingPunct="1">
              <a:spcAft>
                <a:spcPts val="0"/>
              </a:spcAft>
              <a:defRPr/>
            </a:pPr>
            <a:r>
              <a:rPr lang="en-US" dirty="0" smtClean="0"/>
              <a:t>You do not have enough logic resources available to use look-up tables</a:t>
            </a:r>
          </a:p>
          <a:p>
            <a:pPr marL="0" indent="0" eaLnBrk="1" fontAlgn="auto" hangingPunct="1">
              <a:spcAft>
                <a:spcPts val="0"/>
              </a:spcAft>
              <a:defRPr/>
            </a:pPr>
            <a:endParaRPr lang="en-US" dirty="0"/>
          </a:p>
        </p:txBody>
      </p:sp>
      <p:sp>
        <p:nvSpPr>
          <p:cNvPr id="4" name="Content Placeholder 3"/>
          <p:cNvSpPr>
            <a:spLocks noGrp="1"/>
          </p:cNvSpPr>
          <p:nvPr>
            <p:ph sz="half" idx="2"/>
          </p:nvPr>
        </p:nvSpPr>
        <p:spPr/>
        <p:txBody>
          <a:bodyPr rtlCol="0">
            <a:normAutofit fontScale="92500" lnSpcReduction="10000"/>
          </a:bodyPr>
          <a:lstStyle/>
          <a:p>
            <a:pPr marL="0" indent="0" eaLnBrk="1" fontAlgn="auto" hangingPunct="1">
              <a:spcAft>
                <a:spcPts val="0"/>
              </a:spcAft>
              <a:defRPr/>
            </a:pPr>
            <a:r>
              <a:rPr lang="en-US" dirty="0" smtClean="0"/>
              <a:t>Use look-up tables when:</a:t>
            </a:r>
          </a:p>
          <a:p>
            <a:pPr lvl="1" eaLnBrk="1" fontAlgn="auto" hangingPunct="1">
              <a:spcAft>
                <a:spcPts val="0"/>
              </a:spcAft>
              <a:defRPr/>
            </a:pPr>
            <a:r>
              <a:rPr lang="en-US" dirty="0" smtClean="0"/>
              <a:t>Accessing memory in a single-cycle timed loop and need to read data from memory in the same cycle as the one in which you give the address</a:t>
            </a:r>
          </a:p>
          <a:p>
            <a:pPr lvl="1" eaLnBrk="1" fontAlgn="auto" hangingPunct="1">
              <a:spcAft>
                <a:spcPts val="0"/>
              </a:spcAft>
              <a:defRPr/>
            </a:pPr>
            <a:r>
              <a:rPr lang="en-US" dirty="0" smtClean="0"/>
              <a:t>The amount of memory needed is smaller than the minimum amount of embedded block memory on the FPGA</a:t>
            </a:r>
          </a:p>
          <a:p>
            <a:pPr lvl="1" eaLnBrk="1" fontAlgn="auto" hangingPunct="1">
              <a:spcAft>
                <a:spcPts val="0"/>
              </a:spcAft>
              <a:defRPr/>
            </a:pPr>
            <a:r>
              <a:rPr lang="en-US" dirty="0" smtClean="0"/>
              <a:t>You do not have enough free embedded block memory on the FPGA</a:t>
            </a:r>
          </a:p>
          <a:p>
            <a:pPr marL="0" indent="0" eaLnBrk="1" fontAlgn="auto" hangingPunct="1">
              <a:spcAft>
                <a:spcPts val="0"/>
              </a:spcAft>
              <a:defRPr/>
            </a:pPr>
            <a:endParaRPr lang="en-US"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Memory Properties Dialog Box – </a:t>
            </a:r>
            <a:br>
              <a:rPr lang="en-US" dirty="0" smtClean="0"/>
            </a:br>
            <a:r>
              <a:rPr lang="en-US" dirty="0" smtClean="0"/>
              <a:t>Initial Values Page</a:t>
            </a:r>
          </a:p>
        </p:txBody>
      </p:sp>
      <p:pic>
        <p:nvPicPr>
          <p:cNvPr id="689155" name="Picture 2" descr="loc_env_Mem Prop - Init Values.bmp"/>
          <p:cNvPicPr>
            <a:picLocks noChangeAspect="1" noChangeArrowheads="1"/>
          </p:cNvPicPr>
          <p:nvPr/>
        </p:nvPicPr>
        <p:blipFill>
          <a:blip r:embed="rId3" cstate="print"/>
          <a:srcRect/>
          <a:stretch>
            <a:fillRect/>
          </a:stretch>
        </p:blipFill>
        <p:spPr bwMode="auto">
          <a:xfrm>
            <a:off x="1371600" y="1524000"/>
            <a:ext cx="6462713" cy="4572000"/>
          </a:xfrm>
          <a:prstGeom prst="rect">
            <a:avLst/>
          </a:prstGeom>
          <a:noFill/>
          <a:ln w="9525">
            <a:noFill/>
            <a:miter lim="800000"/>
            <a:headEnd/>
            <a:tailEnd/>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Title 1"/>
          <p:cNvSpPr>
            <a:spLocks noGrp="1"/>
          </p:cNvSpPr>
          <p:nvPr>
            <p:ph type="title"/>
          </p:nvPr>
        </p:nvSpPr>
        <p:spPr/>
        <p:txBody>
          <a:bodyPr/>
          <a:lstStyle/>
          <a:p>
            <a:pPr eaLnBrk="1" hangingPunct="1"/>
            <a:r>
              <a:rPr lang="en-US" smtClean="0"/>
              <a:t>VI-Defined Memory Item</a:t>
            </a:r>
          </a:p>
        </p:txBody>
      </p:sp>
      <p:sp>
        <p:nvSpPr>
          <p:cNvPr id="690179" name="Content Placeholder 4"/>
          <p:cNvSpPr>
            <a:spLocks noGrp="1"/>
          </p:cNvSpPr>
          <p:nvPr>
            <p:ph sz="half" idx="1"/>
          </p:nvPr>
        </p:nvSpPr>
        <p:spPr/>
        <p:txBody>
          <a:bodyPr/>
          <a:lstStyle/>
          <a:p>
            <a:pPr lvl="1" eaLnBrk="1" hangingPunct="1"/>
            <a:r>
              <a:rPr lang="en-US" smtClean="0"/>
              <a:t>Use for data that you only access from a single VI</a:t>
            </a:r>
          </a:p>
          <a:p>
            <a:pPr lvl="1" eaLnBrk="1" hangingPunct="1"/>
            <a:r>
              <a:rPr lang="en-US" smtClean="0"/>
              <a:t>Use if maintaining separate data for separate instances of a re-entrant subVI</a:t>
            </a:r>
          </a:p>
          <a:p>
            <a:pPr lvl="1" eaLnBrk="1" hangingPunct="1"/>
            <a:r>
              <a:rPr lang="en-US" smtClean="0"/>
              <a:t>Creation</a:t>
            </a:r>
          </a:p>
          <a:p>
            <a:pPr lvl="2" eaLnBrk="1" hangingPunct="1"/>
            <a:r>
              <a:rPr lang="en-US" smtClean="0"/>
              <a:t>Place VI-Defined Memory Configuration Node from Memory &amp; FIFO palette on block diagram</a:t>
            </a:r>
          </a:p>
          <a:p>
            <a:pPr lvl="2" eaLnBrk="1" hangingPunct="1"/>
            <a:r>
              <a:rPr lang="en-US" smtClean="0"/>
              <a:t>Double-click on node to launch </a:t>
            </a:r>
            <a:r>
              <a:rPr lang="en-US" b="1" smtClean="0"/>
              <a:t>Memory Properties Dialog Box</a:t>
            </a:r>
          </a:p>
        </p:txBody>
      </p:sp>
      <p:sp>
        <p:nvSpPr>
          <p:cNvPr id="14" name="Left Arrow 13"/>
          <p:cNvSpPr/>
          <p:nvPr/>
        </p:nvSpPr>
        <p:spPr>
          <a:xfrm>
            <a:off x="5562600" y="3657600"/>
            <a:ext cx="609600" cy="228600"/>
          </a:xfrm>
          <a:prstGeom prst="leftArrow">
            <a:avLst/>
          </a:prstGeom>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endParaRPr lang="en-US" sz="1800" b="0" dirty="0">
              <a:solidFill>
                <a:srgbClr val="000000"/>
              </a:solidFill>
            </a:endParaRPr>
          </a:p>
        </p:txBody>
      </p:sp>
      <p:pic>
        <p:nvPicPr>
          <p:cNvPr id="690181" name="Content Placeholder 12" descr="loc_env_New VI-Scoped.bmp"/>
          <p:cNvPicPr>
            <a:picLocks noChangeAspect="1"/>
          </p:cNvPicPr>
          <p:nvPr/>
        </p:nvPicPr>
        <p:blipFill>
          <a:blip r:embed="rId3" cstate="print"/>
          <a:srcRect/>
          <a:stretch>
            <a:fillRect/>
          </a:stretch>
        </p:blipFill>
        <p:spPr bwMode="auto">
          <a:xfrm>
            <a:off x="4648200" y="2341563"/>
            <a:ext cx="4038600" cy="3043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Title 1"/>
          <p:cNvSpPr>
            <a:spLocks noGrp="1"/>
          </p:cNvSpPr>
          <p:nvPr>
            <p:ph type="title"/>
          </p:nvPr>
        </p:nvSpPr>
        <p:spPr/>
        <p:txBody>
          <a:bodyPr/>
          <a:lstStyle/>
          <a:p>
            <a:pPr eaLnBrk="1" hangingPunct="1"/>
            <a:r>
              <a:rPr lang="en-US" smtClean="0"/>
              <a:t>Memory Write and Read</a:t>
            </a:r>
          </a:p>
        </p:txBody>
      </p:sp>
      <p:sp>
        <p:nvSpPr>
          <p:cNvPr id="691203" name="Content Placeholder 4"/>
          <p:cNvSpPr>
            <a:spLocks noGrp="1"/>
          </p:cNvSpPr>
          <p:nvPr>
            <p:ph sz="half" idx="1"/>
          </p:nvPr>
        </p:nvSpPr>
        <p:spPr/>
        <p:txBody>
          <a:bodyPr/>
          <a:lstStyle/>
          <a:p>
            <a:pPr lvl="1" eaLnBrk="1" hangingPunct="1"/>
            <a:r>
              <a:rPr lang="en-US" smtClean="0"/>
              <a:t>Add Memory Method node from Memory &amp; FIFO palette</a:t>
            </a:r>
          </a:p>
          <a:p>
            <a:pPr lvl="1" eaLnBrk="1" hangingPunct="1"/>
            <a:r>
              <a:rPr lang="en-US" smtClean="0"/>
              <a:t>Select the memory item to be modified</a:t>
            </a:r>
          </a:p>
          <a:p>
            <a:pPr lvl="2" eaLnBrk="1" hangingPunct="1"/>
            <a:r>
              <a:rPr lang="en-US" smtClean="0"/>
              <a:t>Right-click node and choose </a:t>
            </a:r>
            <a:r>
              <a:rPr lang="en-US" b="1" smtClean="0"/>
              <a:t>Select Memory</a:t>
            </a:r>
            <a:endParaRPr lang="en-US" smtClean="0"/>
          </a:p>
          <a:p>
            <a:pPr lvl="1" eaLnBrk="1" hangingPunct="1"/>
            <a:r>
              <a:rPr lang="en-US" smtClean="0"/>
              <a:t>Choose to read from or write to the memory item</a:t>
            </a:r>
          </a:p>
          <a:p>
            <a:pPr lvl="2" eaLnBrk="1" hangingPunct="1"/>
            <a:r>
              <a:rPr lang="en-US" smtClean="0"/>
              <a:t>Right-click the node and choose </a:t>
            </a:r>
            <a:r>
              <a:rPr lang="en-US" b="1" smtClean="0"/>
              <a:t>Select Method </a:t>
            </a:r>
          </a:p>
          <a:p>
            <a:pPr marL="0" indent="0" eaLnBrk="1" hangingPunct="1"/>
            <a:endParaRPr lang="en-US" smtClean="0"/>
          </a:p>
        </p:txBody>
      </p:sp>
      <p:pic>
        <p:nvPicPr>
          <p:cNvPr id="691204" name="Picture 2" descr="loc_bd_Select Memory.bmp"/>
          <p:cNvPicPr>
            <a:picLocks noChangeAspect="1" noChangeArrowheads="1"/>
          </p:cNvPicPr>
          <p:nvPr/>
        </p:nvPicPr>
        <p:blipFill>
          <a:blip r:embed="rId3" cstate="print"/>
          <a:srcRect/>
          <a:stretch>
            <a:fillRect/>
          </a:stretch>
        </p:blipFill>
        <p:spPr bwMode="auto">
          <a:xfrm>
            <a:off x="4648200" y="1600200"/>
            <a:ext cx="4114800" cy="4402138"/>
          </a:xfrm>
          <a:prstGeom prst="rect">
            <a:avLst/>
          </a:prstGeom>
          <a:noFill/>
          <a:ln w="9525">
            <a:noFill/>
            <a:miter lim="800000"/>
            <a:headEnd/>
            <a:tailEnd/>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itle 1"/>
          <p:cNvSpPr>
            <a:spLocks noGrp="1"/>
          </p:cNvSpPr>
          <p:nvPr>
            <p:ph type="title"/>
          </p:nvPr>
        </p:nvSpPr>
        <p:spPr/>
        <p:txBody>
          <a:bodyPr/>
          <a:lstStyle/>
          <a:p>
            <a:pPr eaLnBrk="1" hangingPunct="1"/>
            <a:r>
              <a:rPr lang="en-US" smtClean="0"/>
              <a:t>Memory Write and Read</a:t>
            </a:r>
          </a:p>
        </p:txBody>
      </p:sp>
      <p:sp>
        <p:nvSpPr>
          <p:cNvPr id="692227" name="Content Placeholder 4"/>
          <p:cNvSpPr>
            <a:spLocks noGrp="1"/>
          </p:cNvSpPr>
          <p:nvPr>
            <p:ph idx="1"/>
          </p:nvPr>
        </p:nvSpPr>
        <p:spPr/>
        <p:txBody>
          <a:bodyPr/>
          <a:lstStyle/>
          <a:p>
            <a:pPr lvl="1" eaLnBrk="1" hangingPunct="1"/>
            <a:r>
              <a:rPr lang="en-US" b="1" smtClean="0"/>
              <a:t>Address</a:t>
            </a:r>
            <a:r>
              <a:rPr lang="en-US" smtClean="0"/>
              <a:t> – The location of the data in memory on the FPGA target</a:t>
            </a:r>
          </a:p>
          <a:p>
            <a:pPr lvl="1" eaLnBrk="1" hangingPunct="1"/>
            <a:r>
              <a:rPr lang="en-US" b="1" smtClean="0"/>
              <a:t>Data</a:t>
            </a:r>
            <a:r>
              <a:rPr lang="en-US" smtClean="0"/>
              <a:t> – The data to be written to or read from the memory on the FPGA target</a:t>
            </a:r>
          </a:p>
          <a:p>
            <a:pPr lvl="1" eaLnBrk="1" hangingPunct="1"/>
            <a:r>
              <a:rPr lang="en-US" smtClean="0"/>
              <a:t>Add error terminals to perform error handling</a:t>
            </a:r>
          </a:p>
          <a:p>
            <a:pPr marL="0" indent="0" eaLnBrk="1" hangingPunct="1"/>
            <a:endParaRPr lang="en-US" smtClean="0"/>
          </a:p>
        </p:txBody>
      </p:sp>
      <p:pic>
        <p:nvPicPr>
          <p:cNvPr id="692228" name="Picture 3" descr="loc_bd_Memory Write Node.bmp"/>
          <p:cNvPicPr>
            <a:picLocks noChangeAspect="1"/>
          </p:cNvPicPr>
          <p:nvPr/>
        </p:nvPicPr>
        <p:blipFill>
          <a:blip r:embed="rId3" cstate="print"/>
          <a:srcRect/>
          <a:stretch>
            <a:fillRect/>
          </a:stretch>
        </p:blipFill>
        <p:spPr bwMode="auto">
          <a:xfrm>
            <a:off x="1733550" y="4419600"/>
            <a:ext cx="2228850" cy="1219200"/>
          </a:xfrm>
          <a:prstGeom prst="rect">
            <a:avLst/>
          </a:prstGeom>
          <a:noFill/>
          <a:ln w="9525">
            <a:noFill/>
            <a:miter lim="800000"/>
            <a:headEnd/>
            <a:tailEnd/>
          </a:ln>
        </p:spPr>
      </p:pic>
      <p:pic>
        <p:nvPicPr>
          <p:cNvPr id="692229" name="Picture 5" descr="loc_bd_Memory Read Node.bmp"/>
          <p:cNvPicPr>
            <a:picLocks noChangeAspect="1"/>
          </p:cNvPicPr>
          <p:nvPr/>
        </p:nvPicPr>
        <p:blipFill>
          <a:blip r:embed="rId4" cstate="print"/>
          <a:srcRect/>
          <a:stretch>
            <a:fillRect/>
          </a:stretch>
        </p:blipFill>
        <p:spPr bwMode="auto">
          <a:xfrm>
            <a:off x="5086350" y="4419600"/>
            <a:ext cx="2228850" cy="12192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Title 5"/>
          <p:cNvSpPr>
            <a:spLocks noGrp="1"/>
          </p:cNvSpPr>
          <p:nvPr>
            <p:ph type="title"/>
          </p:nvPr>
        </p:nvSpPr>
        <p:spPr/>
        <p:txBody>
          <a:bodyPr/>
          <a:lstStyle/>
          <a:p>
            <a:pPr eaLnBrk="1" hangingPunct="1"/>
            <a:r>
              <a:rPr lang="en-US" smtClean="0"/>
              <a:t>Summary—Quiz Answer</a:t>
            </a:r>
          </a:p>
        </p:txBody>
      </p:sp>
      <p:sp>
        <p:nvSpPr>
          <p:cNvPr id="464899" name="Content Placeholder 6"/>
          <p:cNvSpPr>
            <a:spLocks noGrp="1"/>
          </p:cNvSpPr>
          <p:nvPr>
            <p:ph idx="1"/>
          </p:nvPr>
        </p:nvSpPr>
        <p:spPr/>
        <p:txBody>
          <a:bodyPr/>
          <a:lstStyle/>
          <a:p>
            <a:pPr marL="457200" indent="-457200" eaLnBrk="1" hangingPunct="1">
              <a:buFont typeface="Arial Narrow" pitchFamily="34" charset="0"/>
              <a:buAutoNum type="arabicPeriod"/>
            </a:pPr>
            <a:r>
              <a:rPr lang="en-US" smtClean="0"/>
              <a:t>Which of the following are required software components of a LabVIEW FPGA system?</a:t>
            </a:r>
          </a:p>
          <a:p>
            <a:pPr marL="795338" lvl="1" indent="-457200" eaLnBrk="1" hangingPunct="1">
              <a:buFont typeface="Arial Narrow" pitchFamily="34" charset="0"/>
              <a:buAutoNum type="alphaLcPeriod"/>
            </a:pPr>
            <a:r>
              <a:rPr lang="en-US" b="1" smtClean="0"/>
              <a:t>NI-RIO driver</a:t>
            </a:r>
          </a:p>
          <a:p>
            <a:pPr marL="795338" lvl="1" indent="-457200" eaLnBrk="1" hangingPunct="1">
              <a:buFont typeface="Arial Narrow" pitchFamily="34" charset="0"/>
              <a:buAutoNum type="alphaLcPeriod"/>
            </a:pPr>
            <a:r>
              <a:rPr lang="en-US" smtClean="0"/>
              <a:t>DAQmx driver</a:t>
            </a:r>
          </a:p>
          <a:p>
            <a:pPr marL="795338" lvl="1" indent="-457200" eaLnBrk="1" hangingPunct="1">
              <a:buFont typeface="Arial Narrow" pitchFamily="34" charset="0"/>
              <a:buAutoNum type="alphaLcPeriod"/>
            </a:pPr>
            <a:r>
              <a:rPr lang="en-US" b="1" smtClean="0"/>
              <a:t>LabVIEW Development System</a:t>
            </a:r>
          </a:p>
          <a:p>
            <a:pPr marL="795338" lvl="1" indent="-457200" eaLnBrk="1" hangingPunct="1">
              <a:buFont typeface="Arial Narrow" pitchFamily="34" charset="0"/>
              <a:buAutoNum type="alphaLcPeriod"/>
            </a:pPr>
            <a:r>
              <a:rPr lang="en-US" smtClean="0"/>
              <a:t>LabVIEW Real-Time Module</a:t>
            </a:r>
          </a:p>
          <a:p>
            <a:pPr marL="795338" lvl="1" indent="-457200" eaLnBrk="1" hangingPunct="1">
              <a:buFont typeface="Arial Narrow" pitchFamily="34" charset="0"/>
              <a:buAutoNum type="alphaLcPeriod"/>
            </a:pPr>
            <a:r>
              <a:rPr lang="en-US" b="1" smtClean="0"/>
              <a:t>LabVIEW FPGA Module</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pPr eaLnBrk="1" hangingPunct="1"/>
            <a:r>
              <a:rPr lang="en-US" smtClean="0"/>
              <a:t>E. Race Conditions</a:t>
            </a:r>
          </a:p>
        </p:txBody>
      </p:sp>
      <p:sp>
        <p:nvSpPr>
          <p:cNvPr id="693251" name="Rectangle 3"/>
          <p:cNvSpPr>
            <a:spLocks noGrp="1" noChangeArrowheads="1"/>
          </p:cNvSpPr>
          <p:nvPr>
            <p:ph sz="half" idx="1"/>
          </p:nvPr>
        </p:nvSpPr>
        <p:spPr/>
        <p:txBody>
          <a:bodyPr/>
          <a:lstStyle/>
          <a:p>
            <a:pPr marL="0" indent="0" eaLnBrk="1" hangingPunct="1"/>
            <a:r>
              <a:rPr lang="en-US" smtClean="0"/>
              <a:t>Race conditions can result from accessing a shared resource at multiple locations.</a:t>
            </a:r>
          </a:p>
          <a:p>
            <a:pPr lvl="1" eaLnBrk="1" hangingPunct="1"/>
            <a:r>
              <a:rPr lang="en-US" smtClean="0"/>
              <a:t>What is the value of the Race Value after executing this VI the first time?</a:t>
            </a:r>
          </a:p>
          <a:p>
            <a:pPr lvl="1" eaLnBrk="1" hangingPunct="1"/>
            <a:r>
              <a:rPr lang="en-US" smtClean="0"/>
              <a:t>After the second?</a:t>
            </a:r>
          </a:p>
          <a:p>
            <a:pPr lvl="1" eaLnBrk="1" hangingPunct="1"/>
            <a:r>
              <a:rPr lang="en-US" smtClean="0"/>
              <a:t>After the third?</a:t>
            </a:r>
          </a:p>
          <a:p>
            <a:pPr lvl="1" eaLnBrk="1" hangingPunct="1"/>
            <a:endParaRPr lang="en-US" smtClean="0"/>
          </a:p>
        </p:txBody>
      </p:sp>
      <p:pic>
        <p:nvPicPr>
          <p:cNvPr id="693252" name="Picture 10" descr="loc_bd_Race Condition.bmp"/>
          <p:cNvPicPr>
            <a:picLocks noChangeAspect="1" noChangeArrowheads="1"/>
          </p:cNvPicPr>
          <p:nvPr/>
        </p:nvPicPr>
        <p:blipFill>
          <a:blip r:embed="rId3" cstate="print"/>
          <a:srcRect/>
          <a:stretch>
            <a:fillRect/>
          </a:stretch>
        </p:blipFill>
        <p:spPr bwMode="auto">
          <a:xfrm>
            <a:off x="4576763" y="1752600"/>
            <a:ext cx="4130675" cy="2878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p:txBody>
          <a:bodyPr/>
          <a:lstStyle/>
          <a:p>
            <a:pPr eaLnBrk="1" hangingPunct="1"/>
            <a:r>
              <a:rPr lang="en-US" smtClean="0"/>
              <a:t>Race Conditions – Possible Result</a:t>
            </a:r>
          </a:p>
        </p:txBody>
      </p:sp>
      <p:sp>
        <p:nvSpPr>
          <p:cNvPr id="694275" name="Rectangle 12"/>
          <p:cNvSpPr>
            <a:spLocks noGrp="1" noChangeArrowheads="1"/>
          </p:cNvSpPr>
          <p:nvPr>
            <p:ph idx="4294967295"/>
          </p:nvPr>
        </p:nvSpPr>
        <p:spPr>
          <a:xfrm>
            <a:off x="0" y="1514475"/>
            <a:ext cx="8077200" cy="4286250"/>
          </a:xfrm>
        </p:spPr>
        <p:txBody>
          <a:bodyPr/>
          <a:lstStyle/>
          <a:p>
            <a:pPr marL="0" indent="0" eaLnBrk="1" hangingPunct="1"/>
            <a:endParaRPr lang="en-US" smtClean="0"/>
          </a:p>
          <a:p>
            <a:pPr marL="0" indent="0" eaLnBrk="1" hangingPunct="1"/>
            <a:endParaRPr lang="en-US" smtClean="0"/>
          </a:p>
          <a:p>
            <a:pPr marL="0" indent="0" eaLnBrk="1" hangingPunct="1"/>
            <a:endParaRPr lang="en-US" smtClean="0"/>
          </a:p>
          <a:p>
            <a:pPr marL="0" indent="0" eaLnBrk="1" hangingPunct="1"/>
            <a:endParaRPr lang="en-US" smtClean="0"/>
          </a:p>
        </p:txBody>
      </p:sp>
      <p:pic>
        <p:nvPicPr>
          <p:cNvPr id="694276" name="Picture 2" descr="loc_race_sequence_fp.bmp"/>
          <p:cNvPicPr>
            <a:picLocks noChangeAspect="1" noChangeArrowheads="1"/>
          </p:cNvPicPr>
          <p:nvPr/>
        </p:nvPicPr>
        <p:blipFill>
          <a:blip r:embed="rId3" cstate="print"/>
          <a:srcRect/>
          <a:stretch>
            <a:fillRect/>
          </a:stretch>
        </p:blipFill>
        <p:spPr bwMode="auto">
          <a:xfrm>
            <a:off x="877888" y="1524000"/>
            <a:ext cx="7351712"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Parallel Loops – Write and Read at Same Rate</a:t>
            </a:r>
          </a:p>
        </p:txBody>
      </p:sp>
      <p:sp>
        <p:nvSpPr>
          <p:cNvPr id="695299" name="Rectangle 23"/>
          <p:cNvSpPr>
            <a:spLocks noGrp="1" noChangeArrowheads="1"/>
          </p:cNvSpPr>
          <p:nvPr>
            <p:ph idx="4294967295"/>
          </p:nvPr>
        </p:nvSpPr>
        <p:spPr>
          <a:xfrm>
            <a:off x="0" y="1514475"/>
            <a:ext cx="8077200" cy="4286250"/>
          </a:xfrm>
        </p:spPr>
        <p:txBody>
          <a:bodyPr/>
          <a:lstStyle/>
          <a:p>
            <a:pPr marL="0" indent="0" eaLnBrk="1" hangingPunct="1"/>
            <a:endParaRPr lang="en-US" smtClean="0"/>
          </a:p>
          <a:p>
            <a:pPr marL="0" indent="0" eaLnBrk="1" hangingPunct="1"/>
            <a:endParaRPr lang="en-US" smtClean="0"/>
          </a:p>
        </p:txBody>
      </p:sp>
      <p:pic>
        <p:nvPicPr>
          <p:cNvPr id="695300" name="Picture 2" descr="loc_fp_Multiple Loops.bmp"/>
          <p:cNvPicPr>
            <a:picLocks noChangeAspect="1" noChangeArrowheads="1"/>
          </p:cNvPicPr>
          <p:nvPr/>
        </p:nvPicPr>
        <p:blipFill>
          <a:blip r:embed="rId3" cstate="print"/>
          <a:srcRect/>
          <a:stretch>
            <a:fillRect/>
          </a:stretch>
        </p:blipFill>
        <p:spPr bwMode="auto">
          <a:xfrm>
            <a:off x="762000" y="3619500"/>
            <a:ext cx="7610475" cy="2476500"/>
          </a:xfrm>
          <a:prstGeom prst="rect">
            <a:avLst/>
          </a:prstGeom>
          <a:noFill/>
          <a:ln w="9525">
            <a:noFill/>
            <a:miter lim="800000"/>
            <a:headEnd/>
            <a:tailEnd/>
          </a:ln>
        </p:spPr>
      </p:pic>
      <p:pic>
        <p:nvPicPr>
          <p:cNvPr id="695301" name="Picture 3" descr="loc_bd_Multiple Loops.bmp"/>
          <p:cNvPicPr>
            <a:picLocks noChangeAspect="1" noChangeArrowheads="1"/>
          </p:cNvPicPr>
          <p:nvPr/>
        </p:nvPicPr>
        <p:blipFill>
          <a:blip r:embed="rId4" cstate="print"/>
          <a:srcRect/>
          <a:stretch>
            <a:fillRect/>
          </a:stretch>
        </p:blipFill>
        <p:spPr bwMode="auto">
          <a:xfrm>
            <a:off x="2038350" y="1219200"/>
            <a:ext cx="5067300"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p:txBody>
          <a:bodyPr/>
          <a:lstStyle/>
          <a:p>
            <a:pPr eaLnBrk="1" hangingPunct="1"/>
            <a:r>
              <a:rPr lang="en-US" smtClean="0"/>
              <a:t>Parallel Loops – Oversampling</a:t>
            </a:r>
          </a:p>
        </p:txBody>
      </p:sp>
      <p:pic>
        <p:nvPicPr>
          <p:cNvPr id="696323" name="Picture 2" descr="loc_bd_Multiple Loops - Slower.bmp"/>
          <p:cNvPicPr>
            <a:picLocks noChangeAspect="1" noChangeArrowheads="1"/>
          </p:cNvPicPr>
          <p:nvPr/>
        </p:nvPicPr>
        <p:blipFill>
          <a:blip r:embed="rId3" cstate="print"/>
          <a:srcRect/>
          <a:stretch>
            <a:fillRect/>
          </a:stretch>
        </p:blipFill>
        <p:spPr bwMode="auto">
          <a:xfrm>
            <a:off x="2038350" y="1295400"/>
            <a:ext cx="5067300" cy="2219325"/>
          </a:xfrm>
          <a:prstGeom prst="rect">
            <a:avLst/>
          </a:prstGeom>
          <a:noFill/>
          <a:ln w="9525">
            <a:noFill/>
            <a:miter lim="800000"/>
            <a:headEnd/>
            <a:tailEnd/>
          </a:ln>
        </p:spPr>
      </p:pic>
      <p:pic>
        <p:nvPicPr>
          <p:cNvPr id="696324" name="Picture 3" descr="loc_fp_Multiple Loops - Slower.bmp"/>
          <p:cNvPicPr>
            <a:picLocks noChangeAspect="1" noChangeArrowheads="1"/>
          </p:cNvPicPr>
          <p:nvPr/>
        </p:nvPicPr>
        <p:blipFill>
          <a:blip r:embed="rId4" cstate="print"/>
          <a:srcRect/>
          <a:stretch>
            <a:fillRect/>
          </a:stretch>
        </p:blipFill>
        <p:spPr bwMode="auto">
          <a:xfrm>
            <a:off x="771525" y="3686175"/>
            <a:ext cx="7600950" cy="2486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pPr eaLnBrk="1" hangingPunct="1"/>
            <a:r>
              <a:rPr lang="en-US" smtClean="0"/>
              <a:t>Parallel Loops - Undersampling</a:t>
            </a:r>
          </a:p>
        </p:txBody>
      </p:sp>
      <p:pic>
        <p:nvPicPr>
          <p:cNvPr id="697347" name="Picture 2" descr="loc_bd_Multiple Loops - Faster.bmp"/>
          <p:cNvPicPr>
            <a:picLocks noChangeAspect="1" noChangeArrowheads="1"/>
          </p:cNvPicPr>
          <p:nvPr/>
        </p:nvPicPr>
        <p:blipFill>
          <a:blip r:embed="rId3" cstate="print"/>
          <a:srcRect/>
          <a:stretch>
            <a:fillRect/>
          </a:stretch>
        </p:blipFill>
        <p:spPr bwMode="auto">
          <a:xfrm>
            <a:off x="2038350" y="1219200"/>
            <a:ext cx="5067300" cy="2219325"/>
          </a:xfrm>
          <a:prstGeom prst="rect">
            <a:avLst/>
          </a:prstGeom>
          <a:noFill/>
          <a:ln w="9525">
            <a:noFill/>
            <a:miter lim="800000"/>
            <a:headEnd/>
            <a:tailEnd/>
          </a:ln>
        </p:spPr>
      </p:pic>
      <p:pic>
        <p:nvPicPr>
          <p:cNvPr id="697348" name="Picture 3" descr="loc_fp_Multiple Loops - Faster.bmp"/>
          <p:cNvPicPr>
            <a:picLocks noChangeAspect="1" noChangeArrowheads="1"/>
          </p:cNvPicPr>
          <p:nvPr/>
        </p:nvPicPr>
        <p:blipFill>
          <a:blip r:embed="rId4" cstate="print"/>
          <a:srcRect/>
          <a:stretch>
            <a:fillRect/>
          </a:stretch>
        </p:blipFill>
        <p:spPr bwMode="auto">
          <a:xfrm>
            <a:off x="838200" y="3638550"/>
            <a:ext cx="7581900" cy="2457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pPr eaLnBrk="1" hangingPunct="1"/>
            <a:r>
              <a:rPr lang="en-US" smtClean="0"/>
              <a:t>Avoiding Race Conditions</a:t>
            </a:r>
          </a:p>
        </p:txBody>
      </p:sp>
      <p:sp>
        <p:nvSpPr>
          <p:cNvPr id="698371" name="Rectangle 3"/>
          <p:cNvSpPr>
            <a:spLocks noGrp="1" noChangeArrowheads="1"/>
          </p:cNvSpPr>
          <p:nvPr>
            <p:ph idx="1"/>
          </p:nvPr>
        </p:nvSpPr>
        <p:spPr/>
        <p:txBody>
          <a:bodyPr/>
          <a:lstStyle/>
          <a:p>
            <a:pPr lvl="1" eaLnBrk="1" hangingPunct="1"/>
            <a:r>
              <a:rPr lang="en-US" smtClean="0"/>
              <a:t>Control shared resources</a:t>
            </a:r>
          </a:p>
          <a:p>
            <a:pPr lvl="1" eaLnBrk="1" hangingPunct="1"/>
            <a:r>
              <a:rPr lang="en-US" smtClean="0"/>
              <a:t>Properly sequence instructions</a:t>
            </a:r>
          </a:p>
          <a:p>
            <a:pPr lvl="1" eaLnBrk="1" hangingPunct="1"/>
            <a:r>
              <a:rPr lang="en-US" smtClean="0"/>
              <a:t>Reduce use of variables</a:t>
            </a:r>
          </a:p>
          <a:p>
            <a:pPr lvl="1" eaLnBrk="1" hangingPunct="1"/>
            <a:r>
              <a:rPr lang="en-US" smtClean="0"/>
              <a:t>Identify and protect critical sections within your code</a:t>
            </a:r>
          </a:p>
          <a:p>
            <a:pPr lvl="2" eaLnBrk="1" hangingPunct="1"/>
            <a:r>
              <a:rPr lang="en-US" smtClean="0"/>
              <a:t>Pass data between parallel loops by using FIFOs</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pPr eaLnBrk="1" hangingPunct="1"/>
            <a:r>
              <a:rPr lang="en-US" smtClean="0"/>
              <a:t>F. FPGA FIFOs</a:t>
            </a:r>
          </a:p>
        </p:txBody>
      </p:sp>
      <p:sp>
        <p:nvSpPr>
          <p:cNvPr id="699395" name="Rectangle 4"/>
          <p:cNvSpPr>
            <a:spLocks noGrp="1" noChangeArrowheads="1"/>
          </p:cNvSpPr>
          <p:nvPr>
            <p:ph idx="1"/>
          </p:nvPr>
        </p:nvSpPr>
        <p:spPr/>
        <p:txBody>
          <a:bodyPr/>
          <a:lstStyle/>
          <a:p>
            <a:pPr lvl="1" eaLnBrk="1" hangingPunct="1"/>
            <a:endParaRPr lang="en-US" smtClean="0"/>
          </a:p>
          <a:p>
            <a:pPr lvl="1" eaLnBrk="1" hangingPunct="1"/>
            <a:endParaRPr lang="en-US" smtClean="0"/>
          </a:p>
          <a:p>
            <a:pPr lvl="1" eaLnBrk="1" hangingPunct="1"/>
            <a:endParaRPr lang="en-US" smtClean="0"/>
          </a:p>
          <a:p>
            <a:pPr lvl="1" eaLnBrk="1" hangingPunct="1"/>
            <a:r>
              <a:rPr lang="en-US" smtClean="0"/>
              <a:t>Target-Scoped – A single FIFO transfers data between loops on multiple VIs running on the same target</a:t>
            </a:r>
          </a:p>
          <a:p>
            <a:pPr lvl="1" eaLnBrk="1" hangingPunct="1"/>
            <a:r>
              <a:rPr lang="en-US" smtClean="0"/>
              <a:t>VI-Scoped – A single FIFO transfers data between multiple loops in the same VI</a:t>
            </a:r>
          </a:p>
          <a:p>
            <a:pPr lvl="1" eaLnBrk="1" hangingPunct="1"/>
            <a:endParaRPr lang="en-US" smtClean="0"/>
          </a:p>
        </p:txBody>
      </p:sp>
      <p:graphicFrame>
        <p:nvGraphicFramePr>
          <p:cNvPr id="5" name="Diagram 4"/>
          <p:cNvGraphicFramePr/>
          <p:nvPr/>
        </p:nvGraphicFramePr>
        <p:xfrm>
          <a:off x="633674" y="1572159"/>
          <a:ext cx="7759336" cy="1138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pPr eaLnBrk="1" hangingPunct="1"/>
            <a:r>
              <a:rPr lang="en-US" smtClean="0"/>
              <a:t>Target-Scoped FIFOs</a:t>
            </a:r>
          </a:p>
        </p:txBody>
      </p:sp>
      <p:sp>
        <p:nvSpPr>
          <p:cNvPr id="700419" name="Rectangle 7"/>
          <p:cNvSpPr>
            <a:spLocks noGrp="1" noChangeArrowheads="1"/>
          </p:cNvSpPr>
          <p:nvPr>
            <p:ph sz="half" idx="1"/>
          </p:nvPr>
        </p:nvSpPr>
        <p:spPr/>
        <p:txBody>
          <a:bodyPr/>
          <a:lstStyle/>
          <a:p>
            <a:pPr lvl="1" eaLnBrk="1" hangingPunct="1"/>
            <a:r>
              <a:rPr lang="en-US" smtClean="0"/>
              <a:t>Appear under the FPGA Target in the Project Explorer Window</a:t>
            </a:r>
          </a:p>
          <a:p>
            <a:pPr lvl="1" eaLnBrk="1" hangingPunct="1"/>
            <a:r>
              <a:rPr lang="en-US" smtClean="0"/>
              <a:t>Use to store data that you need to access from multiple VIs</a:t>
            </a:r>
          </a:p>
          <a:p>
            <a:pPr lvl="1" eaLnBrk="1" hangingPunct="1"/>
            <a:r>
              <a:rPr lang="en-US" smtClean="0"/>
              <a:t>Create Target-Scoped FIFOs From the Project Explorer window</a:t>
            </a:r>
          </a:p>
        </p:txBody>
      </p:sp>
      <p:pic>
        <p:nvPicPr>
          <p:cNvPr id="700420" name="Picture 2" descr="loc_missing_art_imagefile"/>
          <p:cNvPicPr>
            <a:picLocks noChangeAspect="1" noChangeArrowheads="1"/>
          </p:cNvPicPr>
          <p:nvPr/>
        </p:nvPicPr>
        <p:blipFill>
          <a:blip r:embed="rId3" cstate="print"/>
          <a:srcRect/>
          <a:stretch>
            <a:fillRect/>
          </a:stretch>
        </p:blipFill>
        <p:spPr bwMode="auto">
          <a:xfrm>
            <a:off x="4572000" y="1600200"/>
            <a:ext cx="4162425" cy="3776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pPr eaLnBrk="1" hangingPunct="1"/>
            <a:r>
              <a:rPr lang="en-US" smtClean="0"/>
              <a:t>FIFO Properties Dialog Box</a:t>
            </a:r>
          </a:p>
        </p:txBody>
      </p:sp>
      <p:sp>
        <p:nvSpPr>
          <p:cNvPr id="701443" name="Text Box 3"/>
          <p:cNvSpPr txBox="1">
            <a:spLocks noChangeArrowheads="1"/>
          </p:cNvSpPr>
          <p:nvPr/>
        </p:nvSpPr>
        <p:spPr bwMode="auto">
          <a:xfrm>
            <a:off x="609600" y="1219200"/>
            <a:ext cx="2225675" cy="457200"/>
          </a:xfrm>
          <a:prstGeom prst="rect">
            <a:avLst/>
          </a:prstGeom>
          <a:noFill/>
          <a:ln w="9525" algn="ctr">
            <a:noFill/>
            <a:miter lim="800000"/>
            <a:headEnd/>
            <a:tailEnd/>
          </a:ln>
        </p:spPr>
        <p:txBody>
          <a:bodyPr>
            <a:spAutoFit/>
          </a:bodyPr>
          <a:lstStyle/>
          <a:p>
            <a:pPr marL="342900" indent="-342900">
              <a:buFontTx/>
              <a:buChar char="•"/>
            </a:pPr>
            <a:endParaRPr lang="en-US" sz="2400">
              <a:solidFill>
                <a:srgbClr val="000000"/>
              </a:solidFill>
            </a:endParaRPr>
          </a:p>
        </p:txBody>
      </p:sp>
      <p:pic>
        <p:nvPicPr>
          <p:cNvPr id="701444" name="Picture 2" descr="loc_env_FIFO Prop - General.bmp"/>
          <p:cNvPicPr>
            <a:picLocks noChangeAspect="1" noChangeArrowheads="1"/>
          </p:cNvPicPr>
          <p:nvPr/>
        </p:nvPicPr>
        <p:blipFill>
          <a:blip r:embed="rId3" cstate="print"/>
          <a:srcRect/>
          <a:stretch>
            <a:fillRect/>
          </a:stretch>
        </p:blipFill>
        <p:spPr bwMode="auto">
          <a:xfrm>
            <a:off x="1219200" y="1295400"/>
            <a:ext cx="6557963" cy="4640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Title 6"/>
          <p:cNvSpPr>
            <a:spLocks noGrp="1"/>
          </p:cNvSpPr>
          <p:nvPr>
            <p:ph type="title"/>
          </p:nvPr>
        </p:nvSpPr>
        <p:spPr/>
        <p:txBody>
          <a:bodyPr/>
          <a:lstStyle/>
          <a:p>
            <a:pPr eaLnBrk="1" hangingPunct="1"/>
            <a:r>
              <a:rPr lang="en-US" smtClean="0"/>
              <a:t>FIFO – Number of Elements</a:t>
            </a:r>
          </a:p>
        </p:txBody>
      </p:sp>
      <p:sp>
        <p:nvSpPr>
          <p:cNvPr id="702467" name="Rectangle 3"/>
          <p:cNvSpPr>
            <a:spLocks noGrp="1" noChangeArrowheads="1"/>
          </p:cNvSpPr>
          <p:nvPr>
            <p:ph idx="1"/>
          </p:nvPr>
        </p:nvSpPr>
        <p:spPr/>
        <p:txBody>
          <a:bodyPr/>
          <a:lstStyle/>
          <a:p>
            <a:pPr lvl="1" eaLnBrk="1" hangingPunct="1"/>
            <a:r>
              <a:rPr lang="en-US" smtClean="0"/>
              <a:t>Number of elements FIFO can hold</a:t>
            </a:r>
          </a:p>
          <a:p>
            <a:pPr lvl="1" eaLnBrk="1" hangingPunct="1"/>
            <a:r>
              <a:rPr lang="en-US" smtClean="0"/>
              <a:t>Maximum depends on the Implementation that has been selected and the amount of space available on the FPGA for the implementation</a:t>
            </a:r>
          </a:p>
          <a:p>
            <a:pPr lvl="1" eaLnBrk="1" hangingPunct="1"/>
            <a:r>
              <a:rPr lang="en-US" smtClean="0"/>
              <a:t>You request the number of elements based on the needs of the application. LabVIEW specifies the actual number of elements. If the actual number is greater than the requested number, the difference is due to technical constraints.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Title 1"/>
          <p:cNvSpPr>
            <a:spLocks noGrp="1"/>
          </p:cNvSpPr>
          <p:nvPr>
            <p:ph type="title"/>
          </p:nvPr>
        </p:nvSpPr>
        <p:spPr/>
        <p:txBody>
          <a:bodyPr/>
          <a:lstStyle/>
          <a:p>
            <a:pPr eaLnBrk="1" hangingPunct="1"/>
            <a:r>
              <a:rPr lang="en-US" smtClean="0"/>
              <a:t>Summary—Quiz</a:t>
            </a:r>
          </a:p>
        </p:txBody>
      </p:sp>
      <p:sp>
        <p:nvSpPr>
          <p:cNvPr id="3" name="Content Placeholder 2"/>
          <p:cNvSpPr>
            <a:spLocks noGrp="1"/>
          </p:cNvSpPr>
          <p:nvPr>
            <p:ph idx="1"/>
          </p:nvPr>
        </p:nvSpPr>
        <p:spPr/>
        <p:txBody>
          <a:bodyPr rtlCol="0">
            <a:normAutofit/>
          </a:bodyPr>
          <a:lstStyle/>
          <a:p>
            <a:pPr marL="514350" indent="-514350" eaLnBrk="1" fontAlgn="auto" hangingPunct="1">
              <a:spcAft>
                <a:spcPts val="0"/>
              </a:spcAft>
              <a:buFont typeface="+mj-lt"/>
              <a:buAutoNum type="arabicPeriod" startAt="2"/>
              <a:defRPr/>
            </a:pPr>
            <a:r>
              <a:rPr lang="en-US" dirty="0" smtClean="0"/>
              <a:t>What OS runs on the FPGA?</a:t>
            </a:r>
          </a:p>
          <a:p>
            <a:pPr marL="806450" lvl="1" indent="-457200" eaLnBrk="1" fontAlgn="auto" hangingPunct="1">
              <a:spcAft>
                <a:spcPts val="0"/>
              </a:spcAft>
              <a:buFont typeface="+mj-lt"/>
              <a:buAutoNum type="alphaLcPeriod"/>
              <a:defRPr/>
            </a:pPr>
            <a:r>
              <a:rPr lang="en-US" dirty="0" smtClean="0"/>
              <a:t>LabVIEW FPGA</a:t>
            </a:r>
          </a:p>
          <a:p>
            <a:pPr marL="806450" lvl="1" indent="-457200" eaLnBrk="1" fontAlgn="auto" hangingPunct="1">
              <a:spcAft>
                <a:spcPts val="0"/>
              </a:spcAft>
              <a:buFont typeface="+mj-lt"/>
              <a:buAutoNum type="alphaLcPeriod"/>
              <a:defRPr/>
            </a:pPr>
            <a:r>
              <a:rPr lang="en-US" dirty="0" smtClean="0"/>
              <a:t>MicroLinux</a:t>
            </a:r>
          </a:p>
          <a:p>
            <a:pPr marL="806450" lvl="1" indent="-457200" eaLnBrk="1" fontAlgn="auto" hangingPunct="1">
              <a:spcAft>
                <a:spcPts val="0"/>
              </a:spcAft>
              <a:buFont typeface="+mj-lt"/>
              <a:buAutoNum type="alphaLcPeriod"/>
              <a:defRPr/>
            </a:pPr>
            <a:r>
              <a:rPr lang="en-US" dirty="0" smtClean="0"/>
              <a:t>Unix</a:t>
            </a:r>
          </a:p>
          <a:p>
            <a:pPr marL="806450" lvl="1" indent="-457200" eaLnBrk="1" fontAlgn="auto" hangingPunct="1">
              <a:spcAft>
                <a:spcPts val="0"/>
              </a:spcAft>
              <a:buFont typeface="+mj-lt"/>
              <a:buAutoNum type="alphaLcPeriod"/>
              <a:defRPr/>
            </a:pPr>
            <a:r>
              <a:rPr lang="en-US" dirty="0" smtClean="0"/>
              <a:t>PharLap</a:t>
            </a:r>
          </a:p>
          <a:p>
            <a:pPr marL="806450" lvl="1" indent="-457200" eaLnBrk="1" fontAlgn="auto" hangingPunct="1">
              <a:spcAft>
                <a:spcPts val="0"/>
              </a:spcAft>
              <a:buFont typeface="+mj-lt"/>
              <a:buAutoNum type="alphaLcPeriod"/>
              <a:defRPr/>
            </a:pPr>
            <a:r>
              <a:rPr lang="en-US" dirty="0" smtClean="0"/>
              <a:t>None of the above</a:t>
            </a:r>
          </a:p>
          <a:p>
            <a:pPr marL="0" indent="0"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Title 8"/>
          <p:cNvSpPr>
            <a:spLocks noGrp="1"/>
          </p:cNvSpPr>
          <p:nvPr>
            <p:ph type="title"/>
          </p:nvPr>
        </p:nvSpPr>
        <p:spPr/>
        <p:txBody>
          <a:bodyPr/>
          <a:lstStyle/>
          <a:p>
            <a:pPr eaLnBrk="1" hangingPunct="1"/>
            <a:r>
              <a:rPr lang="en-US" smtClean="0"/>
              <a:t>FIFO – Implementation</a:t>
            </a:r>
          </a:p>
        </p:txBody>
      </p:sp>
      <p:sp>
        <p:nvSpPr>
          <p:cNvPr id="703491" name="Rectangle 3"/>
          <p:cNvSpPr>
            <a:spLocks noGrp="1" noChangeArrowheads="1"/>
          </p:cNvSpPr>
          <p:nvPr>
            <p:ph idx="1"/>
          </p:nvPr>
        </p:nvSpPr>
        <p:spPr/>
        <p:txBody>
          <a:bodyPr/>
          <a:lstStyle/>
          <a:p>
            <a:pPr lvl="1" eaLnBrk="1" hangingPunct="1"/>
            <a:r>
              <a:rPr lang="en-US" b="1" smtClean="0"/>
              <a:t>Flip-Flops</a:t>
            </a:r>
            <a:r>
              <a:rPr lang="en-US" smtClean="0"/>
              <a:t> – Use gates on the FPGA to provide the fastest performance. Recommended only for very small FIFOs &lt;100 bytes.</a:t>
            </a:r>
          </a:p>
          <a:p>
            <a:pPr lvl="1" eaLnBrk="1" hangingPunct="1"/>
            <a:r>
              <a:rPr lang="en-US" b="1" smtClean="0"/>
              <a:t>Look-up Table </a:t>
            </a:r>
            <a:r>
              <a:rPr lang="en-US" smtClean="0"/>
              <a:t>– Store data in look-up tables available on the FPGA (2 per slice). Recommended only for small FIFOs &lt; 300 bytes.</a:t>
            </a:r>
          </a:p>
          <a:p>
            <a:pPr lvl="1" eaLnBrk="1" hangingPunct="1"/>
            <a:r>
              <a:rPr lang="en-US" b="1" smtClean="0"/>
              <a:t>Block Memory </a:t>
            </a:r>
            <a:r>
              <a:rPr lang="en-US" smtClean="0"/>
              <a:t>– Store data in block memory to preserve FPGA gates and LUTs for your VI.</a:t>
            </a: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pPr eaLnBrk="1" hangingPunct="1"/>
            <a:r>
              <a:rPr lang="en-US" smtClean="0"/>
              <a:t>VI-Scoped FIFOs</a:t>
            </a:r>
          </a:p>
        </p:txBody>
      </p:sp>
      <p:sp>
        <p:nvSpPr>
          <p:cNvPr id="704515" name="Rectangle 7"/>
          <p:cNvSpPr>
            <a:spLocks noGrp="1" noChangeArrowheads="1"/>
          </p:cNvSpPr>
          <p:nvPr>
            <p:ph sz="half" idx="1"/>
          </p:nvPr>
        </p:nvSpPr>
        <p:spPr/>
        <p:txBody>
          <a:bodyPr/>
          <a:lstStyle/>
          <a:p>
            <a:pPr lvl="1" eaLnBrk="1" hangingPunct="1"/>
            <a:r>
              <a:rPr lang="en-US" smtClean="0"/>
              <a:t>Create VI-Scoped FIFOs using the VI-Defined Configuration Node from the Memory &amp; FIFO Palette</a:t>
            </a:r>
          </a:p>
          <a:p>
            <a:pPr lvl="1" eaLnBrk="1" hangingPunct="1"/>
            <a:r>
              <a:rPr lang="en-US" smtClean="0"/>
              <a:t>Right-click on the VI-Defined FIFO Configuration Node and select </a:t>
            </a:r>
            <a:r>
              <a:rPr lang="en-US" b="1" smtClean="0"/>
              <a:t>Configure</a:t>
            </a:r>
            <a:r>
              <a:rPr lang="en-US" smtClean="0"/>
              <a:t> to launch the FIFO Properties dialog box</a:t>
            </a:r>
          </a:p>
        </p:txBody>
      </p:sp>
      <p:pic>
        <p:nvPicPr>
          <p:cNvPr id="704516" name="Picture 2" descr="loc_bd_VI-Defined FIFO.bmp"/>
          <p:cNvPicPr>
            <a:picLocks noChangeAspect="1" noChangeArrowheads="1"/>
          </p:cNvPicPr>
          <p:nvPr/>
        </p:nvPicPr>
        <p:blipFill>
          <a:blip r:embed="rId3" cstate="print"/>
          <a:srcRect/>
          <a:stretch>
            <a:fillRect/>
          </a:stretch>
        </p:blipFill>
        <p:spPr bwMode="auto">
          <a:xfrm>
            <a:off x="4267200" y="1143000"/>
            <a:ext cx="4764088" cy="4103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pPr eaLnBrk="1" hangingPunct="1"/>
            <a:r>
              <a:rPr lang="en-US" smtClean="0"/>
              <a:t>FPGA FIFO Write and Read</a:t>
            </a:r>
          </a:p>
        </p:txBody>
      </p:sp>
      <p:sp>
        <p:nvSpPr>
          <p:cNvPr id="705539" name="Rectangle 12"/>
          <p:cNvSpPr>
            <a:spLocks noGrp="1" noChangeArrowheads="1"/>
          </p:cNvSpPr>
          <p:nvPr>
            <p:ph sz="half" idx="1"/>
          </p:nvPr>
        </p:nvSpPr>
        <p:spPr/>
        <p:txBody>
          <a:bodyPr/>
          <a:lstStyle/>
          <a:p>
            <a:pPr lvl="1" eaLnBrk="1" hangingPunct="1"/>
            <a:r>
              <a:rPr lang="en-US" smtClean="0"/>
              <a:t>Place a FIFO Method from the Memory &amp; FIFO palette</a:t>
            </a:r>
          </a:p>
          <a:p>
            <a:pPr lvl="1" eaLnBrk="1" hangingPunct="1"/>
            <a:r>
              <a:rPr lang="en-US" smtClean="0"/>
              <a:t>Right-click the object and choose </a:t>
            </a:r>
            <a:r>
              <a:rPr lang="en-US" b="1" smtClean="0"/>
              <a:t>Select Method</a:t>
            </a:r>
          </a:p>
          <a:p>
            <a:pPr lvl="2" eaLnBrk="1" hangingPunct="1"/>
            <a:r>
              <a:rPr lang="en-US" smtClean="0"/>
              <a:t>Choose </a:t>
            </a:r>
            <a:r>
              <a:rPr lang="en-US" b="1" smtClean="0"/>
              <a:t>Write</a:t>
            </a:r>
            <a:r>
              <a:rPr lang="en-US" smtClean="0"/>
              <a:t> or </a:t>
            </a:r>
            <a:r>
              <a:rPr lang="en-US" b="1" smtClean="0"/>
              <a:t>Read</a:t>
            </a:r>
          </a:p>
          <a:p>
            <a:pPr lvl="1" eaLnBrk="1" hangingPunct="1"/>
            <a:r>
              <a:rPr lang="en-US" smtClean="0"/>
              <a:t>Right-click the object and choose </a:t>
            </a:r>
            <a:r>
              <a:rPr lang="en-US" b="1" smtClean="0"/>
              <a:t>Select FIFO </a:t>
            </a:r>
          </a:p>
          <a:p>
            <a:pPr lvl="2" eaLnBrk="1" hangingPunct="1"/>
            <a:r>
              <a:rPr lang="en-US" smtClean="0"/>
              <a:t>Associates node with a defined FIFO</a:t>
            </a:r>
          </a:p>
        </p:txBody>
      </p:sp>
      <p:pic>
        <p:nvPicPr>
          <p:cNvPr id="705540" name="Picture 2" descr="loc_bd_Select FIFO.bmp"/>
          <p:cNvPicPr>
            <a:picLocks noChangeAspect="1" noChangeArrowheads="1"/>
          </p:cNvPicPr>
          <p:nvPr/>
        </p:nvPicPr>
        <p:blipFill>
          <a:blip r:embed="rId3" cstate="print"/>
          <a:srcRect/>
          <a:stretch>
            <a:fillRect/>
          </a:stretch>
        </p:blipFill>
        <p:spPr bwMode="auto">
          <a:xfrm>
            <a:off x="4876800" y="1295400"/>
            <a:ext cx="3810000" cy="439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type="title"/>
          </p:nvPr>
        </p:nvSpPr>
        <p:spPr/>
        <p:txBody>
          <a:bodyPr/>
          <a:lstStyle/>
          <a:p>
            <a:pPr eaLnBrk="1" hangingPunct="1"/>
            <a:r>
              <a:rPr lang="en-US" smtClean="0"/>
              <a:t>FPGA FIFO Write and Read</a:t>
            </a:r>
          </a:p>
        </p:txBody>
      </p:sp>
      <p:sp>
        <p:nvSpPr>
          <p:cNvPr id="706563" name="Rectangle 6"/>
          <p:cNvSpPr>
            <a:spLocks noGrp="1" noChangeArrowheads="1"/>
          </p:cNvSpPr>
          <p:nvPr>
            <p:ph idx="1"/>
          </p:nvPr>
        </p:nvSpPr>
        <p:spPr/>
        <p:txBody>
          <a:bodyPr/>
          <a:lstStyle/>
          <a:p>
            <a:pPr lvl="1" eaLnBrk="1" hangingPunct="1"/>
            <a:r>
              <a:rPr lang="en-US" smtClean="0"/>
              <a:t>Element –The data element to written or read</a:t>
            </a:r>
          </a:p>
          <a:p>
            <a:pPr lvl="1" eaLnBrk="1" hangingPunct="1"/>
            <a:r>
              <a:rPr lang="en-US" smtClean="0"/>
              <a:t>Timeout – Sets number of ticks the function waits for space if the FIFO is full. </a:t>
            </a:r>
          </a:p>
          <a:p>
            <a:pPr lvl="1" eaLnBrk="1" hangingPunct="1"/>
            <a:r>
              <a:rPr lang="en-US" smtClean="0"/>
              <a:t>Timed Out? – True if attempt to write failed. Does not overwrite or add new element.</a:t>
            </a:r>
          </a:p>
          <a:p>
            <a:pPr lvl="2" eaLnBrk="1" hangingPunct="1"/>
            <a:r>
              <a:rPr lang="en-US" smtClean="0"/>
              <a:t>FIFO transfer may be lossy if write times out</a:t>
            </a:r>
          </a:p>
        </p:txBody>
      </p:sp>
      <p:pic>
        <p:nvPicPr>
          <p:cNvPr id="706564" name="Picture 4" descr="loc_bd_FIFO Write Node.bmp"/>
          <p:cNvPicPr>
            <a:picLocks noChangeAspect="1" noChangeArrowheads="1"/>
          </p:cNvPicPr>
          <p:nvPr/>
        </p:nvPicPr>
        <p:blipFill>
          <a:blip r:embed="rId3" cstate="print"/>
          <a:srcRect/>
          <a:stretch>
            <a:fillRect/>
          </a:stretch>
        </p:blipFill>
        <p:spPr bwMode="auto">
          <a:xfrm>
            <a:off x="1924050" y="4533900"/>
            <a:ext cx="1962150" cy="1504950"/>
          </a:xfrm>
          <a:prstGeom prst="rect">
            <a:avLst/>
          </a:prstGeom>
          <a:noFill/>
          <a:ln w="9525">
            <a:noFill/>
            <a:miter lim="800000"/>
            <a:headEnd/>
            <a:tailEnd/>
          </a:ln>
        </p:spPr>
      </p:pic>
      <p:pic>
        <p:nvPicPr>
          <p:cNvPr id="706565" name="Picture 4" descr="loc_bd_FIFO Read Node.bmp"/>
          <p:cNvPicPr>
            <a:picLocks noChangeAspect="1"/>
          </p:cNvPicPr>
          <p:nvPr/>
        </p:nvPicPr>
        <p:blipFill>
          <a:blip r:embed="rId4" cstate="print"/>
          <a:srcRect/>
          <a:stretch>
            <a:fillRect/>
          </a:stretch>
        </p:blipFill>
        <p:spPr bwMode="auto">
          <a:xfrm>
            <a:off x="5200650" y="4533900"/>
            <a:ext cx="1962150" cy="1504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Title 1"/>
          <p:cNvSpPr>
            <a:spLocks noGrp="1"/>
          </p:cNvSpPr>
          <p:nvPr>
            <p:ph type="title"/>
          </p:nvPr>
        </p:nvSpPr>
        <p:spPr/>
        <p:txBody>
          <a:bodyPr/>
          <a:lstStyle/>
          <a:p>
            <a:pPr eaLnBrk="1" hangingPunct="1"/>
            <a:r>
              <a:rPr lang="en-US" smtClean="0"/>
              <a:t>FIFO Overflow and Underflow</a:t>
            </a:r>
          </a:p>
        </p:txBody>
      </p:sp>
      <p:sp>
        <p:nvSpPr>
          <p:cNvPr id="707587" name="Content Placeholder 4"/>
          <p:cNvSpPr>
            <a:spLocks noGrp="1"/>
          </p:cNvSpPr>
          <p:nvPr>
            <p:ph idx="1"/>
          </p:nvPr>
        </p:nvSpPr>
        <p:spPr/>
        <p:txBody>
          <a:bodyPr/>
          <a:lstStyle/>
          <a:p>
            <a:pPr lvl="1" eaLnBrk="1" hangingPunct="1"/>
            <a:r>
              <a:rPr lang="en-US" b="1" smtClean="0"/>
              <a:t>Overflow</a:t>
            </a:r>
            <a:r>
              <a:rPr lang="en-US" smtClean="0"/>
              <a:t> – Write loop executing faster than read loop</a:t>
            </a:r>
          </a:p>
          <a:p>
            <a:pPr lvl="2" eaLnBrk="1" hangingPunct="1"/>
            <a:r>
              <a:rPr lang="en-US" smtClean="0"/>
              <a:t>FIFO is filled and the FIFO Write method times out</a:t>
            </a:r>
          </a:p>
          <a:p>
            <a:pPr lvl="2" eaLnBrk="1" hangingPunct="1"/>
            <a:r>
              <a:rPr lang="en-US" smtClean="0"/>
              <a:t>Data is not written to the FIFO until space is available in the FIFO</a:t>
            </a:r>
          </a:p>
          <a:p>
            <a:pPr lvl="2" eaLnBrk="1" hangingPunct="1"/>
            <a:r>
              <a:rPr lang="en-US" smtClean="0"/>
              <a:t>Space can be created by reading data or resetting the FIFO</a:t>
            </a:r>
          </a:p>
          <a:p>
            <a:pPr lvl="2" eaLnBrk="1" hangingPunct="1"/>
            <a:r>
              <a:rPr lang="en-US" smtClean="0"/>
              <a:t>Data is lost until space is made available.</a:t>
            </a:r>
          </a:p>
          <a:p>
            <a:pPr lvl="1" eaLnBrk="1" hangingPunct="1"/>
            <a:r>
              <a:rPr lang="en-US" b="1" smtClean="0"/>
              <a:t>Underflow</a:t>
            </a:r>
            <a:r>
              <a:rPr lang="en-US" smtClean="0"/>
              <a:t> – Write loop executing slower than read loop</a:t>
            </a:r>
          </a:p>
          <a:p>
            <a:pPr lvl="2" eaLnBrk="1" hangingPunct="1"/>
            <a:r>
              <a:rPr lang="en-US" smtClean="0"/>
              <a:t>FIFO is empty and the FIFO Read method times out</a:t>
            </a:r>
          </a:p>
          <a:p>
            <a:pPr marL="0" indent="0" eaLnBrk="1" hangingPunct="1"/>
            <a:endParaRPr lang="en-US" smtClean="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Title 1"/>
          <p:cNvSpPr>
            <a:spLocks noGrp="1"/>
          </p:cNvSpPr>
          <p:nvPr>
            <p:ph type="title"/>
          </p:nvPr>
        </p:nvSpPr>
        <p:spPr/>
        <p:txBody>
          <a:bodyPr/>
          <a:lstStyle/>
          <a:p>
            <a:pPr eaLnBrk="1" hangingPunct="1"/>
            <a:r>
              <a:rPr lang="en-US" smtClean="0"/>
              <a:t>Handling FIFO Overflow and Underflow</a:t>
            </a:r>
          </a:p>
        </p:txBody>
      </p:sp>
      <p:sp>
        <p:nvSpPr>
          <p:cNvPr id="708611" name="Content Placeholder 4"/>
          <p:cNvSpPr>
            <a:spLocks noGrp="1"/>
          </p:cNvSpPr>
          <p:nvPr>
            <p:ph idx="1"/>
          </p:nvPr>
        </p:nvSpPr>
        <p:spPr/>
        <p:txBody>
          <a:bodyPr/>
          <a:lstStyle/>
          <a:p>
            <a:pPr marL="0" indent="0" eaLnBrk="1" hangingPunct="1"/>
            <a:r>
              <a:rPr lang="en-US" smtClean="0"/>
              <a:t>Method for handling overflow/underflow depends on importance of lossless transfer</a:t>
            </a:r>
          </a:p>
          <a:p>
            <a:pPr lvl="1" eaLnBrk="1" hangingPunct="1"/>
            <a:r>
              <a:rPr lang="en-US" smtClean="0"/>
              <a:t>Latch </a:t>
            </a:r>
            <a:r>
              <a:rPr lang="en-US" b="1" smtClean="0"/>
              <a:t>Timed Out? </a:t>
            </a:r>
            <a:r>
              <a:rPr lang="en-US" smtClean="0"/>
              <a:t>output of read/write method so that operator can see if a timeout ever occurred</a:t>
            </a:r>
          </a:p>
          <a:p>
            <a:pPr lvl="1" eaLnBrk="1" hangingPunct="1"/>
            <a:r>
              <a:rPr lang="en-US" smtClean="0"/>
              <a:t>Use </a:t>
            </a:r>
            <a:r>
              <a:rPr lang="en-US" b="1" smtClean="0"/>
              <a:t>Timed Out? </a:t>
            </a:r>
            <a:r>
              <a:rPr lang="en-US" smtClean="0"/>
              <a:t>as a condition for termination of loop execution</a:t>
            </a:r>
          </a:p>
          <a:p>
            <a:pPr lvl="2" eaLnBrk="1" hangingPunct="1"/>
            <a:endParaRPr lang="en-US" smtClean="0"/>
          </a:p>
        </p:txBody>
      </p:sp>
      <p:pic>
        <p:nvPicPr>
          <p:cNvPr id="708612" name="Picture 3" descr="loc_bd_Overflow Handling.bmp"/>
          <p:cNvPicPr>
            <a:picLocks noChangeAspect="1"/>
          </p:cNvPicPr>
          <p:nvPr/>
        </p:nvPicPr>
        <p:blipFill>
          <a:blip r:embed="rId3" cstate="print"/>
          <a:srcRect/>
          <a:stretch>
            <a:fillRect/>
          </a:stretch>
        </p:blipFill>
        <p:spPr bwMode="auto">
          <a:xfrm>
            <a:off x="2498725" y="4114800"/>
            <a:ext cx="4130675"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Title 4"/>
          <p:cNvSpPr>
            <a:spLocks noGrp="1"/>
          </p:cNvSpPr>
          <p:nvPr>
            <p:ph type="title"/>
          </p:nvPr>
        </p:nvSpPr>
        <p:spPr/>
        <p:txBody>
          <a:bodyPr/>
          <a:lstStyle/>
          <a:p>
            <a:pPr eaLnBrk="1" hangingPunct="1"/>
            <a:r>
              <a:rPr lang="en-US" smtClean="0"/>
              <a:t>Demonstration – FIFO Bucket</a:t>
            </a:r>
          </a:p>
        </p:txBody>
      </p:sp>
      <p:sp>
        <p:nvSpPr>
          <p:cNvPr id="709635" name="Content Placeholder 5"/>
          <p:cNvSpPr>
            <a:spLocks noGrp="1"/>
          </p:cNvSpPr>
          <p:nvPr>
            <p:ph idx="1"/>
          </p:nvPr>
        </p:nvSpPr>
        <p:spPr/>
        <p:txBody>
          <a:bodyPr/>
          <a:lstStyle/>
          <a:p>
            <a:pPr marL="0" indent="0" eaLnBrk="1" hangingPunct="1"/>
            <a:r>
              <a:rPr lang="en-US" smtClean="0"/>
              <a:t>Test how a FIFO works by reading and writing data and observing the effect on the FIFO status.</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Title 4"/>
          <p:cNvSpPr>
            <a:spLocks noGrp="1"/>
          </p:cNvSpPr>
          <p:nvPr>
            <p:ph type="title"/>
          </p:nvPr>
        </p:nvSpPr>
        <p:spPr/>
        <p:txBody>
          <a:bodyPr/>
          <a:lstStyle/>
          <a:p>
            <a:pPr eaLnBrk="1" hangingPunct="1"/>
            <a:r>
              <a:rPr lang="en-US" smtClean="0"/>
              <a:t>Get Number of Elements to Read/Write</a:t>
            </a:r>
          </a:p>
        </p:txBody>
      </p:sp>
      <p:sp>
        <p:nvSpPr>
          <p:cNvPr id="710659" name="Content Placeholder 11"/>
          <p:cNvSpPr>
            <a:spLocks noGrp="1"/>
          </p:cNvSpPr>
          <p:nvPr>
            <p:ph idx="1"/>
          </p:nvPr>
        </p:nvSpPr>
        <p:spPr/>
        <p:txBody>
          <a:bodyPr/>
          <a:lstStyle/>
          <a:p>
            <a:pPr lvl="1" eaLnBrk="1" hangingPunct="1"/>
            <a:r>
              <a:rPr lang="en-US" smtClean="0"/>
              <a:t>Get Number of Elements to Read</a:t>
            </a:r>
          </a:p>
          <a:p>
            <a:pPr lvl="2" eaLnBrk="1" hangingPunct="1"/>
            <a:r>
              <a:rPr lang="en-US" smtClean="0"/>
              <a:t>Returns the number of elements remaining to be read</a:t>
            </a:r>
          </a:p>
          <a:p>
            <a:pPr lvl="2" eaLnBrk="1" hangingPunct="1"/>
            <a:endParaRPr lang="en-US" smtClean="0"/>
          </a:p>
          <a:p>
            <a:pPr lvl="1" eaLnBrk="1" hangingPunct="1"/>
            <a:r>
              <a:rPr lang="en-US" smtClean="0"/>
              <a:t>Get Number of Elements to Write</a:t>
            </a:r>
          </a:p>
          <a:p>
            <a:pPr lvl="2" eaLnBrk="1" hangingPunct="1"/>
            <a:r>
              <a:rPr lang="en-US" smtClean="0"/>
              <a:t>Returns the number of empty elements remaining in the FIFO</a:t>
            </a:r>
          </a:p>
          <a:p>
            <a:pPr lvl="2" eaLnBrk="1" hangingPunct="1"/>
            <a:endParaRPr lang="en-US" smtClean="0"/>
          </a:p>
          <a:p>
            <a:pPr marL="0" indent="0" eaLnBrk="1" hangingPunct="1"/>
            <a:r>
              <a:rPr lang="en-US" smtClean="0"/>
              <a:t>These methods can be used to avoid underflow/overflow conditions by monitoring the status of the FIFO.</a:t>
            </a:r>
          </a:p>
        </p:txBody>
      </p:sp>
      <p:pic>
        <p:nvPicPr>
          <p:cNvPr id="710660" name="Content Placeholder 7" descr="loc_bd_FIFO Num Elements to Read.bmp"/>
          <p:cNvPicPr>
            <a:picLocks noChangeAspect="1"/>
          </p:cNvPicPr>
          <p:nvPr/>
        </p:nvPicPr>
        <p:blipFill>
          <a:blip r:embed="rId3" cstate="print"/>
          <a:srcRect/>
          <a:stretch>
            <a:fillRect/>
          </a:stretch>
        </p:blipFill>
        <p:spPr bwMode="auto">
          <a:xfrm>
            <a:off x="5865813" y="1428750"/>
            <a:ext cx="2554287" cy="628650"/>
          </a:xfrm>
          <a:prstGeom prst="rect">
            <a:avLst/>
          </a:prstGeom>
          <a:noFill/>
          <a:ln w="9525">
            <a:noFill/>
            <a:miter lim="800000"/>
            <a:headEnd/>
            <a:tailEnd/>
          </a:ln>
        </p:spPr>
      </p:pic>
      <p:pic>
        <p:nvPicPr>
          <p:cNvPr id="710661" name="Content Placeholder 10" descr="loc_bd_FIFO Num Elements to Write.bmp"/>
          <p:cNvPicPr>
            <a:picLocks noChangeAspect="1"/>
          </p:cNvPicPr>
          <p:nvPr/>
        </p:nvPicPr>
        <p:blipFill>
          <a:blip r:embed="rId4" cstate="print"/>
          <a:srcRect/>
          <a:stretch>
            <a:fillRect/>
          </a:stretch>
        </p:blipFill>
        <p:spPr bwMode="auto">
          <a:xfrm>
            <a:off x="5865813" y="2819400"/>
            <a:ext cx="2554287" cy="625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pPr eaLnBrk="1" hangingPunct="1"/>
            <a:r>
              <a:rPr lang="en-US" smtClean="0"/>
              <a:t>Separate I/O and Data Processing</a:t>
            </a:r>
          </a:p>
        </p:txBody>
      </p:sp>
      <p:sp>
        <p:nvSpPr>
          <p:cNvPr id="711683" name="Rectangle 9"/>
          <p:cNvSpPr>
            <a:spLocks noGrp="1" noChangeArrowheads="1"/>
          </p:cNvSpPr>
          <p:nvPr>
            <p:ph sz="half" idx="1"/>
          </p:nvPr>
        </p:nvSpPr>
        <p:spPr>
          <a:xfrm>
            <a:off x="381000" y="1646238"/>
            <a:ext cx="2819400" cy="4525962"/>
          </a:xfrm>
        </p:spPr>
        <p:txBody>
          <a:bodyPr/>
          <a:lstStyle/>
          <a:p>
            <a:pPr lvl="1" eaLnBrk="1" hangingPunct="1"/>
            <a:r>
              <a:rPr lang="en-US" smtClean="0"/>
              <a:t>Top loop acquires data and writes to FIFO</a:t>
            </a:r>
          </a:p>
          <a:p>
            <a:pPr lvl="1" eaLnBrk="1" hangingPunct="1"/>
            <a:r>
              <a:rPr lang="en-US" smtClean="0"/>
              <a:t>Bottom loop reads FIFO and processes data</a:t>
            </a:r>
          </a:p>
          <a:p>
            <a:pPr lvl="1" eaLnBrk="1" hangingPunct="1"/>
            <a:r>
              <a:rPr lang="en-US" smtClean="0"/>
              <a:t>Results in faster I/O</a:t>
            </a:r>
          </a:p>
          <a:p>
            <a:pPr lvl="1" eaLnBrk="1" hangingPunct="1"/>
            <a:endParaRPr lang="en-US" smtClean="0"/>
          </a:p>
        </p:txBody>
      </p:sp>
      <p:pic>
        <p:nvPicPr>
          <p:cNvPr id="711684" name="Picture 8" descr="loc_bd_Split Processing.bmp"/>
          <p:cNvPicPr>
            <a:picLocks noChangeAspect="1" noChangeArrowheads="1"/>
          </p:cNvPicPr>
          <p:nvPr/>
        </p:nvPicPr>
        <p:blipFill>
          <a:blip r:embed="rId3" cstate="print"/>
          <a:srcRect/>
          <a:stretch>
            <a:fillRect/>
          </a:stretch>
        </p:blipFill>
        <p:spPr bwMode="auto">
          <a:xfrm>
            <a:off x="3140075" y="1447800"/>
            <a:ext cx="5927725"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pPr eaLnBrk="1" hangingPunct="1"/>
            <a:r>
              <a:rPr lang="en-US" smtClean="0"/>
              <a:t>Clear Method</a:t>
            </a:r>
          </a:p>
        </p:txBody>
      </p:sp>
      <p:sp>
        <p:nvSpPr>
          <p:cNvPr id="712707" name="Content Placeholder 4"/>
          <p:cNvSpPr>
            <a:spLocks noGrp="1"/>
          </p:cNvSpPr>
          <p:nvPr>
            <p:ph idx="1"/>
          </p:nvPr>
        </p:nvSpPr>
        <p:spPr/>
        <p:txBody>
          <a:bodyPr/>
          <a:lstStyle/>
          <a:p>
            <a:pPr lvl="1" eaLnBrk="1" hangingPunct="1"/>
            <a:r>
              <a:rPr lang="en-US" smtClean="0"/>
              <a:t>FIFOs retain data if the FPGA is </a:t>
            </a:r>
            <a:br>
              <a:rPr lang="en-US" smtClean="0"/>
            </a:br>
            <a:r>
              <a:rPr lang="en-US" smtClean="0"/>
              <a:t>stopped and restarted.</a:t>
            </a:r>
          </a:p>
          <a:p>
            <a:pPr lvl="1" eaLnBrk="1" hangingPunct="1"/>
            <a:r>
              <a:rPr lang="en-US" smtClean="0"/>
              <a:t>Use the Clear Method to empty a target- or VI-scoped FIFO </a:t>
            </a:r>
          </a:p>
          <a:p>
            <a:pPr lvl="2" eaLnBrk="1" hangingPunct="1"/>
            <a:r>
              <a:rPr lang="en-US" smtClean="0"/>
              <a:t>Place FIFO Method node</a:t>
            </a:r>
          </a:p>
          <a:p>
            <a:pPr lvl="2" eaLnBrk="1" hangingPunct="1"/>
            <a:r>
              <a:rPr lang="en-US" smtClean="0"/>
              <a:t>Right-click on object and choose </a:t>
            </a:r>
            <a:r>
              <a:rPr lang="en-US" b="1" smtClean="0"/>
              <a:t>Select Method»Clear</a:t>
            </a:r>
            <a:r>
              <a:rPr lang="en-US" smtClean="0"/>
              <a:t> </a:t>
            </a:r>
          </a:p>
          <a:p>
            <a:pPr marL="0" indent="0" eaLnBrk="1" hangingPunct="1"/>
            <a:endParaRPr lang="en-US" smtClean="0"/>
          </a:p>
        </p:txBody>
      </p:sp>
      <p:pic>
        <p:nvPicPr>
          <p:cNvPr id="712708" name="Picture 2" descr="loc_bd_FIFO Clear Node.bmp"/>
          <p:cNvPicPr>
            <a:picLocks noChangeAspect="1" noChangeArrowheads="1"/>
          </p:cNvPicPr>
          <p:nvPr/>
        </p:nvPicPr>
        <p:blipFill>
          <a:blip r:embed="rId3" cstate="print"/>
          <a:srcRect/>
          <a:stretch>
            <a:fillRect/>
          </a:stretch>
        </p:blipFill>
        <p:spPr bwMode="auto">
          <a:xfrm>
            <a:off x="6264275" y="838200"/>
            <a:ext cx="1962150" cy="64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1"/>
          <p:cNvSpPr>
            <a:spLocks noGrp="1"/>
          </p:cNvSpPr>
          <p:nvPr>
            <p:ph type="title"/>
          </p:nvPr>
        </p:nvSpPr>
        <p:spPr/>
        <p:txBody>
          <a:bodyPr/>
          <a:lstStyle/>
          <a:p>
            <a:pPr eaLnBrk="1" hangingPunct="1"/>
            <a:r>
              <a:rPr lang="en-US" smtClean="0"/>
              <a:t>Summary—Quiz Answer</a:t>
            </a:r>
          </a:p>
        </p:txBody>
      </p:sp>
      <p:sp>
        <p:nvSpPr>
          <p:cNvPr id="3" name="Content Placeholder 2"/>
          <p:cNvSpPr>
            <a:spLocks noGrp="1"/>
          </p:cNvSpPr>
          <p:nvPr>
            <p:ph idx="1"/>
          </p:nvPr>
        </p:nvSpPr>
        <p:spPr/>
        <p:txBody>
          <a:bodyPr rtlCol="0">
            <a:normAutofit/>
          </a:bodyPr>
          <a:lstStyle/>
          <a:p>
            <a:pPr marL="514350" indent="-514350" eaLnBrk="1" fontAlgn="auto" hangingPunct="1">
              <a:spcAft>
                <a:spcPts val="0"/>
              </a:spcAft>
              <a:buFont typeface="+mj-lt"/>
              <a:buAutoNum type="arabicPeriod" startAt="2"/>
              <a:defRPr/>
            </a:pPr>
            <a:r>
              <a:rPr lang="en-US" dirty="0" smtClean="0"/>
              <a:t>What OS runs on the FPGA?</a:t>
            </a:r>
          </a:p>
          <a:p>
            <a:pPr marL="806450" lvl="1" indent="-457200" eaLnBrk="1" fontAlgn="auto" hangingPunct="1">
              <a:spcAft>
                <a:spcPts val="0"/>
              </a:spcAft>
              <a:buFont typeface="+mj-lt"/>
              <a:buAutoNum type="alphaLcPeriod"/>
              <a:defRPr/>
            </a:pPr>
            <a:r>
              <a:rPr lang="en-US" dirty="0" smtClean="0"/>
              <a:t>LabVIEW FPGA</a:t>
            </a:r>
          </a:p>
          <a:p>
            <a:pPr marL="806450" lvl="1" indent="-457200" eaLnBrk="1" fontAlgn="auto" hangingPunct="1">
              <a:spcAft>
                <a:spcPts val="0"/>
              </a:spcAft>
              <a:buFont typeface="+mj-lt"/>
              <a:buAutoNum type="alphaLcPeriod"/>
              <a:defRPr/>
            </a:pPr>
            <a:r>
              <a:rPr lang="en-US" dirty="0" smtClean="0"/>
              <a:t>MicroLinux</a:t>
            </a:r>
          </a:p>
          <a:p>
            <a:pPr marL="806450" lvl="1" indent="-457200" eaLnBrk="1" fontAlgn="auto" hangingPunct="1">
              <a:spcAft>
                <a:spcPts val="0"/>
              </a:spcAft>
              <a:buFont typeface="+mj-lt"/>
              <a:buAutoNum type="alphaLcPeriod"/>
              <a:defRPr/>
            </a:pPr>
            <a:r>
              <a:rPr lang="en-US" dirty="0" smtClean="0"/>
              <a:t>Unix</a:t>
            </a:r>
          </a:p>
          <a:p>
            <a:pPr marL="806450" lvl="1" indent="-457200" eaLnBrk="1" fontAlgn="auto" hangingPunct="1">
              <a:spcAft>
                <a:spcPts val="0"/>
              </a:spcAft>
              <a:buFont typeface="+mj-lt"/>
              <a:buAutoNum type="alphaLcPeriod"/>
              <a:defRPr/>
            </a:pPr>
            <a:r>
              <a:rPr lang="en-US" dirty="0" smtClean="0"/>
              <a:t>PharLap</a:t>
            </a:r>
          </a:p>
          <a:p>
            <a:pPr marL="806450" lvl="1" indent="-457200" eaLnBrk="1" fontAlgn="auto" hangingPunct="1">
              <a:spcAft>
                <a:spcPts val="0"/>
              </a:spcAft>
              <a:buFont typeface="+mj-lt"/>
              <a:buAutoNum type="alphaLcPeriod"/>
              <a:defRPr/>
            </a:pPr>
            <a:r>
              <a:rPr lang="en-US" b="1" dirty="0" smtClean="0"/>
              <a:t>None of the above</a:t>
            </a:r>
          </a:p>
          <a:p>
            <a:pPr marL="0" indent="0"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Title 4"/>
          <p:cNvSpPr>
            <a:spLocks noGrp="1"/>
          </p:cNvSpPr>
          <p:nvPr>
            <p:ph type="title"/>
          </p:nvPr>
        </p:nvSpPr>
        <p:spPr/>
        <p:txBody>
          <a:bodyPr/>
          <a:lstStyle/>
          <a:p>
            <a:pPr eaLnBrk="1" hangingPunct="1"/>
            <a:r>
              <a:rPr lang="en-US" dirty="0" smtClean="0"/>
              <a:t>Exercise 6-1 Accelerometer Threshold</a:t>
            </a:r>
          </a:p>
        </p:txBody>
      </p:sp>
      <p:sp>
        <p:nvSpPr>
          <p:cNvPr id="713731" name="Content Placeholder 5"/>
          <p:cNvSpPr>
            <a:spLocks noGrp="1"/>
          </p:cNvSpPr>
          <p:nvPr>
            <p:ph idx="1"/>
          </p:nvPr>
        </p:nvSpPr>
        <p:spPr/>
        <p:txBody>
          <a:bodyPr/>
          <a:lstStyle/>
          <a:p>
            <a:pPr marL="0" indent="0" eaLnBrk="1" hangingPunct="1"/>
            <a:r>
              <a:rPr lang="en-US" smtClean="0"/>
              <a:t>Create a VI on the FPGA with parallel loops that pass data using an FPGA FIFO.</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Title 4"/>
          <p:cNvSpPr>
            <a:spLocks noGrp="1"/>
          </p:cNvSpPr>
          <p:nvPr>
            <p:ph type="title"/>
          </p:nvPr>
        </p:nvSpPr>
        <p:spPr/>
        <p:txBody>
          <a:bodyPr/>
          <a:lstStyle/>
          <a:p>
            <a:pPr eaLnBrk="1" hangingPunct="1"/>
            <a:r>
              <a:rPr lang="en-US" dirty="0" smtClean="0"/>
              <a:t>Exercise 6-1 Accelerometer Threshold</a:t>
            </a:r>
          </a:p>
        </p:txBody>
      </p:sp>
      <p:sp>
        <p:nvSpPr>
          <p:cNvPr id="6" name="Content Placeholder 5"/>
          <p:cNvSpPr>
            <a:spLocks noGrp="1"/>
          </p:cNvSpPr>
          <p:nvPr>
            <p:ph idx="1"/>
          </p:nvPr>
        </p:nvSpPr>
        <p:spPr/>
        <p:txBody>
          <a:bodyPr rtlCol="0">
            <a:normAutofit fontScale="92500" lnSpcReduction="20000"/>
          </a:bodyPr>
          <a:lstStyle/>
          <a:p>
            <a:pPr eaLnBrk="1" fontAlgn="auto" hangingPunct="1">
              <a:spcAft>
                <a:spcPts val="0"/>
              </a:spcAft>
              <a:buFont typeface="Arial" pitchFamily="34" charset="0"/>
              <a:buChar char="•"/>
              <a:defRPr/>
            </a:pPr>
            <a:r>
              <a:rPr lang="en-US" dirty="0" smtClean="0"/>
              <a:t>Why is it important to configure the FIFO data type to match the data that you will be writing to it?</a:t>
            </a:r>
          </a:p>
          <a:p>
            <a:pPr eaLnBrk="1" fontAlgn="auto" hangingPunct="1">
              <a:spcAft>
                <a:spcPts val="0"/>
              </a:spcAft>
              <a:buFont typeface="Arial" pitchFamily="34" charset="0"/>
              <a:buChar char="•"/>
              <a:defRPr/>
            </a:pPr>
            <a:r>
              <a:rPr lang="en-US" dirty="0" smtClean="0"/>
              <a:t>Could this application have been developed using a VI-defined FIFO?</a:t>
            </a:r>
          </a:p>
          <a:p>
            <a:pPr eaLnBrk="1" fontAlgn="auto" hangingPunct="1">
              <a:spcAft>
                <a:spcPts val="0"/>
              </a:spcAft>
              <a:buFont typeface="Arial" pitchFamily="34" charset="0"/>
              <a:buChar char="•"/>
              <a:defRPr/>
            </a:pPr>
            <a:r>
              <a:rPr lang="en-US" dirty="0" smtClean="0"/>
              <a:t>What is the purpose of the FIFO Clear method in this exercise?</a:t>
            </a:r>
            <a:endParaRPr lang="en-US"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Title 5"/>
          <p:cNvSpPr>
            <a:spLocks noGrp="1"/>
          </p:cNvSpPr>
          <p:nvPr>
            <p:ph type="title"/>
          </p:nvPr>
        </p:nvSpPr>
        <p:spPr/>
        <p:txBody>
          <a:bodyPr/>
          <a:lstStyle/>
          <a:p>
            <a:pPr eaLnBrk="1" hangingPunct="1"/>
            <a:r>
              <a:rPr lang="en-US" smtClean="0"/>
              <a:t>G. Comparison of Data Sharing Methods</a:t>
            </a:r>
          </a:p>
        </p:txBody>
      </p:sp>
      <p:graphicFrame>
        <p:nvGraphicFramePr>
          <p:cNvPr id="8" name="Content Placeholder 10"/>
          <p:cNvGraphicFramePr>
            <a:graphicFrameLocks/>
          </p:cNvGraphicFramePr>
          <p:nvPr/>
        </p:nvGraphicFramePr>
        <p:xfrm>
          <a:off x="685800" y="1295400"/>
          <a:ext cx="7620000" cy="4790775"/>
        </p:xfrm>
        <a:graphic>
          <a:graphicData uri="http://schemas.openxmlformats.org/drawingml/2006/table">
            <a:tbl>
              <a:tblPr firstRow="1" bandRow="1">
                <a:tableStyleId>{5C22544A-7EE6-4342-B048-85BDC9FD1C3A}</a:tableStyleId>
              </a:tblPr>
              <a:tblGrid>
                <a:gridCol w="1905000"/>
                <a:gridCol w="1905000"/>
                <a:gridCol w="1058333"/>
                <a:gridCol w="2751667"/>
              </a:tblGrid>
              <a:tr h="743738">
                <a:tc>
                  <a:txBody>
                    <a:bodyPr/>
                    <a:lstStyle/>
                    <a:p>
                      <a:r>
                        <a:rPr lang="en-US" sz="2100" dirty="0" smtClean="0"/>
                        <a:t>Transfer Method</a:t>
                      </a:r>
                      <a:endParaRPr lang="en-US" sz="2100" dirty="0"/>
                    </a:p>
                  </a:txBody>
                  <a:tcPr marL="82379" marR="82379" marT="41189" marB="41189"/>
                </a:tc>
                <a:tc>
                  <a:txBody>
                    <a:bodyPr/>
                    <a:lstStyle/>
                    <a:p>
                      <a:r>
                        <a:rPr lang="en-US" sz="2100" dirty="0" smtClean="0"/>
                        <a:t>FPGA Resource</a:t>
                      </a:r>
                      <a:endParaRPr lang="en-US" sz="2100" dirty="0"/>
                    </a:p>
                  </a:txBody>
                  <a:tcPr marL="82379" marR="82379" marT="41189" marB="41189"/>
                </a:tc>
                <a:tc>
                  <a:txBody>
                    <a:bodyPr/>
                    <a:lstStyle/>
                    <a:p>
                      <a:r>
                        <a:rPr lang="en-US" sz="2100" dirty="0" smtClean="0"/>
                        <a:t>Lossy?</a:t>
                      </a:r>
                      <a:endParaRPr lang="en-US" sz="2100" dirty="0"/>
                    </a:p>
                  </a:txBody>
                  <a:tcPr marL="82379" marR="82379" marT="41189" marB="41189"/>
                </a:tc>
                <a:tc>
                  <a:txBody>
                    <a:bodyPr/>
                    <a:lstStyle/>
                    <a:p>
                      <a:r>
                        <a:rPr lang="en-US" sz="2100" dirty="0" smtClean="0"/>
                        <a:t>Common Use</a:t>
                      </a:r>
                      <a:endParaRPr lang="en-US" sz="2100" dirty="0"/>
                    </a:p>
                  </a:txBody>
                  <a:tcPr marL="82379" marR="82379" marT="41189" marB="41189"/>
                </a:tc>
              </a:tr>
              <a:tr h="741406">
                <a:tc>
                  <a:txBody>
                    <a:bodyPr/>
                    <a:lstStyle/>
                    <a:p>
                      <a:r>
                        <a:rPr lang="en-US" sz="2100" dirty="0" smtClean="0"/>
                        <a:t>Variables</a:t>
                      </a:r>
                      <a:endParaRPr lang="en-US" sz="2100" dirty="0"/>
                    </a:p>
                  </a:txBody>
                  <a:tcPr marL="82379" marR="82379" marT="41189" marB="41189"/>
                </a:tc>
                <a:tc>
                  <a:txBody>
                    <a:bodyPr/>
                    <a:lstStyle/>
                    <a:p>
                      <a:r>
                        <a:rPr lang="en-US" sz="2100" dirty="0" smtClean="0"/>
                        <a:t>Logic</a:t>
                      </a:r>
                      <a:endParaRPr lang="en-US" sz="2100" dirty="0"/>
                    </a:p>
                  </a:txBody>
                  <a:tcPr marL="82379" marR="82379" marT="41189" marB="41189"/>
                </a:tc>
                <a:tc>
                  <a:txBody>
                    <a:bodyPr/>
                    <a:lstStyle/>
                    <a:p>
                      <a:r>
                        <a:rPr lang="en-US" sz="2100" dirty="0" smtClean="0"/>
                        <a:t>Yes</a:t>
                      </a:r>
                      <a:endParaRPr lang="en-US" sz="2100" dirty="0"/>
                    </a:p>
                  </a:txBody>
                  <a:tcPr marL="82379" marR="82379" marT="41189" marB="41189"/>
                </a:tc>
                <a:tc>
                  <a:txBody>
                    <a:bodyPr/>
                    <a:lstStyle/>
                    <a:p>
                      <a:r>
                        <a:rPr lang="en-US" sz="2100" dirty="0" smtClean="0"/>
                        <a:t>Control, Simulation</a:t>
                      </a:r>
                      <a:endParaRPr lang="en-US" sz="2100" dirty="0"/>
                    </a:p>
                  </a:txBody>
                  <a:tcPr marL="82379" marR="82379" marT="41189" marB="41189"/>
                </a:tc>
              </a:tr>
              <a:tr h="743738">
                <a:tc>
                  <a:txBody>
                    <a:bodyPr/>
                    <a:lstStyle/>
                    <a:p>
                      <a:r>
                        <a:rPr lang="en-US" sz="2100" dirty="0" smtClean="0"/>
                        <a:t>Memory Items</a:t>
                      </a:r>
                      <a:endParaRPr lang="en-US" sz="2100" dirty="0"/>
                    </a:p>
                  </a:txBody>
                  <a:tcPr marL="82379" marR="82379" marT="41189" marB="41189"/>
                </a:tc>
                <a:tc>
                  <a:txBody>
                    <a:bodyPr/>
                    <a:lstStyle/>
                    <a:p>
                      <a:r>
                        <a:rPr lang="en-US" sz="2100" dirty="0" smtClean="0"/>
                        <a:t>Memory</a:t>
                      </a:r>
                      <a:endParaRPr lang="en-US" sz="2100" dirty="0"/>
                    </a:p>
                  </a:txBody>
                  <a:tcPr marL="82379" marR="82379" marT="41189" marB="41189"/>
                </a:tc>
                <a:tc>
                  <a:txBody>
                    <a:bodyPr/>
                    <a:lstStyle/>
                    <a:p>
                      <a:r>
                        <a:rPr lang="en-US" sz="2100" dirty="0" smtClean="0"/>
                        <a:t>Yes</a:t>
                      </a:r>
                      <a:endParaRPr lang="en-US" sz="2100" dirty="0"/>
                    </a:p>
                  </a:txBody>
                  <a:tcPr marL="82379" marR="82379" marT="41189" marB="41189"/>
                </a:tc>
                <a:tc>
                  <a:txBody>
                    <a:bodyPr/>
                    <a:lstStyle/>
                    <a:p>
                      <a:r>
                        <a:rPr lang="en-US" sz="2100" dirty="0" smtClean="0"/>
                        <a:t>Control,</a:t>
                      </a:r>
                      <a:r>
                        <a:rPr lang="en-US" sz="2100" baseline="0" dirty="0" smtClean="0"/>
                        <a:t> Simulation, Variable sized data</a:t>
                      </a:r>
                      <a:endParaRPr lang="en-US" sz="2100" dirty="0"/>
                    </a:p>
                  </a:txBody>
                  <a:tcPr marL="82379" marR="82379" marT="41189" marB="41189"/>
                </a:tc>
              </a:tr>
              <a:tr h="743738">
                <a:tc>
                  <a:txBody>
                    <a:bodyPr/>
                    <a:lstStyle/>
                    <a:p>
                      <a:r>
                        <a:rPr lang="en-US" sz="2100" dirty="0" smtClean="0"/>
                        <a:t>Flip-Flop</a:t>
                      </a:r>
                      <a:r>
                        <a:rPr lang="en-US" sz="2100" baseline="0" dirty="0" smtClean="0"/>
                        <a:t> FIFOs</a:t>
                      </a:r>
                      <a:endParaRPr lang="en-US" sz="2100" dirty="0"/>
                    </a:p>
                  </a:txBody>
                  <a:tcPr marL="82379" marR="82379" marT="41189" marB="41189"/>
                </a:tc>
                <a:tc>
                  <a:txBody>
                    <a:bodyPr/>
                    <a:lstStyle/>
                    <a:p>
                      <a:r>
                        <a:rPr lang="en-US" sz="2100" dirty="0" smtClean="0"/>
                        <a:t>Logic</a:t>
                      </a:r>
                      <a:endParaRPr lang="en-US" sz="2100" dirty="0"/>
                    </a:p>
                  </a:txBody>
                  <a:tcPr marL="82379" marR="82379" marT="41189" marB="41189"/>
                </a:tc>
                <a:tc>
                  <a:txBody>
                    <a:bodyPr/>
                    <a:lstStyle/>
                    <a:p>
                      <a:r>
                        <a:rPr lang="en-US" sz="2100" dirty="0" smtClean="0"/>
                        <a:t>No</a:t>
                      </a:r>
                      <a:endParaRPr lang="en-US" sz="2100" dirty="0"/>
                    </a:p>
                  </a:txBody>
                  <a:tcPr marL="82379" marR="82379" marT="41189" marB="41189"/>
                </a:tc>
                <a:tc>
                  <a:txBody>
                    <a:bodyPr/>
                    <a:lstStyle/>
                    <a:p>
                      <a:r>
                        <a:rPr lang="en-US" sz="2100" dirty="0" smtClean="0"/>
                        <a:t>Datalogging</a:t>
                      </a:r>
                      <a:r>
                        <a:rPr lang="en-US" sz="2100" baseline="0" dirty="0" smtClean="0"/>
                        <a:t> (FIFOs smaller than 100 bytes)</a:t>
                      </a:r>
                      <a:endParaRPr lang="en-US" sz="2100" dirty="0"/>
                    </a:p>
                  </a:txBody>
                  <a:tcPr marL="82379" marR="82379" marT="41189" marB="41189"/>
                </a:tc>
              </a:tr>
              <a:tr h="743738">
                <a:tc>
                  <a:txBody>
                    <a:bodyPr/>
                    <a:lstStyle/>
                    <a:p>
                      <a:r>
                        <a:rPr lang="en-US" sz="2100" dirty="0" smtClean="0"/>
                        <a:t>Look-Up Table FIFOs</a:t>
                      </a:r>
                      <a:endParaRPr lang="en-US" sz="2100" dirty="0"/>
                    </a:p>
                  </a:txBody>
                  <a:tcPr marL="82379" marR="82379" marT="41189" marB="41189"/>
                </a:tc>
                <a:tc>
                  <a:txBody>
                    <a:bodyPr/>
                    <a:lstStyle/>
                    <a:p>
                      <a:r>
                        <a:rPr lang="en-US" sz="2100" dirty="0" smtClean="0"/>
                        <a:t>Logic</a:t>
                      </a:r>
                      <a:endParaRPr lang="en-US" sz="2100" dirty="0"/>
                    </a:p>
                  </a:txBody>
                  <a:tcPr marL="82379" marR="82379" marT="41189" marB="41189"/>
                </a:tc>
                <a:tc>
                  <a:txBody>
                    <a:bodyPr/>
                    <a:lstStyle/>
                    <a:p>
                      <a:r>
                        <a:rPr lang="en-US" sz="2100" dirty="0" smtClean="0"/>
                        <a:t>No</a:t>
                      </a:r>
                      <a:endParaRPr lang="en-US" sz="2100" dirty="0"/>
                    </a:p>
                  </a:txBody>
                  <a:tcPr marL="82379" marR="82379" marT="41189" marB="41189"/>
                </a:tc>
                <a:tc>
                  <a:txBody>
                    <a:bodyPr/>
                    <a:lstStyle/>
                    <a:p>
                      <a:r>
                        <a:rPr lang="en-US" sz="2100" dirty="0" smtClean="0"/>
                        <a:t>Datalogging (FIFOs smaller than 300 bytes)</a:t>
                      </a:r>
                      <a:endParaRPr lang="en-US" sz="2100" dirty="0"/>
                    </a:p>
                  </a:txBody>
                  <a:tcPr marL="82379" marR="82379" marT="41189" marB="41189"/>
                </a:tc>
              </a:tr>
              <a:tr h="1074417">
                <a:tc>
                  <a:txBody>
                    <a:bodyPr/>
                    <a:lstStyle/>
                    <a:p>
                      <a:r>
                        <a:rPr lang="en-US" sz="2100" dirty="0" smtClean="0"/>
                        <a:t>Block Memory</a:t>
                      </a:r>
                      <a:r>
                        <a:rPr lang="en-US" sz="2100" baseline="0" dirty="0" smtClean="0"/>
                        <a:t> FIFOs</a:t>
                      </a:r>
                      <a:endParaRPr lang="en-US" sz="2100" dirty="0"/>
                    </a:p>
                  </a:txBody>
                  <a:tcPr marL="82379" marR="82379" marT="41189" marB="41189"/>
                </a:tc>
                <a:tc>
                  <a:txBody>
                    <a:bodyPr/>
                    <a:lstStyle/>
                    <a:p>
                      <a:r>
                        <a:rPr lang="en-US" sz="2100" dirty="0" smtClean="0"/>
                        <a:t>Memory and Logic </a:t>
                      </a:r>
                      <a:endParaRPr lang="en-US" sz="2100" dirty="0"/>
                    </a:p>
                  </a:txBody>
                  <a:tcPr marL="82379" marR="82379" marT="41189" marB="41189"/>
                </a:tc>
                <a:tc>
                  <a:txBody>
                    <a:bodyPr/>
                    <a:lstStyle/>
                    <a:p>
                      <a:r>
                        <a:rPr lang="en-US" sz="2100" dirty="0" smtClean="0"/>
                        <a:t>No</a:t>
                      </a:r>
                      <a:endParaRPr lang="en-US" sz="2100" dirty="0"/>
                    </a:p>
                  </a:txBody>
                  <a:tcPr marL="82379" marR="82379" marT="41189" marB="41189"/>
                </a:tc>
                <a:tc>
                  <a:txBody>
                    <a:bodyPr/>
                    <a:lstStyle/>
                    <a:p>
                      <a:r>
                        <a:rPr lang="en-US" sz="2100" dirty="0" smtClean="0"/>
                        <a:t>Datalogging</a:t>
                      </a:r>
                      <a:r>
                        <a:rPr lang="en-US" sz="2100" baseline="0" dirty="0" smtClean="0"/>
                        <a:t> </a:t>
                      </a:r>
                    </a:p>
                    <a:p>
                      <a:r>
                        <a:rPr lang="en-US" sz="2100" baseline="0" dirty="0" smtClean="0"/>
                        <a:t>(FIFOs 300 bytes or larger)</a:t>
                      </a:r>
                      <a:endParaRPr lang="en-US" sz="2100" dirty="0"/>
                    </a:p>
                  </a:txBody>
                  <a:tcPr marL="82379" marR="82379" marT="41189" marB="41189"/>
                </a:tc>
              </a:tr>
            </a:tbl>
          </a:graphicData>
        </a:graphic>
      </p:graphicFrame>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4"/>
          <p:cNvSpPr>
            <a:spLocks noGrp="1"/>
          </p:cNvSpPr>
          <p:nvPr>
            <p:ph type="title"/>
          </p:nvPr>
        </p:nvSpPr>
        <p:spPr/>
        <p:txBody>
          <a:bodyPr/>
          <a:lstStyle/>
          <a:p>
            <a:pPr eaLnBrk="1" hangingPunct="1"/>
            <a:r>
              <a:rPr lang="en-US" smtClean="0"/>
              <a:t>Summary—Quiz</a:t>
            </a:r>
          </a:p>
        </p:txBody>
      </p:sp>
      <p:sp>
        <p:nvSpPr>
          <p:cNvPr id="716803" name="Content Placeholder 5"/>
          <p:cNvSpPr>
            <a:spLocks noGrp="1"/>
          </p:cNvSpPr>
          <p:nvPr>
            <p:ph idx="1"/>
          </p:nvPr>
        </p:nvSpPr>
        <p:spPr/>
        <p:txBody>
          <a:bodyPr/>
          <a:lstStyle/>
          <a:p>
            <a:pPr marL="514350" indent="-514350" eaLnBrk="1" hangingPunct="1">
              <a:buFont typeface="Arial Narrow" pitchFamily="34" charset="0"/>
              <a:buAutoNum type="arabicPeriod"/>
            </a:pPr>
            <a:r>
              <a:rPr lang="en-US" smtClean="0"/>
              <a:t>Which of the following is NOT a method for passing data between parallel loops on an FPGA?</a:t>
            </a:r>
          </a:p>
          <a:p>
            <a:pPr marL="1155700" lvl="4" indent="-457200" eaLnBrk="1" hangingPunct="1">
              <a:buFont typeface="Arial Narrow" pitchFamily="34" charset="0"/>
              <a:buAutoNum type="alphaLcPeriod"/>
            </a:pPr>
            <a:r>
              <a:rPr lang="en-US" smtClean="0"/>
              <a:t>Local variable</a:t>
            </a:r>
          </a:p>
          <a:p>
            <a:pPr marL="1155700" lvl="4" indent="-457200" eaLnBrk="1" hangingPunct="1">
              <a:buFont typeface="Arial Narrow" pitchFamily="34" charset="0"/>
              <a:buAutoNum type="alphaLcPeriod"/>
            </a:pPr>
            <a:r>
              <a:rPr lang="en-US" smtClean="0"/>
              <a:t>Memory item</a:t>
            </a:r>
          </a:p>
          <a:p>
            <a:pPr marL="1155700" lvl="4" indent="-457200" eaLnBrk="1" hangingPunct="1">
              <a:buFont typeface="Arial Narrow" pitchFamily="34" charset="0"/>
              <a:buAutoNum type="alphaLcPeriod"/>
            </a:pPr>
            <a:r>
              <a:rPr lang="en-US" smtClean="0"/>
              <a:t>FIFO</a:t>
            </a:r>
          </a:p>
          <a:p>
            <a:pPr marL="1155700" lvl="4" indent="-457200" eaLnBrk="1" hangingPunct="1">
              <a:buFont typeface="Arial Narrow" pitchFamily="34" charset="0"/>
              <a:buAutoNum type="alphaLcPeriod"/>
            </a:pPr>
            <a:r>
              <a:rPr lang="en-US" smtClean="0"/>
              <a:t>A wire containing the data </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Title 4"/>
          <p:cNvSpPr>
            <a:spLocks noGrp="1"/>
          </p:cNvSpPr>
          <p:nvPr>
            <p:ph type="title"/>
          </p:nvPr>
        </p:nvSpPr>
        <p:spPr/>
        <p:txBody>
          <a:bodyPr/>
          <a:lstStyle/>
          <a:p>
            <a:pPr eaLnBrk="1" hangingPunct="1"/>
            <a:r>
              <a:rPr lang="en-US" smtClean="0"/>
              <a:t>Summary—Quiz Answer</a:t>
            </a:r>
          </a:p>
        </p:txBody>
      </p:sp>
      <p:sp>
        <p:nvSpPr>
          <p:cNvPr id="717827" name="Content Placeholder 5"/>
          <p:cNvSpPr>
            <a:spLocks noGrp="1"/>
          </p:cNvSpPr>
          <p:nvPr>
            <p:ph idx="1"/>
          </p:nvPr>
        </p:nvSpPr>
        <p:spPr/>
        <p:txBody>
          <a:bodyPr/>
          <a:lstStyle/>
          <a:p>
            <a:pPr marL="514350" indent="-514350" eaLnBrk="1" hangingPunct="1">
              <a:buFont typeface="Arial Narrow" pitchFamily="34" charset="0"/>
              <a:buAutoNum type="arabicPeriod"/>
            </a:pPr>
            <a:r>
              <a:rPr lang="en-US" smtClean="0"/>
              <a:t>Which of the following is NOT a method for passing data between parallel loops on an FPGA?</a:t>
            </a:r>
          </a:p>
          <a:p>
            <a:pPr marL="1155700" lvl="4" indent="-457200" eaLnBrk="1" hangingPunct="1">
              <a:buFont typeface="Arial Narrow" pitchFamily="34" charset="0"/>
              <a:buAutoNum type="alphaLcPeriod"/>
            </a:pPr>
            <a:r>
              <a:rPr lang="en-US" smtClean="0"/>
              <a:t>Local variable</a:t>
            </a:r>
          </a:p>
          <a:p>
            <a:pPr marL="1155700" lvl="4" indent="-457200" eaLnBrk="1" hangingPunct="1">
              <a:buFont typeface="Arial Narrow" pitchFamily="34" charset="0"/>
              <a:buAutoNum type="alphaLcPeriod"/>
            </a:pPr>
            <a:r>
              <a:rPr lang="en-US" smtClean="0"/>
              <a:t>Memory item</a:t>
            </a:r>
          </a:p>
          <a:p>
            <a:pPr marL="1155700" lvl="4" indent="-457200" eaLnBrk="1" hangingPunct="1">
              <a:buFont typeface="Arial Narrow" pitchFamily="34" charset="0"/>
              <a:buAutoNum type="alphaLcPeriod"/>
            </a:pPr>
            <a:r>
              <a:rPr lang="en-US" smtClean="0"/>
              <a:t>FIFO</a:t>
            </a:r>
          </a:p>
          <a:p>
            <a:pPr marL="1155700" lvl="4" indent="-457200" eaLnBrk="1" hangingPunct="1">
              <a:buFont typeface="Arial Narrow" pitchFamily="34" charset="0"/>
              <a:buAutoNum type="alphaLcPeriod"/>
            </a:pPr>
            <a:r>
              <a:rPr lang="en-US" b="1" smtClean="0"/>
              <a:t>A wire containing the data </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Title 4"/>
          <p:cNvSpPr>
            <a:spLocks noGrp="1"/>
          </p:cNvSpPr>
          <p:nvPr>
            <p:ph type="title"/>
          </p:nvPr>
        </p:nvSpPr>
        <p:spPr/>
        <p:txBody>
          <a:bodyPr/>
          <a:lstStyle/>
          <a:p>
            <a:pPr eaLnBrk="1" hangingPunct="1"/>
            <a:r>
              <a:rPr lang="en-US" smtClean="0"/>
              <a:t>Summary—Quiz</a:t>
            </a:r>
          </a:p>
        </p:txBody>
      </p:sp>
      <p:sp>
        <p:nvSpPr>
          <p:cNvPr id="6" name="Content Placeholder 5"/>
          <p:cNvSpPr>
            <a:spLocks noGrp="1"/>
          </p:cNvSpPr>
          <p:nvPr>
            <p:ph idx="1"/>
          </p:nvPr>
        </p:nvSpPr>
        <p:spPr/>
        <p:txBody>
          <a:bodyPr rtlCol="0">
            <a:normAutofit lnSpcReduction="10000"/>
          </a:bodyPr>
          <a:lstStyle/>
          <a:p>
            <a:pPr marL="514350" indent="-514350" eaLnBrk="1" fontAlgn="auto" hangingPunct="1">
              <a:spcAft>
                <a:spcPts val="0"/>
              </a:spcAft>
              <a:buFont typeface="+mj-lt"/>
              <a:buAutoNum type="arabicPeriod" startAt="2"/>
              <a:defRPr/>
            </a:pPr>
            <a:r>
              <a:rPr lang="en-US" dirty="0" smtClean="0"/>
              <a:t>Which of the following may result if an FPGA VI with a FIFO Read or Write does not monitor the Timed Out? output, assuming that the Timeout is not -1 (infinite)? (Select all answers that apply)</a:t>
            </a:r>
          </a:p>
          <a:p>
            <a:pPr marL="1157287" lvl="4" indent="-457200" eaLnBrk="1" fontAlgn="auto" hangingPunct="1">
              <a:spcAft>
                <a:spcPts val="0"/>
              </a:spcAft>
              <a:buFont typeface="+mj-lt"/>
              <a:buAutoNum type="alphaLcPeriod"/>
              <a:defRPr/>
            </a:pPr>
            <a:r>
              <a:rPr lang="en-US" dirty="0" smtClean="0"/>
              <a:t>Attempts to write when there is no room in the FIFO may go undetected</a:t>
            </a:r>
          </a:p>
          <a:p>
            <a:pPr marL="1157287" lvl="4" indent="-457200" eaLnBrk="1" fontAlgn="auto" hangingPunct="1">
              <a:spcAft>
                <a:spcPts val="0"/>
              </a:spcAft>
              <a:buFont typeface="+mj-lt"/>
              <a:buAutoNum type="alphaLcPeriod"/>
              <a:defRPr/>
            </a:pPr>
            <a:r>
              <a:rPr lang="en-US" dirty="0" smtClean="0"/>
              <a:t>Attempts to read from an empty FIFO may be misinterpreted as having produces valid data</a:t>
            </a:r>
          </a:p>
          <a:p>
            <a:pPr marL="1157287" lvl="4" indent="-457200" eaLnBrk="1" fontAlgn="auto" hangingPunct="1">
              <a:spcAft>
                <a:spcPts val="0"/>
              </a:spcAft>
              <a:buFont typeface="+mj-lt"/>
              <a:buAutoNum type="alphaLcPeriod"/>
              <a:defRPr/>
            </a:pPr>
            <a:r>
              <a:rPr lang="en-US" dirty="0" smtClean="0"/>
              <a:t>The FIFO may reset itself automatically</a:t>
            </a:r>
          </a:p>
          <a:p>
            <a:pPr marL="1157287" lvl="4" indent="-457200" eaLnBrk="1" fontAlgn="auto" hangingPunct="1">
              <a:spcAft>
                <a:spcPts val="0"/>
              </a:spcAft>
              <a:buFont typeface="+mj-lt"/>
              <a:buAutoNum type="alphaLcPeriod"/>
              <a:defRPr/>
            </a:pPr>
            <a:r>
              <a:rPr lang="en-US" dirty="0" smtClean="0"/>
              <a:t>LabVIEW will report a code generation error</a:t>
            </a:r>
          </a:p>
          <a:p>
            <a:pPr marL="1157287" lvl="4" indent="-457200" eaLnBrk="1" fontAlgn="auto" hangingPunct="1">
              <a:spcAft>
                <a:spcPts val="0"/>
              </a:spcAft>
              <a:buFont typeface="+mj-lt"/>
              <a:buAutoNum type="alphaLcPeriod"/>
              <a:defRPr/>
            </a:pPr>
            <a:r>
              <a:rPr lang="en-US" dirty="0" smtClean="0"/>
              <a:t>None of the above</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Title 4"/>
          <p:cNvSpPr>
            <a:spLocks noGrp="1"/>
          </p:cNvSpPr>
          <p:nvPr>
            <p:ph type="title"/>
          </p:nvPr>
        </p:nvSpPr>
        <p:spPr/>
        <p:txBody>
          <a:bodyPr/>
          <a:lstStyle/>
          <a:p>
            <a:pPr eaLnBrk="1" hangingPunct="1"/>
            <a:r>
              <a:rPr lang="en-US" smtClean="0"/>
              <a:t>Summary—Quiz Answer</a:t>
            </a:r>
          </a:p>
        </p:txBody>
      </p:sp>
      <p:sp>
        <p:nvSpPr>
          <p:cNvPr id="6" name="Content Placeholder 5"/>
          <p:cNvSpPr>
            <a:spLocks noGrp="1"/>
          </p:cNvSpPr>
          <p:nvPr>
            <p:ph idx="1"/>
          </p:nvPr>
        </p:nvSpPr>
        <p:spPr/>
        <p:txBody>
          <a:bodyPr rtlCol="0">
            <a:normAutofit lnSpcReduction="10000"/>
          </a:bodyPr>
          <a:lstStyle/>
          <a:p>
            <a:pPr marL="514350" indent="-514350" eaLnBrk="1" fontAlgn="auto" hangingPunct="1">
              <a:spcAft>
                <a:spcPts val="0"/>
              </a:spcAft>
              <a:buFont typeface="+mj-lt"/>
              <a:buAutoNum type="arabicPeriod" startAt="2"/>
              <a:defRPr/>
            </a:pPr>
            <a:r>
              <a:rPr lang="en-US" dirty="0" smtClean="0"/>
              <a:t>Which of the following may result if an FPGA VI with a FIFO Read or Write does not monitor the Timed Out? output, assuming that the </a:t>
            </a:r>
            <a:r>
              <a:rPr lang="en-US" smtClean="0"/>
              <a:t>Timeout is </a:t>
            </a:r>
            <a:r>
              <a:rPr lang="en-US" dirty="0" smtClean="0"/>
              <a:t>not -1 (infinite)? (Select all answers that apply)</a:t>
            </a:r>
          </a:p>
          <a:p>
            <a:pPr marL="1157287" lvl="4" indent="-457200" eaLnBrk="1" fontAlgn="auto" hangingPunct="1">
              <a:spcAft>
                <a:spcPts val="0"/>
              </a:spcAft>
              <a:buFont typeface="+mj-lt"/>
              <a:buAutoNum type="alphaLcPeriod"/>
              <a:defRPr/>
            </a:pPr>
            <a:r>
              <a:rPr lang="en-US" b="1" dirty="0" smtClean="0"/>
              <a:t>Attempts to write when there is no room in the FIFO may go undetected</a:t>
            </a:r>
          </a:p>
          <a:p>
            <a:pPr marL="1157287" lvl="4" indent="-457200" eaLnBrk="1" fontAlgn="auto" hangingPunct="1">
              <a:spcAft>
                <a:spcPts val="0"/>
              </a:spcAft>
              <a:buFont typeface="+mj-lt"/>
              <a:buAutoNum type="alphaLcPeriod"/>
              <a:defRPr/>
            </a:pPr>
            <a:r>
              <a:rPr lang="en-US" b="1" dirty="0" smtClean="0"/>
              <a:t>Attempts to read from an empty FIFO may be misinterpreted as having produces valid data</a:t>
            </a:r>
          </a:p>
          <a:p>
            <a:pPr marL="1157287" lvl="4" indent="-457200" eaLnBrk="1" fontAlgn="auto" hangingPunct="1">
              <a:spcAft>
                <a:spcPts val="0"/>
              </a:spcAft>
              <a:buFont typeface="+mj-lt"/>
              <a:buAutoNum type="alphaLcPeriod"/>
              <a:defRPr/>
            </a:pPr>
            <a:r>
              <a:rPr lang="en-US" dirty="0" smtClean="0"/>
              <a:t>The FIFO may reset itself automatically</a:t>
            </a:r>
          </a:p>
          <a:p>
            <a:pPr marL="1157287" lvl="4" indent="-457200" eaLnBrk="1" fontAlgn="auto" hangingPunct="1">
              <a:spcAft>
                <a:spcPts val="0"/>
              </a:spcAft>
              <a:buFont typeface="+mj-lt"/>
              <a:buAutoNum type="alphaLcPeriod"/>
              <a:defRPr/>
            </a:pPr>
            <a:r>
              <a:rPr lang="en-US" dirty="0" smtClean="0"/>
              <a:t>LabVIEW will report a code generation error</a:t>
            </a:r>
          </a:p>
          <a:p>
            <a:pPr marL="1157287" lvl="4" indent="-457200" eaLnBrk="1" fontAlgn="auto" hangingPunct="1">
              <a:spcAft>
                <a:spcPts val="0"/>
              </a:spcAft>
              <a:buFont typeface="+mj-lt"/>
              <a:buAutoNum type="alphaLcPeriod"/>
              <a:defRPr/>
            </a:pPr>
            <a:r>
              <a:rPr lang="en-US" dirty="0" smtClean="0"/>
              <a:t>None of the above</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Title 4"/>
          <p:cNvSpPr>
            <a:spLocks noGrp="1"/>
          </p:cNvSpPr>
          <p:nvPr>
            <p:ph type="title"/>
          </p:nvPr>
        </p:nvSpPr>
        <p:spPr/>
        <p:txBody>
          <a:bodyPr/>
          <a:lstStyle/>
          <a:p>
            <a:pPr eaLnBrk="1" hangingPunct="1"/>
            <a:r>
              <a:rPr lang="en-US" smtClean="0"/>
              <a:t>Summary—Quiz</a:t>
            </a:r>
          </a:p>
        </p:txBody>
      </p:sp>
      <p:sp>
        <p:nvSpPr>
          <p:cNvPr id="720899" name="Content Placeholder 8"/>
          <p:cNvSpPr>
            <a:spLocks noGrp="1"/>
          </p:cNvSpPr>
          <p:nvPr>
            <p:ph sz="half" idx="1"/>
          </p:nvPr>
        </p:nvSpPr>
        <p:spPr/>
        <p:txBody>
          <a:bodyPr/>
          <a:lstStyle/>
          <a:p>
            <a:pPr eaLnBrk="1" hangingPunct="1">
              <a:buFont typeface="Arial Narrow" pitchFamily="34" charset="0"/>
              <a:buAutoNum type="arabicPeriod"/>
            </a:pPr>
            <a:r>
              <a:rPr lang="en-US" smtClean="0"/>
              <a:t>Block Memory</a:t>
            </a:r>
          </a:p>
          <a:p>
            <a:pPr eaLnBrk="1" hangingPunct="1">
              <a:buFont typeface="Arial Narrow" pitchFamily="34" charset="0"/>
              <a:buAutoNum type="arabicPeriod"/>
            </a:pPr>
            <a:r>
              <a:rPr lang="en-US" smtClean="0"/>
              <a:t>Flip-Flops</a:t>
            </a:r>
          </a:p>
          <a:p>
            <a:pPr eaLnBrk="1" hangingPunct="1">
              <a:buFont typeface="Arial Narrow" pitchFamily="34" charset="0"/>
              <a:buAutoNum type="arabicPeriod"/>
            </a:pPr>
            <a:r>
              <a:rPr lang="en-US" smtClean="0"/>
              <a:t>Look-Up Table</a:t>
            </a:r>
          </a:p>
          <a:p>
            <a:pPr eaLnBrk="1" hangingPunct="1">
              <a:buFont typeface="Arial Narrow" pitchFamily="34" charset="0"/>
              <a:buAutoNum type="arabicPeriod"/>
            </a:pPr>
            <a:endParaRPr lang="en-US" smtClean="0"/>
          </a:p>
          <a:p>
            <a:pPr eaLnBrk="1" hangingPunct="1">
              <a:buFont typeface="Arial Narrow" pitchFamily="34" charset="0"/>
              <a:buAutoNum type="arabicPeriod"/>
            </a:pPr>
            <a:endParaRPr lang="en-US" smtClean="0"/>
          </a:p>
        </p:txBody>
      </p:sp>
      <p:sp>
        <p:nvSpPr>
          <p:cNvPr id="720900" name="Content Placeholder 14"/>
          <p:cNvSpPr>
            <a:spLocks noGrp="1"/>
          </p:cNvSpPr>
          <p:nvPr>
            <p:ph sz="half" idx="2"/>
          </p:nvPr>
        </p:nvSpPr>
        <p:spPr/>
        <p:txBody>
          <a:bodyPr/>
          <a:lstStyle/>
          <a:p>
            <a:pPr eaLnBrk="1" hangingPunct="1">
              <a:buFont typeface="Arial Narrow" pitchFamily="34" charset="0"/>
              <a:buAutoNum type="alphaLcPeriod"/>
            </a:pPr>
            <a:r>
              <a:rPr lang="en-US" smtClean="0"/>
              <a:t>For FIFOs smaller than 300 bytes</a:t>
            </a:r>
          </a:p>
          <a:p>
            <a:pPr eaLnBrk="1" hangingPunct="1">
              <a:buFont typeface="Arial Narrow" pitchFamily="34" charset="0"/>
              <a:buAutoNum type="alphaLcPeriod"/>
            </a:pPr>
            <a:r>
              <a:rPr lang="en-US" smtClean="0"/>
              <a:t>For FIFOs larger than 300 bytes</a:t>
            </a:r>
          </a:p>
          <a:p>
            <a:pPr eaLnBrk="1" hangingPunct="1">
              <a:buFont typeface="Arial Narrow" pitchFamily="34" charset="0"/>
              <a:buAutoNum type="alphaLcPeriod"/>
            </a:pPr>
            <a:r>
              <a:rPr lang="en-US" smtClean="0"/>
              <a:t>For FIFOs smaller than 100 bytes</a:t>
            </a:r>
          </a:p>
        </p:txBody>
      </p:sp>
      <p:sp>
        <p:nvSpPr>
          <p:cNvPr id="720901" name="Text Placeholder 10"/>
          <p:cNvSpPr>
            <a:spLocks noGrp="1"/>
          </p:cNvSpPr>
          <p:nvPr>
            <p:ph type="body" idx="10"/>
          </p:nvPr>
        </p:nvSpPr>
        <p:spPr>
          <a:xfrm>
            <a:off x="457200" y="1295400"/>
            <a:ext cx="8229600" cy="879475"/>
          </a:xfrm>
        </p:spPr>
        <p:txBody>
          <a:bodyPr>
            <a:normAutofit lnSpcReduction="10000"/>
          </a:bodyPr>
          <a:lstStyle/>
          <a:p>
            <a:pPr eaLnBrk="1" hangingPunct="1"/>
            <a:r>
              <a:rPr lang="en-US" smtClean="0"/>
              <a:t>Match each method of FIFO implementation with its recommended usage.</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Title 4"/>
          <p:cNvSpPr>
            <a:spLocks noGrp="1"/>
          </p:cNvSpPr>
          <p:nvPr>
            <p:ph type="title"/>
          </p:nvPr>
        </p:nvSpPr>
        <p:spPr/>
        <p:txBody>
          <a:bodyPr/>
          <a:lstStyle/>
          <a:p>
            <a:pPr eaLnBrk="1" hangingPunct="1"/>
            <a:r>
              <a:rPr lang="en-US" smtClean="0"/>
              <a:t>Summary—Quiz</a:t>
            </a:r>
          </a:p>
        </p:txBody>
      </p:sp>
      <p:sp>
        <p:nvSpPr>
          <p:cNvPr id="721923" name="Content Placeholder 8"/>
          <p:cNvSpPr>
            <a:spLocks noGrp="1"/>
          </p:cNvSpPr>
          <p:nvPr>
            <p:ph sz="half" idx="1"/>
          </p:nvPr>
        </p:nvSpPr>
        <p:spPr/>
        <p:txBody>
          <a:bodyPr/>
          <a:lstStyle/>
          <a:p>
            <a:pPr eaLnBrk="1" hangingPunct="1">
              <a:buFont typeface="Arial Narrow" pitchFamily="34" charset="0"/>
              <a:buAutoNum type="arabicPeriod"/>
            </a:pPr>
            <a:r>
              <a:rPr lang="en-US" smtClean="0"/>
              <a:t>Block Memory</a:t>
            </a:r>
          </a:p>
          <a:p>
            <a:pPr eaLnBrk="1" hangingPunct="1">
              <a:buFont typeface="Arial Narrow" pitchFamily="34" charset="0"/>
              <a:buAutoNum type="arabicPeriod"/>
            </a:pPr>
            <a:r>
              <a:rPr lang="en-US" smtClean="0"/>
              <a:t>Flip-Flops</a:t>
            </a:r>
          </a:p>
          <a:p>
            <a:pPr eaLnBrk="1" hangingPunct="1">
              <a:buFont typeface="Arial Narrow" pitchFamily="34" charset="0"/>
              <a:buAutoNum type="arabicPeriod"/>
            </a:pPr>
            <a:r>
              <a:rPr lang="en-US" smtClean="0"/>
              <a:t>Look-Up Table</a:t>
            </a:r>
          </a:p>
          <a:p>
            <a:pPr eaLnBrk="1" hangingPunct="1">
              <a:buFont typeface="Arial Narrow" pitchFamily="34" charset="0"/>
              <a:buAutoNum type="arabicPeriod"/>
            </a:pPr>
            <a:endParaRPr lang="en-US" smtClean="0"/>
          </a:p>
          <a:p>
            <a:pPr eaLnBrk="1" hangingPunct="1">
              <a:buFont typeface="Arial Narrow" pitchFamily="34" charset="0"/>
              <a:buAutoNum type="arabicPeriod"/>
            </a:pPr>
            <a:endParaRPr lang="en-US" smtClean="0"/>
          </a:p>
        </p:txBody>
      </p:sp>
      <p:sp>
        <p:nvSpPr>
          <p:cNvPr id="721924" name="Content Placeholder 14"/>
          <p:cNvSpPr>
            <a:spLocks noGrp="1"/>
          </p:cNvSpPr>
          <p:nvPr>
            <p:ph sz="half" idx="2"/>
          </p:nvPr>
        </p:nvSpPr>
        <p:spPr/>
        <p:txBody>
          <a:bodyPr/>
          <a:lstStyle/>
          <a:p>
            <a:pPr eaLnBrk="1" hangingPunct="1">
              <a:buFont typeface="Arial Narrow" pitchFamily="34" charset="0"/>
              <a:buAutoNum type="alphaLcPeriod"/>
            </a:pPr>
            <a:r>
              <a:rPr lang="en-US" smtClean="0"/>
              <a:t>For FIFOs smaller than 300 bytes</a:t>
            </a:r>
          </a:p>
          <a:p>
            <a:pPr eaLnBrk="1" hangingPunct="1">
              <a:buFont typeface="Arial Narrow" pitchFamily="34" charset="0"/>
              <a:buAutoNum type="alphaLcPeriod"/>
            </a:pPr>
            <a:r>
              <a:rPr lang="en-US" smtClean="0"/>
              <a:t>For FIFOs larger than 300 bytes</a:t>
            </a:r>
          </a:p>
          <a:p>
            <a:pPr eaLnBrk="1" hangingPunct="1">
              <a:buFont typeface="Arial Narrow" pitchFamily="34" charset="0"/>
              <a:buAutoNum type="alphaLcPeriod"/>
            </a:pPr>
            <a:r>
              <a:rPr lang="en-US" smtClean="0"/>
              <a:t>For FIFOs smaller than 100 bytes</a:t>
            </a:r>
          </a:p>
        </p:txBody>
      </p:sp>
      <p:sp>
        <p:nvSpPr>
          <p:cNvPr id="721925" name="Text Placeholder 10"/>
          <p:cNvSpPr>
            <a:spLocks noGrp="1"/>
          </p:cNvSpPr>
          <p:nvPr>
            <p:ph type="body" idx="10"/>
          </p:nvPr>
        </p:nvSpPr>
        <p:spPr>
          <a:xfrm>
            <a:off x="457200" y="1295400"/>
            <a:ext cx="8229600" cy="879475"/>
          </a:xfrm>
        </p:spPr>
        <p:txBody>
          <a:bodyPr>
            <a:normAutofit lnSpcReduction="10000"/>
          </a:bodyPr>
          <a:lstStyle/>
          <a:p>
            <a:pPr eaLnBrk="1" hangingPunct="1"/>
            <a:r>
              <a:rPr lang="en-US" smtClean="0"/>
              <a:t>Match each method of FIFO implementation with its recommended usage.</a:t>
            </a:r>
          </a:p>
        </p:txBody>
      </p:sp>
      <p:cxnSp>
        <p:nvCxnSpPr>
          <p:cNvPr id="7" name="Straight Arrow Connector 6"/>
          <p:cNvCxnSpPr/>
          <p:nvPr/>
        </p:nvCxnSpPr>
        <p:spPr>
          <a:xfrm>
            <a:off x="3048000" y="2514600"/>
            <a:ext cx="15240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67000" y="3048000"/>
            <a:ext cx="19050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048000" y="2590800"/>
            <a:ext cx="15240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Lesson 7</a:t>
            </a:r>
            <a:br>
              <a:rPr lang="en-US" dirty="0" smtClean="0"/>
            </a:br>
            <a:r>
              <a:rPr lang="en-US" dirty="0" smtClean="0"/>
              <a:t>Single-Cycle Timed Loops</a:t>
            </a:r>
            <a:endParaRPr lang="en-US" dirty="0"/>
          </a:p>
        </p:txBody>
      </p:sp>
      <p:sp>
        <p:nvSpPr>
          <p:cNvPr id="722947" name="Content Placeholder 2"/>
          <p:cNvSpPr>
            <a:spLocks noGrp="1"/>
          </p:cNvSpPr>
          <p:nvPr>
            <p:ph idx="1"/>
          </p:nvPr>
        </p:nvSpPr>
        <p:spPr/>
        <p:txBody>
          <a:bodyPr/>
          <a:lstStyle/>
          <a:p>
            <a:pPr eaLnBrk="1" hangingPunct="1"/>
            <a:r>
              <a:rPr lang="en-US" smtClean="0"/>
              <a:t>Dataflow in FPGA</a:t>
            </a:r>
          </a:p>
          <a:p>
            <a:pPr eaLnBrk="1" hangingPunct="1"/>
            <a:r>
              <a:rPr lang="en-US" smtClean="0"/>
              <a:t>Single-Cycle Timed Loop</a:t>
            </a:r>
          </a:p>
          <a:p>
            <a:pPr eaLnBrk="1" hangingPunct="1"/>
            <a:r>
              <a:rPr lang="en-US" smtClean="0"/>
              <a:t>FPGA Clocks</a:t>
            </a:r>
          </a:p>
          <a:p>
            <a:pPr eaLnBrk="1" hangingPunct="1"/>
            <a:r>
              <a:rPr lang="en-US" smtClean="0"/>
              <a:t>SCTL Errors</a:t>
            </a:r>
          </a:p>
          <a:p>
            <a:pPr eaLnBrk="1" hangingPunct="1">
              <a:buFont typeface="+mj-lt"/>
              <a:buNone/>
            </a:pPr>
            <a:endParaRPr lang="en-US"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Title 1"/>
          <p:cNvSpPr>
            <a:spLocks noGrp="1"/>
          </p:cNvSpPr>
          <p:nvPr>
            <p:ph type="title"/>
          </p:nvPr>
        </p:nvSpPr>
        <p:spPr/>
        <p:txBody>
          <a:bodyPr/>
          <a:lstStyle/>
          <a:p>
            <a:pPr eaLnBrk="1" hangingPunct="1"/>
            <a:r>
              <a:rPr lang="en-US" smtClean="0"/>
              <a:t>Summary—Quiz</a:t>
            </a:r>
          </a:p>
        </p:txBody>
      </p:sp>
      <p:sp>
        <p:nvSpPr>
          <p:cNvPr id="467971" name="Content Placeholder 2"/>
          <p:cNvSpPr>
            <a:spLocks noGrp="1"/>
          </p:cNvSpPr>
          <p:nvPr>
            <p:ph idx="1"/>
          </p:nvPr>
        </p:nvSpPr>
        <p:spPr/>
        <p:txBody>
          <a:bodyPr/>
          <a:lstStyle/>
          <a:p>
            <a:pPr marL="514350" indent="-514350" eaLnBrk="1" hangingPunct="1">
              <a:buFont typeface="Arial Narrow" pitchFamily="34" charset="0"/>
              <a:buAutoNum type="arabicPeriod" startAt="3"/>
            </a:pPr>
            <a:r>
              <a:rPr lang="en-US" smtClean="0"/>
              <a:t>LabVIEW FPGA allows you to program an FPGA without knowing VHDL or HDL.</a:t>
            </a:r>
          </a:p>
          <a:p>
            <a:pPr marL="800100" lvl="1" indent="-457200" eaLnBrk="1" hangingPunct="1">
              <a:buFont typeface="Arial Narrow" pitchFamily="34" charset="0"/>
              <a:buAutoNum type="alphaLcPeriod"/>
            </a:pPr>
            <a:r>
              <a:rPr lang="en-US" smtClean="0"/>
              <a:t>True</a:t>
            </a:r>
          </a:p>
          <a:p>
            <a:pPr marL="800100" lvl="1" indent="-457200" eaLnBrk="1" hangingPunct="1">
              <a:buFont typeface="Arial Narrow" pitchFamily="34" charset="0"/>
              <a:buAutoNum type="alphaLcPeriod"/>
            </a:pPr>
            <a:r>
              <a:rPr lang="en-US" smtClean="0"/>
              <a:t>False</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Title 6"/>
          <p:cNvSpPr>
            <a:spLocks noGrp="1"/>
          </p:cNvSpPr>
          <p:nvPr>
            <p:ph type="title"/>
          </p:nvPr>
        </p:nvSpPr>
        <p:spPr>
          <a:xfrm>
            <a:off x="381000" y="304800"/>
            <a:ext cx="8229600" cy="1143000"/>
          </a:xfrm>
        </p:spPr>
        <p:txBody>
          <a:bodyPr/>
          <a:lstStyle/>
          <a:p>
            <a:pPr eaLnBrk="1" hangingPunct="1"/>
            <a:r>
              <a:rPr lang="en-US" smtClean="0"/>
              <a:t>A. Dataflow in FPGA</a:t>
            </a:r>
          </a:p>
        </p:txBody>
      </p:sp>
      <p:sp>
        <p:nvSpPr>
          <p:cNvPr id="723971" name="Content Placeholder 7"/>
          <p:cNvSpPr>
            <a:spLocks noGrp="1"/>
          </p:cNvSpPr>
          <p:nvPr>
            <p:ph sz="half" idx="1"/>
          </p:nvPr>
        </p:nvSpPr>
        <p:spPr/>
        <p:txBody>
          <a:bodyPr/>
          <a:lstStyle/>
          <a:p>
            <a:pPr marL="0" indent="0" eaLnBrk="1" hangingPunct="1"/>
            <a:r>
              <a:rPr lang="en-US" smtClean="0"/>
              <a:t>Three components necessary to maintain data flow:</a:t>
            </a:r>
          </a:p>
          <a:p>
            <a:pPr lvl="1" eaLnBrk="1" hangingPunct="1"/>
            <a:r>
              <a:rPr lang="en-US" smtClean="0"/>
              <a:t>The corresponding logic function</a:t>
            </a:r>
          </a:p>
          <a:p>
            <a:pPr lvl="1" eaLnBrk="1" hangingPunct="1"/>
            <a:r>
              <a:rPr lang="en-US" smtClean="0"/>
              <a:t>Synchronization</a:t>
            </a:r>
          </a:p>
          <a:p>
            <a:pPr lvl="1" eaLnBrk="1" hangingPunct="1"/>
            <a:r>
              <a:rPr lang="en-US" smtClean="0"/>
              <a:t>The enable chain</a:t>
            </a:r>
          </a:p>
          <a:p>
            <a:pPr marL="0" indent="0" eaLnBrk="1" hangingPunct="1"/>
            <a:endParaRPr lang="en-US" smtClean="0"/>
          </a:p>
        </p:txBody>
      </p:sp>
      <p:pic>
        <p:nvPicPr>
          <p:cNvPr id="723972" name="Picture 1" descr="enable_chain_2.bmp"/>
          <p:cNvPicPr>
            <a:picLocks noChangeAspect="1" noChangeArrowheads="1"/>
          </p:cNvPicPr>
          <p:nvPr/>
        </p:nvPicPr>
        <p:blipFill>
          <a:blip r:embed="rId3" cstate="print"/>
          <a:srcRect/>
          <a:stretch>
            <a:fillRect/>
          </a:stretch>
        </p:blipFill>
        <p:spPr bwMode="auto">
          <a:xfrm>
            <a:off x="4876800" y="1981200"/>
            <a:ext cx="3708400" cy="2855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Title 3"/>
          <p:cNvSpPr>
            <a:spLocks noGrp="1"/>
          </p:cNvSpPr>
          <p:nvPr>
            <p:ph type="title"/>
          </p:nvPr>
        </p:nvSpPr>
        <p:spPr/>
        <p:txBody>
          <a:bodyPr/>
          <a:lstStyle/>
          <a:p>
            <a:pPr eaLnBrk="1" hangingPunct="1"/>
            <a:r>
              <a:rPr lang="en-US" smtClean="0"/>
              <a:t>Dataflow in FPGA</a:t>
            </a:r>
          </a:p>
        </p:txBody>
      </p:sp>
      <p:pic>
        <p:nvPicPr>
          <p:cNvPr id="724995" name="Picture 3" descr="loc_missing_art_imagefile"/>
          <p:cNvPicPr>
            <a:picLocks noChangeAspect="1" noChangeArrowheads="1"/>
          </p:cNvPicPr>
          <p:nvPr/>
        </p:nvPicPr>
        <p:blipFill>
          <a:blip r:embed="rId3" cstate="print"/>
          <a:srcRect/>
          <a:stretch>
            <a:fillRect/>
          </a:stretch>
        </p:blipFill>
        <p:spPr bwMode="auto">
          <a:xfrm>
            <a:off x="914400" y="2895600"/>
            <a:ext cx="6705600" cy="2886075"/>
          </a:xfrm>
          <a:prstGeom prst="rect">
            <a:avLst/>
          </a:prstGeom>
          <a:noFill/>
          <a:ln w="9525">
            <a:noFill/>
            <a:miter lim="800000"/>
            <a:headEnd/>
            <a:tailEnd/>
          </a:ln>
        </p:spPr>
      </p:pic>
      <p:sp>
        <p:nvSpPr>
          <p:cNvPr id="21" name="Down Arrow 20"/>
          <p:cNvSpPr/>
          <p:nvPr/>
        </p:nvSpPr>
        <p:spPr bwMode="auto">
          <a:xfrm>
            <a:off x="4648200" y="2438400"/>
            <a:ext cx="533400" cy="685800"/>
          </a:xfrm>
          <a:prstGeom prst="downArrow">
            <a:avLst/>
          </a:prstGeom>
          <a:solidFill>
            <a:schemeClr val="accent1"/>
          </a:solidFill>
          <a:ln w="9525" cap="flat" cmpd="sng" algn="ctr">
            <a:noFill/>
            <a:prstDash val="solid"/>
            <a:round/>
            <a:headEnd type="none" w="sm" len="sm"/>
            <a:tailEnd type="none" w="sm" len="sm"/>
          </a:ln>
          <a:effectLst/>
          <a:scene3d>
            <a:camera prst="orthographicFront"/>
            <a:lightRig rig="legacyFlat3" dir="b"/>
          </a:scene3d>
          <a:sp3d extrusionH="430200" prstMaterial="legacyMatte">
            <a:bevelT w="13500" h="13500" prst="angle"/>
            <a:bevelB w="13500" h="13500" prst="angle"/>
            <a:extrusionClr>
              <a:schemeClr val="accent1"/>
            </a:extrusionClr>
          </a:sp3d>
        </p:spPr>
        <p:txBody>
          <a:bodyPr wrap="none" anchor="ctr"/>
          <a:lstStyle/>
          <a:p>
            <a:pPr algn="ctr" eaLnBrk="0" hangingPunct="0">
              <a:defRPr/>
            </a:pPr>
            <a:endParaRPr lang="en-US" sz="2400" dirty="0">
              <a:solidFill>
                <a:srgbClr val="FFFFFF"/>
              </a:solidFill>
            </a:endParaRPr>
          </a:p>
        </p:txBody>
      </p:sp>
      <p:sp>
        <p:nvSpPr>
          <p:cNvPr id="22" name="Down Arrow 21"/>
          <p:cNvSpPr/>
          <p:nvPr/>
        </p:nvSpPr>
        <p:spPr bwMode="auto">
          <a:xfrm>
            <a:off x="3048000" y="2438400"/>
            <a:ext cx="533400" cy="685800"/>
          </a:xfrm>
          <a:prstGeom prst="downArrow">
            <a:avLst/>
          </a:prstGeom>
          <a:solidFill>
            <a:schemeClr val="accent1"/>
          </a:solidFill>
          <a:ln w="9525" cap="flat" cmpd="sng" algn="ctr">
            <a:noFill/>
            <a:prstDash val="solid"/>
            <a:round/>
            <a:headEnd type="none" w="sm" len="sm"/>
            <a:tailEnd type="none" w="sm" len="sm"/>
          </a:ln>
          <a:effectLst/>
          <a:scene3d>
            <a:camera prst="orthographicFront"/>
            <a:lightRig rig="legacyFlat3" dir="b"/>
          </a:scene3d>
          <a:sp3d extrusionH="430200" prstMaterial="legacyMatte">
            <a:bevelT w="13500" h="13500" prst="angle"/>
            <a:bevelB w="13500" h="13500" prst="angle"/>
            <a:extrusionClr>
              <a:schemeClr val="accent1"/>
            </a:extrusionClr>
          </a:sp3d>
        </p:spPr>
        <p:txBody>
          <a:bodyPr wrap="none" anchor="ctr"/>
          <a:lstStyle/>
          <a:p>
            <a:pPr algn="ctr" eaLnBrk="0" hangingPunct="0">
              <a:defRPr/>
            </a:pPr>
            <a:endParaRPr lang="en-US" sz="2400" dirty="0">
              <a:solidFill>
                <a:srgbClr val="FFFFFF"/>
              </a:solidFill>
            </a:endParaRPr>
          </a:p>
        </p:txBody>
      </p:sp>
      <p:sp>
        <p:nvSpPr>
          <p:cNvPr id="23" name="Down Arrow 22"/>
          <p:cNvSpPr/>
          <p:nvPr/>
        </p:nvSpPr>
        <p:spPr bwMode="auto">
          <a:xfrm>
            <a:off x="6248400" y="2438400"/>
            <a:ext cx="533400" cy="685800"/>
          </a:xfrm>
          <a:prstGeom prst="downArrow">
            <a:avLst/>
          </a:prstGeom>
          <a:solidFill>
            <a:schemeClr val="accent1"/>
          </a:solidFill>
          <a:ln w="9525" cap="flat" cmpd="sng" algn="ctr">
            <a:noFill/>
            <a:prstDash val="solid"/>
            <a:round/>
            <a:headEnd type="none" w="sm" len="sm"/>
            <a:tailEnd type="none" w="sm" len="sm"/>
          </a:ln>
          <a:effectLst/>
          <a:scene3d>
            <a:camera prst="orthographicFront"/>
            <a:lightRig rig="legacyFlat3" dir="b"/>
          </a:scene3d>
          <a:sp3d extrusionH="430200" prstMaterial="legacyMatte">
            <a:bevelT w="13500" h="13500" prst="angle"/>
            <a:bevelB w="13500" h="13500" prst="angle"/>
            <a:extrusionClr>
              <a:schemeClr val="accent1"/>
            </a:extrusionClr>
          </a:sp3d>
        </p:spPr>
        <p:txBody>
          <a:bodyPr wrap="none" anchor="ctr"/>
          <a:lstStyle/>
          <a:p>
            <a:pPr algn="ctr" eaLnBrk="0" hangingPunct="0">
              <a:defRPr/>
            </a:pPr>
            <a:endParaRPr lang="en-US" sz="2400" dirty="0">
              <a:solidFill>
                <a:srgbClr val="FFFFFF"/>
              </a:solidFill>
            </a:endParaRPr>
          </a:p>
        </p:txBody>
      </p:sp>
      <p:pic>
        <p:nvPicPr>
          <p:cNvPr id="724999" name="Picture 16" descr="loc_easy_to_recreate"/>
          <p:cNvPicPr>
            <a:picLocks noChangeAspect="1" noChangeArrowheads="1"/>
          </p:cNvPicPr>
          <p:nvPr/>
        </p:nvPicPr>
        <p:blipFill>
          <a:blip r:embed="rId4" cstate="print"/>
          <a:srcRect/>
          <a:stretch>
            <a:fillRect/>
          </a:stretch>
        </p:blipFill>
        <p:spPr bwMode="auto">
          <a:xfrm>
            <a:off x="2819400" y="1524000"/>
            <a:ext cx="4468813"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Title 1"/>
          <p:cNvSpPr>
            <a:spLocks noGrp="1"/>
          </p:cNvSpPr>
          <p:nvPr>
            <p:ph type="title"/>
          </p:nvPr>
        </p:nvSpPr>
        <p:spPr/>
        <p:txBody>
          <a:bodyPr/>
          <a:lstStyle/>
          <a:p>
            <a:pPr eaLnBrk="1" hangingPunct="1"/>
            <a:r>
              <a:rPr lang="en-US" smtClean="0"/>
              <a:t>Dataflow in FPGA</a:t>
            </a:r>
          </a:p>
        </p:txBody>
      </p:sp>
      <p:sp>
        <p:nvSpPr>
          <p:cNvPr id="726019" name="Content Placeholder 5"/>
          <p:cNvSpPr>
            <a:spLocks noGrp="1"/>
          </p:cNvSpPr>
          <p:nvPr>
            <p:ph idx="1"/>
          </p:nvPr>
        </p:nvSpPr>
        <p:spPr/>
        <p:txBody>
          <a:bodyPr/>
          <a:lstStyle/>
          <a:p>
            <a:pPr lvl="1" eaLnBrk="1" hangingPunct="1"/>
            <a:r>
              <a:rPr lang="en-US" smtClean="0"/>
              <a:t>Each function or VI takes a minimum of 1 clock cycle</a:t>
            </a:r>
          </a:p>
          <a:p>
            <a:pPr lvl="1" eaLnBrk="1" hangingPunct="1"/>
            <a:r>
              <a:rPr lang="en-US" smtClean="0"/>
              <a:t>Functions can run in parallel</a:t>
            </a:r>
          </a:p>
          <a:p>
            <a:pPr lvl="1" eaLnBrk="1" hangingPunct="1"/>
            <a:r>
              <a:rPr lang="en-US" smtClean="0"/>
              <a:t>Some dependent functions must run in sequence</a:t>
            </a:r>
          </a:p>
          <a:p>
            <a:pPr lvl="1" eaLnBrk="1" hangingPunct="1"/>
            <a:r>
              <a:rPr lang="en-US" smtClean="0"/>
              <a:t>Application can only run as quickly as the sum of items in a sequence</a:t>
            </a:r>
          </a:p>
          <a:p>
            <a:pPr lvl="1" eaLnBrk="1" hangingPunct="1"/>
            <a:r>
              <a:rPr lang="en-US" smtClean="0"/>
              <a:t>While Loops have a 2 clock cycle overhead</a:t>
            </a: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42" name="Picture 4" descr="loc_missing_art_imagefile"/>
          <p:cNvPicPr>
            <a:picLocks noChangeAspect="1" noChangeArrowheads="1"/>
          </p:cNvPicPr>
          <p:nvPr/>
        </p:nvPicPr>
        <p:blipFill>
          <a:blip r:embed="rId3" cstate="print"/>
          <a:srcRect/>
          <a:stretch>
            <a:fillRect/>
          </a:stretch>
        </p:blipFill>
        <p:spPr bwMode="auto">
          <a:xfrm>
            <a:off x="228600" y="3200400"/>
            <a:ext cx="8821738" cy="3124200"/>
          </a:xfrm>
          <a:prstGeom prst="rect">
            <a:avLst/>
          </a:prstGeom>
          <a:noFill/>
          <a:ln w="9525">
            <a:noFill/>
            <a:miter lim="800000"/>
            <a:headEnd/>
            <a:tailEnd/>
          </a:ln>
        </p:spPr>
      </p:pic>
      <p:sp>
        <p:nvSpPr>
          <p:cNvPr id="727043" name="Title 7"/>
          <p:cNvSpPr>
            <a:spLocks noGrp="1"/>
          </p:cNvSpPr>
          <p:nvPr>
            <p:ph type="title"/>
          </p:nvPr>
        </p:nvSpPr>
        <p:spPr/>
        <p:txBody>
          <a:bodyPr/>
          <a:lstStyle/>
          <a:p>
            <a:pPr eaLnBrk="1" hangingPunct="1"/>
            <a:r>
              <a:rPr lang="en-US" smtClean="0"/>
              <a:t>Execution of a While Loop</a:t>
            </a:r>
          </a:p>
        </p:txBody>
      </p:sp>
      <p:sp>
        <p:nvSpPr>
          <p:cNvPr id="727044" name="Content Placeholder 8"/>
          <p:cNvSpPr>
            <a:spLocks noGrp="1"/>
          </p:cNvSpPr>
          <p:nvPr>
            <p:ph idx="1"/>
          </p:nvPr>
        </p:nvSpPr>
        <p:spPr/>
        <p:txBody>
          <a:bodyPr/>
          <a:lstStyle/>
          <a:p>
            <a:pPr marL="0" indent="0" eaLnBrk="1" hangingPunct="1"/>
            <a:endParaRPr lang="en-US" sz="1800" smtClean="0"/>
          </a:p>
          <a:p>
            <a:pPr marL="0" indent="0" eaLnBrk="1" hangingPunct="1"/>
            <a:r>
              <a:rPr lang="en-US" smtClean="0"/>
              <a:t>Use a single-cycle Timed Loop to convert this 12 clock-cycle While Loop</a:t>
            </a:r>
          </a:p>
        </p:txBody>
      </p:sp>
      <p:grpSp>
        <p:nvGrpSpPr>
          <p:cNvPr id="727045" name="Group 34"/>
          <p:cNvGrpSpPr>
            <a:grpSpLocks/>
          </p:cNvGrpSpPr>
          <p:nvPr/>
        </p:nvGrpSpPr>
        <p:grpSpPr bwMode="auto">
          <a:xfrm>
            <a:off x="1143000" y="2819400"/>
            <a:ext cx="381000" cy="2209800"/>
            <a:chOff x="1272" y="1584"/>
            <a:chExt cx="240" cy="1248"/>
          </a:xfrm>
        </p:grpSpPr>
        <p:sp>
          <p:nvSpPr>
            <p:cNvPr id="727083" name="Line 9"/>
            <p:cNvSpPr>
              <a:spLocks noChangeShapeType="1"/>
            </p:cNvSpPr>
            <p:nvPr/>
          </p:nvSpPr>
          <p:spPr bwMode="auto">
            <a:xfrm>
              <a:off x="1392" y="1824"/>
              <a:ext cx="0" cy="1008"/>
            </a:xfrm>
            <a:prstGeom prst="line">
              <a:avLst/>
            </a:prstGeom>
            <a:noFill/>
            <a:ln w="9525">
              <a:solidFill>
                <a:schemeClr val="tx1"/>
              </a:solidFill>
              <a:round/>
              <a:headEnd/>
              <a:tailEnd/>
            </a:ln>
          </p:spPr>
          <p:txBody>
            <a:bodyPr wrap="none" anchor="ctr"/>
            <a:lstStyle/>
            <a:p>
              <a:endParaRPr lang="en-US"/>
            </a:p>
          </p:txBody>
        </p:sp>
        <p:sp>
          <p:nvSpPr>
            <p:cNvPr id="727084" name="Text Box 21"/>
            <p:cNvSpPr txBox="1">
              <a:spLocks noChangeArrowheads="1"/>
            </p:cNvSpPr>
            <p:nvPr/>
          </p:nvSpPr>
          <p:spPr bwMode="auto">
            <a:xfrm>
              <a:off x="1272" y="1584"/>
              <a:ext cx="240" cy="25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1</a:t>
              </a:r>
            </a:p>
          </p:txBody>
        </p:sp>
      </p:grpSp>
      <p:grpSp>
        <p:nvGrpSpPr>
          <p:cNvPr id="727046" name="Group 35"/>
          <p:cNvGrpSpPr>
            <a:grpSpLocks/>
          </p:cNvGrpSpPr>
          <p:nvPr/>
        </p:nvGrpSpPr>
        <p:grpSpPr bwMode="auto">
          <a:xfrm>
            <a:off x="1752600" y="2819400"/>
            <a:ext cx="304800" cy="1981200"/>
            <a:chOff x="1680" y="1584"/>
            <a:chExt cx="192" cy="1248"/>
          </a:xfrm>
        </p:grpSpPr>
        <p:sp>
          <p:nvSpPr>
            <p:cNvPr id="727081" name="Line 10"/>
            <p:cNvSpPr>
              <a:spLocks noChangeShapeType="1"/>
            </p:cNvSpPr>
            <p:nvPr/>
          </p:nvSpPr>
          <p:spPr bwMode="auto">
            <a:xfrm>
              <a:off x="1776" y="1824"/>
              <a:ext cx="0" cy="1008"/>
            </a:xfrm>
            <a:prstGeom prst="line">
              <a:avLst/>
            </a:prstGeom>
            <a:noFill/>
            <a:ln w="9525">
              <a:solidFill>
                <a:schemeClr val="tx1"/>
              </a:solidFill>
              <a:round/>
              <a:headEnd/>
              <a:tailEnd/>
            </a:ln>
          </p:spPr>
          <p:txBody>
            <a:bodyPr wrap="none" anchor="ctr"/>
            <a:lstStyle/>
            <a:p>
              <a:endParaRPr lang="en-US"/>
            </a:p>
          </p:txBody>
        </p:sp>
        <p:sp>
          <p:nvSpPr>
            <p:cNvPr id="727082" name="Text Box 22"/>
            <p:cNvSpPr txBox="1">
              <a:spLocks noChangeArrowheads="1"/>
            </p:cNvSpPr>
            <p:nvPr/>
          </p:nvSpPr>
          <p:spPr bwMode="auto">
            <a:xfrm>
              <a:off x="1680"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2</a:t>
              </a:r>
            </a:p>
          </p:txBody>
        </p:sp>
      </p:grpSp>
      <p:grpSp>
        <p:nvGrpSpPr>
          <p:cNvPr id="727047" name="Group 36"/>
          <p:cNvGrpSpPr>
            <a:grpSpLocks/>
          </p:cNvGrpSpPr>
          <p:nvPr/>
        </p:nvGrpSpPr>
        <p:grpSpPr bwMode="auto">
          <a:xfrm>
            <a:off x="2209800" y="2819400"/>
            <a:ext cx="304800" cy="1981200"/>
            <a:chOff x="1884" y="1584"/>
            <a:chExt cx="192" cy="1248"/>
          </a:xfrm>
        </p:grpSpPr>
        <p:sp>
          <p:nvSpPr>
            <p:cNvPr id="727079" name="Line 11"/>
            <p:cNvSpPr>
              <a:spLocks noChangeShapeType="1"/>
            </p:cNvSpPr>
            <p:nvPr/>
          </p:nvSpPr>
          <p:spPr bwMode="auto">
            <a:xfrm>
              <a:off x="1968" y="1824"/>
              <a:ext cx="0" cy="1008"/>
            </a:xfrm>
            <a:prstGeom prst="line">
              <a:avLst/>
            </a:prstGeom>
            <a:noFill/>
            <a:ln w="9525">
              <a:solidFill>
                <a:schemeClr val="tx1"/>
              </a:solidFill>
              <a:round/>
              <a:headEnd/>
              <a:tailEnd/>
            </a:ln>
          </p:spPr>
          <p:txBody>
            <a:bodyPr wrap="none" anchor="ctr"/>
            <a:lstStyle/>
            <a:p>
              <a:endParaRPr lang="en-US"/>
            </a:p>
          </p:txBody>
        </p:sp>
        <p:sp>
          <p:nvSpPr>
            <p:cNvPr id="727080" name="Text Box 23"/>
            <p:cNvSpPr txBox="1">
              <a:spLocks noChangeArrowheads="1"/>
            </p:cNvSpPr>
            <p:nvPr/>
          </p:nvSpPr>
          <p:spPr bwMode="auto">
            <a:xfrm>
              <a:off x="1884"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3</a:t>
              </a:r>
            </a:p>
          </p:txBody>
        </p:sp>
      </p:grpSp>
      <p:grpSp>
        <p:nvGrpSpPr>
          <p:cNvPr id="727048" name="Group 37"/>
          <p:cNvGrpSpPr>
            <a:grpSpLocks/>
          </p:cNvGrpSpPr>
          <p:nvPr/>
        </p:nvGrpSpPr>
        <p:grpSpPr bwMode="auto">
          <a:xfrm>
            <a:off x="2590800" y="2819400"/>
            <a:ext cx="304800" cy="1981200"/>
            <a:chOff x="2064" y="1584"/>
            <a:chExt cx="192" cy="1248"/>
          </a:xfrm>
        </p:grpSpPr>
        <p:sp>
          <p:nvSpPr>
            <p:cNvPr id="727077" name="Line 12"/>
            <p:cNvSpPr>
              <a:spLocks noChangeShapeType="1"/>
            </p:cNvSpPr>
            <p:nvPr/>
          </p:nvSpPr>
          <p:spPr bwMode="auto">
            <a:xfrm>
              <a:off x="2160" y="1824"/>
              <a:ext cx="0" cy="1008"/>
            </a:xfrm>
            <a:prstGeom prst="line">
              <a:avLst/>
            </a:prstGeom>
            <a:noFill/>
            <a:ln w="9525">
              <a:solidFill>
                <a:schemeClr val="tx1"/>
              </a:solidFill>
              <a:round/>
              <a:headEnd/>
              <a:tailEnd/>
            </a:ln>
          </p:spPr>
          <p:txBody>
            <a:bodyPr wrap="none" anchor="ctr"/>
            <a:lstStyle/>
            <a:p>
              <a:endParaRPr lang="en-US"/>
            </a:p>
          </p:txBody>
        </p:sp>
        <p:sp>
          <p:nvSpPr>
            <p:cNvPr id="727078" name="Text Box 24"/>
            <p:cNvSpPr txBox="1">
              <a:spLocks noChangeArrowheads="1"/>
            </p:cNvSpPr>
            <p:nvPr/>
          </p:nvSpPr>
          <p:spPr bwMode="auto">
            <a:xfrm>
              <a:off x="2064"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4</a:t>
              </a:r>
            </a:p>
          </p:txBody>
        </p:sp>
      </p:grpSp>
      <p:grpSp>
        <p:nvGrpSpPr>
          <p:cNvPr id="727049" name="Group 38"/>
          <p:cNvGrpSpPr>
            <a:grpSpLocks/>
          </p:cNvGrpSpPr>
          <p:nvPr/>
        </p:nvGrpSpPr>
        <p:grpSpPr bwMode="auto">
          <a:xfrm>
            <a:off x="3276600" y="2819400"/>
            <a:ext cx="304800" cy="1981200"/>
            <a:chOff x="2352" y="1584"/>
            <a:chExt cx="192" cy="1248"/>
          </a:xfrm>
        </p:grpSpPr>
        <p:sp>
          <p:nvSpPr>
            <p:cNvPr id="727075" name="Line 13"/>
            <p:cNvSpPr>
              <a:spLocks noChangeShapeType="1"/>
            </p:cNvSpPr>
            <p:nvPr/>
          </p:nvSpPr>
          <p:spPr bwMode="auto">
            <a:xfrm>
              <a:off x="2448" y="1824"/>
              <a:ext cx="0" cy="1008"/>
            </a:xfrm>
            <a:prstGeom prst="line">
              <a:avLst/>
            </a:prstGeom>
            <a:noFill/>
            <a:ln w="9525">
              <a:solidFill>
                <a:schemeClr val="tx1"/>
              </a:solidFill>
              <a:round/>
              <a:headEnd/>
              <a:tailEnd/>
            </a:ln>
          </p:spPr>
          <p:txBody>
            <a:bodyPr wrap="none" anchor="ctr"/>
            <a:lstStyle/>
            <a:p>
              <a:endParaRPr lang="en-US"/>
            </a:p>
          </p:txBody>
        </p:sp>
        <p:sp>
          <p:nvSpPr>
            <p:cNvPr id="727076" name="Text Box 25"/>
            <p:cNvSpPr txBox="1">
              <a:spLocks noChangeArrowheads="1"/>
            </p:cNvSpPr>
            <p:nvPr/>
          </p:nvSpPr>
          <p:spPr bwMode="auto">
            <a:xfrm>
              <a:off x="2352"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5</a:t>
              </a:r>
            </a:p>
          </p:txBody>
        </p:sp>
      </p:grpSp>
      <p:grpSp>
        <p:nvGrpSpPr>
          <p:cNvPr id="727050" name="Group 39"/>
          <p:cNvGrpSpPr>
            <a:grpSpLocks/>
          </p:cNvGrpSpPr>
          <p:nvPr/>
        </p:nvGrpSpPr>
        <p:grpSpPr bwMode="auto">
          <a:xfrm>
            <a:off x="4267200" y="2819400"/>
            <a:ext cx="304800" cy="1981200"/>
            <a:chOff x="2784" y="1584"/>
            <a:chExt cx="192" cy="1248"/>
          </a:xfrm>
        </p:grpSpPr>
        <p:sp>
          <p:nvSpPr>
            <p:cNvPr id="727073" name="Line 14"/>
            <p:cNvSpPr>
              <a:spLocks noChangeShapeType="1"/>
            </p:cNvSpPr>
            <p:nvPr/>
          </p:nvSpPr>
          <p:spPr bwMode="auto">
            <a:xfrm>
              <a:off x="2880" y="1824"/>
              <a:ext cx="0" cy="1008"/>
            </a:xfrm>
            <a:prstGeom prst="line">
              <a:avLst/>
            </a:prstGeom>
            <a:noFill/>
            <a:ln w="9525">
              <a:solidFill>
                <a:schemeClr val="tx1"/>
              </a:solidFill>
              <a:round/>
              <a:headEnd/>
              <a:tailEnd/>
            </a:ln>
          </p:spPr>
          <p:txBody>
            <a:bodyPr wrap="none" anchor="ctr"/>
            <a:lstStyle/>
            <a:p>
              <a:endParaRPr lang="en-US"/>
            </a:p>
          </p:txBody>
        </p:sp>
        <p:sp>
          <p:nvSpPr>
            <p:cNvPr id="727074" name="Text Box 26"/>
            <p:cNvSpPr txBox="1">
              <a:spLocks noChangeArrowheads="1"/>
            </p:cNvSpPr>
            <p:nvPr/>
          </p:nvSpPr>
          <p:spPr bwMode="auto">
            <a:xfrm>
              <a:off x="2784"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6</a:t>
              </a:r>
            </a:p>
          </p:txBody>
        </p:sp>
      </p:grpSp>
      <p:grpSp>
        <p:nvGrpSpPr>
          <p:cNvPr id="727051" name="Group 40"/>
          <p:cNvGrpSpPr>
            <a:grpSpLocks/>
          </p:cNvGrpSpPr>
          <p:nvPr/>
        </p:nvGrpSpPr>
        <p:grpSpPr bwMode="auto">
          <a:xfrm>
            <a:off x="4876800" y="2819400"/>
            <a:ext cx="304800" cy="1981200"/>
            <a:chOff x="3072" y="1584"/>
            <a:chExt cx="192" cy="1248"/>
          </a:xfrm>
        </p:grpSpPr>
        <p:sp>
          <p:nvSpPr>
            <p:cNvPr id="727071" name="Line 15"/>
            <p:cNvSpPr>
              <a:spLocks noChangeShapeType="1"/>
            </p:cNvSpPr>
            <p:nvPr/>
          </p:nvSpPr>
          <p:spPr bwMode="auto">
            <a:xfrm>
              <a:off x="3168" y="1824"/>
              <a:ext cx="0" cy="1008"/>
            </a:xfrm>
            <a:prstGeom prst="line">
              <a:avLst/>
            </a:prstGeom>
            <a:noFill/>
            <a:ln w="9525">
              <a:solidFill>
                <a:schemeClr val="tx1"/>
              </a:solidFill>
              <a:round/>
              <a:headEnd/>
              <a:tailEnd/>
            </a:ln>
          </p:spPr>
          <p:txBody>
            <a:bodyPr wrap="none" anchor="ctr"/>
            <a:lstStyle/>
            <a:p>
              <a:endParaRPr lang="en-US"/>
            </a:p>
          </p:txBody>
        </p:sp>
        <p:sp>
          <p:nvSpPr>
            <p:cNvPr id="727072" name="Text Box 27"/>
            <p:cNvSpPr txBox="1">
              <a:spLocks noChangeArrowheads="1"/>
            </p:cNvSpPr>
            <p:nvPr/>
          </p:nvSpPr>
          <p:spPr bwMode="auto">
            <a:xfrm>
              <a:off x="3072"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7</a:t>
              </a:r>
            </a:p>
          </p:txBody>
        </p:sp>
      </p:grpSp>
      <p:grpSp>
        <p:nvGrpSpPr>
          <p:cNvPr id="727052" name="Group 41"/>
          <p:cNvGrpSpPr>
            <a:grpSpLocks/>
          </p:cNvGrpSpPr>
          <p:nvPr/>
        </p:nvGrpSpPr>
        <p:grpSpPr bwMode="auto">
          <a:xfrm>
            <a:off x="6629400" y="2819400"/>
            <a:ext cx="304800" cy="1981200"/>
            <a:chOff x="3792" y="1584"/>
            <a:chExt cx="192" cy="1248"/>
          </a:xfrm>
        </p:grpSpPr>
        <p:sp>
          <p:nvSpPr>
            <p:cNvPr id="727069" name="Line 16"/>
            <p:cNvSpPr>
              <a:spLocks noChangeShapeType="1"/>
            </p:cNvSpPr>
            <p:nvPr/>
          </p:nvSpPr>
          <p:spPr bwMode="auto">
            <a:xfrm>
              <a:off x="3888" y="1824"/>
              <a:ext cx="0" cy="1008"/>
            </a:xfrm>
            <a:prstGeom prst="line">
              <a:avLst/>
            </a:prstGeom>
            <a:noFill/>
            <a:ln w="9525">
              <a:solidFill>
                <a:schemeClr val="tx1"/>
              </a:solidFill>
              <a:round/>
              <a:headEnd/>
              <a:tailEnd/>
            </a:ln>
          </p:spPr>
          <p:txBody>
            <a:bodyPr wrap="none" anchor="ctr"/>
            <a:lstStyle/>
            <a:p>
              <a:endParaRPr lang="en-US"/>
            </a:p>
          </p:txBody>
        </p:sp>
        <p:sp>
          <p:nvSpPr>
            <p:cNvPr id="727070" name="Text Box 28"/>
            <p:cNvSpPr txBox="1">
              <a:spLocks noChangeArrowheads="1"/>
            </p:cNvSpPr>
            <p:nvPr/>
          </p:nvSpPr>
          <p:spPr bwMode="auto">
            <a:xfrm>
              <a:off x="3792"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8</a:t>
              </a:r>
            </a:p>
          </p:txBody>
        </p:sp>
      </p:grpSp>
      <p:grpSp>
        <p:nvGrpSpPr>
          <p:cNvPr id="727053" name="Group 42"/>
          <p:cNvGrpSpPr>
            <a:grpSpLocks/>
          </p:cNvGrpSpPr>
          <p:nvPr/>
        </p:nvGrpSpPr>
        <p:grpSpPr bwMode="auto">
          <a:xfrm>
            <a:off x="7162800" y="2819400"/>
            <a:ext cx="304800" cy="1981200"/>
            <a:chOff x="4080" y="1584"/>
            <a:chExt cx="192" cy="1248"/>
          </a:xfrm>
        </p:grpSpPr>
        <p:sp>
          <p:nvSpPr>
            <p:cNvPr id="727067" name="Line 17"/>
            <p:cNvSpPr>
              <a:spLocks noChangeShapeType="1"/>
            </p:cNvSpPr>
            <p:nvPr/>
          </p:nvSpPr>
          <p:spPr bwMode="auto">
            <a:xfrm>
              <a:off x="4176" y="1824"/>
              <a:ext cx="0" cy="1008"/>
            </a:xfrm>
            <a:prstGeom prst="line">
              <a:avLst/>
            </a:prstGeom>
            <a:noFill/>
            <a:ln w="9525">
              <a:solidFill>
                <a:schemeClr val="tx1"/>
              </a:solidFill>
              <a:round/>
              <a:headEnd/>
              <a:tailEnd/>
            </a:ln>
          </p:spPr>
          <p:txBody>
            <a:bodyPr wrap="none" anchor="ctr"/>
            <a:lstStyle/>
            <a:p>
              <a:endParaRPr lang="en-US"/>
            </a:p>
          </p:txBody>
        </p:sp>
        <p:sp>
          <p:nvSpPr>
            <p:cNvPr id="727068" name="Text Box 30"/>
            <p:cNvSpPr txBox="1">
              <a:spLocks noChangeArrowheads="1"/>
            </p:cNvSpPr>
            <p:nvPr/>
          </p:nvSpPr>
          <p:spPr bwMode="auto">
            <a:xfrm>
              <a:off x="4080"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9</a:t>
              </a:r>
            </a:p>
          </p:txBody>
        </p:sp>
      </p:grpSp>
      <p:grpSp>
        <p:nvGrpSpPr>
          <p:cNvPr id="727054" name="Group 43"/>
          <p:cNvGrpSpPr>
            <a:grpSpLocks/>
          </p:cNvGrpSpPr>
          <p:nvPr/>
        </p:nvGrpSpPr>
        <p:grpSpPr bwMode="auto">
          <a:xfrm>
            <a:off x="7543800" y="2819400"/>
            <a:ext cx="762000" cy="1981200"/>
            <a:chOff x="4284" y="1584"/>
            <a:chExt cx="480" cy="1248"/>
          </a:xfrm>
        </p:grpSpPr>
        <p:sp>
          <p:nvSpPr>
            <p:cNvPr id="727065" name="Line 18"/>
            <p:cNvSpPr>
              <a:spLocks noChangeShapeType="1"/>
            </p:cNvSpPr>
            <p:nvPr/>
          </p:nvSpPr>
          <p:spPr bwMode="auto">
            <a:xfrm>
              <a:off x="4512" y="1824"/>
              <a:ext cx="0" cy="1008"/>
            </a:xfrm>
            <a:prstGeom prst="line">
              <a:avLst/>
            </a:prstGeom>
            <a:noFill/>
            <a:ln w="9525">
              <a:solidFill>
                <a:schemeClr val="tx1"/>
              </a:solidFill>
              <a:round/>
              <a:headEnd/>
              <a:tailEnd/>
            </a:ln>
          </p:spPr>
          <p:txBody>
            <a:bodyPr wrap="none" anchor="ctr"/>
            <a:lstStyle/>
            <a:p>
              <a:endParaRPr lang="en-US"/>
            </a:p>
          </p:txBody>
        </p:sp>
        <p:sp>
          <p:nvSpPr>
            <p:cNvPr id="727066" name="Text Box 31"/>
            <p:cNvSpPr txBox="1">
              <a:spLocks noChangeArrowheads="1"/>
            </p:cNvSpPr>
            <p:nvPr/>
          </p:nvSpPr>
          <p:spPr bwMode="auto">
            <a:xfrm>
              <a:off x="4284" y="1584"/>
              <a:ext cx="480"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10</a:t>
              </a:r>
            </a:p>
          </p:txBody>
        </p:sp>
      </p:grpSp>
      <p:grpSp>
        <p:nvGrpSpPr>
          <p:cNvPr id="727055" name="Group 68"/>
          <p:cNvGrpSpPr>
            <a:grpSpLocks/>
          </p:cNvGrpSpPr>
          <p:nvPr/>
        </p:nvGrpSpPr>
        <p:grpSpPr bwMode="auto">
          <a:xfrm>
            <a:off x="8153400" y="2819400"/>
            <a:ext cx="762000" cy="3376613"/>
            <a:chOff x="5184" y="1473"/>
            <a:chExt cx="480" cy="2127"/>
          </a:xfrm>
        </p:grpSpPr>
        <p:grpSp>
          <p:nvGrpSpPr>
            <p:cNvPr id="727061" name="Group 59"/>
            <p:cNvGrpSpPr>
              <a:grpSpLocks/>
            </p:cNvGrpSpPr>
            <p:nvPr/>
          </p:nvGrpSpPr>
          <p:grpSpPr bwMode="auto">
            <a:xfrm>
              <a:off x="5184" y="1473"/>
              <a:ext cx="480" cy="2127"/>
              <a:chOff x="4284" y="1584"/>
              <a:chExt cx="480" cy="1248"/>
            </a:xfrm>
          </p:grpSpPr>
          <p:sp>
            <p:nvSpPr>
              <p:cNvPr id="727063" name="Line 60"/>
              <p:cNvSpPr>
                <a:spLocks noChangeShapeType="1"/>
              </p:cNvSpPr>
              <p:nvPr/>
            </p:nvSpPr>
            <p:spPr bwMode="auto">
              <a:xfrm>
                <a:off x="4512" y="1824"/>
                <a:ext cx="0" cy="1008"/>
              </a:xfrm>
              <a:prstGeom prst="line">
                <a:avLst/>
              </a:prstGeom>
              <a:noFill/>
              <a:ln w="9525">
                <a:solidFill>
                  <a:schemeClr val="tx1"/>
                </a:solidFill>
                <a:round/>
                <a:headEnd/>
                <a:tailEnd/>
              </a:ln>
            </p:spPr>
            <p:txBody>
              <a:bodyPr wrap="none" anchor="ctr"/>
              <a:lstStyle/>
              <a:p>
                <a:endParaRPr lang="en-US"/>
              </a:p>
            </p:txBody>
          </p:sp>
          <p:sp>
            <p:nvSpPr>
              <p:cNvPr id="727064" name="Text Box 61"/>
              <p:cNvSpPr txBox="1">
                <a:spLocks noChangeArrowheads="1"/>
              </p:cNvSpPr>
              <p:nvPr/>
            </p:nvSpPr>
            <p:spPr bwMode="auto">
              <a:xfrm>
                <a:off x="4284" y="1584"/>
                <a:ext cx="480" cy="169"/>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11</a:t>
                </a:r>
              </a:p>
            </p:txBody>
          </p:sp>
        </p:grpSp>
        <p:sp>
          <p:nvSpPr>
            <p:cNvPr id="727062" name="Line 65"/>
            <p:cNvSpPr>
              <a:spLocks noChangeShapeType="1"/>
            </p:cNvSpPr>
            <p:nvPr/>
          </p:nvSpPr>
          <p:spPr bwMode="auto">
            <a:xfrm flipV="1">
              <a:off x="5412" y="1692"/>
              <a:ext cx="0" cy="288"/>
            </a:xfrm>
            <a:prstGeom prst="line">
              <a:avLst/>
            </a:prstGeom>
            <a:noFill/>
            <a:ln w="9525">
              <a:solidFill>
                <a:schemeClr val="tx1"/>
              </a:solidFill>
              <a:round/>
              <a:headEnd/>
              <a:tailEnd/>
            </a:ln>
          </p:spPr>
          <p:txBody>
            <a:bodyPr wrap="none" anchor="ctr"/>
            <a:lstStyle/>
            <a:p>
              <a:endParaRPr lang="en-US"/>
            </a:p>
          </p:txBody>
        </p:sp>
      </p:grpSp>
      <p:grpSp>
        <p:nvGrpSpPr>
          <p:cNvPr id="727056" name="Group 68"/>
          <p:cNvGrpSpPr>
            <a:grpSpLocks/>
          </p:cNvGrpSpPr>
          <p:nvPr/>
        </p:nvGrpSpPr>
        <p:grpSpPr bwMode="auto">
          <a:xfrm>
            <a:off x="8458200" y="2819400"/>
            <a:ext cx="762000" cy="3376613"/>
            <a:chOff x="5184" y="1473"/>
            <a:chExt cx="480" cy="2127"/>
          </a:xfrm>
        </p:grpSpPr>
        <p:grpSp>
          <p:nvGrpSpPr>
            <p:cNvPr id="727057" name="Group 59"/>
            <p:cNvGrpSpPr>
              <a:grpSpLocks/>
            </p:cNvGrpSpPr>
            <p:nvPr/>
          </p:nvGrpSpPr>
          <p:grpSpPr bwMode="auto">
            <a:xfrm>
              <a:off x="5184" y="1473"/>
              <a:ext cx="480" cy="2127"/>
              <a:chOff x="4284" y="1584"/>
              <a:chExt cx="480" cy="1248"/>
            </a:xfrm>
          </p:grpSpPr>
          <p:sp>
            <p:nvSpPr>
              <p:cNvPr id="727059" name="Line 60"/>
              <p:cNvSpPr>
                <a:spLocks noChangeShapeType="1"/>
              </p:cNvSpPr>
              <p:nvPr/>
            </p:nvSpPr>
            <p:spPr bwMode="auto">
              <a:xfrm>
                <a:off x="4512" y="1824"/>
                <a:ext cx="0" cy="1008"/>
              </a:xfrm>
              <a:prstGeom prst="line">
                <a:avLst/>
              </a:prstGeom>
              <a:noFill/>
              <a:ln w="9525">
                <a:solidFill>
                  <a:schemeClr val="tx1"/>
                </a:solidFill>
                <a:round/>
                <a:headEnd/>
                <a:tailEnd/>
              </a:ln>
            </p:spPr>
            <p:txBody>
              <a:bodyPr wrap="none" anchor="ctr"/>
              <a:lstStyle/>
              <a:p>
                <a:endParaRPr lang="en-US"/>
              </a:p>
            </p:txBody>
          </p:sp>
          <p:sp>
            <p:nvSpPr>
              <p:cNvPr id="727060" name="Text Box 61"/>
              <p:cNvSpPr txBox="1">
                <a:spLocks noChangeArrowheads="1"/>
              </p:cNvSpPr>
              <p:nvPr/>
            </p:nvSpPr>
            <p:spPr bwMode="auto">
              <a:xfrm>
                <a:off x="4284" y="1584"/>
                <a:ext cx="480" cy="169"/>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12</a:t>
                </a:r>
              </a:p>
            </p:txBody>
          </p:sp>
        </p:grpSp>
        <p:sp>
          <p:nvSpPr>
            <p:cNvPr id="727058" name="Line 65"/>
            <p:cNvSpPr>
              <a:spLocks noChangeShapeType="1"/>
            </p:cNvSpPr>
            <p:nvPr/>
          </p:nvSpPr>
          <p:spPr bwMode="auto">
            <a:xfrm flipV="1">
              <a:off x="5412" y="1692"/>
              <a:ext cx="0" cy="288"/>
            </a:xfrm>
            <a:prstGeom prst="line">
              <a:avLst/>
            </a:prstGeom>
            <a:no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8066" name="Picture 4" descr="loc_missing_art_imagefile"/>
          <p:cNvPicPr>
            <a:picLocks noChangeAspect="1" noChangeArrowheads="1"/>
          </p:cNvPicPr>
          <p:nvPr/>
        </p:nvPicPr>
        <p:blipFill>
          <a:blip r:embed="rId3" cstate="print"/>
          <a:srcRect/>
          <a:stretch>
            <a:fillRect/>
          </a:stretch>
        </p:blipFill>
        <p:spPr bwMode="auto">
          <a:xfrm>
            <a:off x="304800" y="2819400"/>
            <a:ext cx="8474075" cy="2420938"/>
          </a:xfrm>
          <a:prstGeom prst="rect">
            <a:avLst/>
          </a:prstGeom>
          <a:noFill/>
          <a:ln w="9525">
            <a:noFill/>
            <a:miter lim="800000"/>
            <a:headEnd/>
            <a:tailEnd/>
          </a:ln>
        </p:spPr>
      </p:pic>
      <p:sp>
        <p:nvSpPr>
          <p:cNvPr id="728067" name="Title 7"/>
          <p:cNvSpPr>
            <a:spLocks noGrp="1"/>
          </p:cNvSpPr>
          <p:nvPr>
            <p:ph type="title"/>
          </p:nvPr>
        </p:nvSpPr>
        <p:spPr/>
        <p:txBody>
          <a:bodyPr/>
          <a:lstStyle/>
          <a:p>
            <a:pPr eaLnBrk="1" hangingPunct="1"/>
            <a:r>
              <a:rPr lang="en-US" smtClean="0"/>
              <a:t>Execution of a Single-Cycle Timed Loop</a:t>
            </a:r>
          </a:p>
        </p:txBody>
      </p:sp>
      <p:sp>
        <p:nvSpPr>
          <p:cNvPr id="728068" name="Content Placeholder 8"/>
          <p:cNvSpPr>
            <a:spLocks noGrp="1"/>
          </p:cNvSpPr>
          <p:nvPr>
            <p:ph sz="half" idx="1"/>
          </p:nvPr>
        </p:nvSpPr>
        <p:spPr>
          <a:xfrm>
            <a:off x="533400" y="1514475"/>
            <a:ext cx="7620000" cy="1152525"/>
          </a:xfrm>
        </p:spPr>
        <p:txBody>
          <a:bodyPr/>
          <a:lstStyle/>
          <a:p>
            <a:pPr marL="0" indent="0" eaLnBrk="1" hangingPunct="1"/>
            <a:r>
              <a:rPr lang="en-US" smtClean="0"/>
              <a:t>Into this 1 clock-cycle Single Cycle Timed Loop</a:t>
            </a:r>
          </a:p>
        </p:txBody>
      </p:sp>
      <p:grpSp>
        <p:nvGrpSpPr>
          <p:cNvPr id="728069" name="Group 47"/>
          <p:cNvGrpSpPr>
            <a:grpSpLocks/>
          </p:cNvGrpSpPr>
          <p:nvPr/>
        </p:nvGrpSpPr>
        <p:grpSpPr bwMode="auto">
          <a:xfrm>
            <a:off x="7772400" y="1185863"/>
            <a:ext cx="381000" cy="4267200"/>
            <a:chOff x="3264" y="768"/>
            <a:chExt cx="240" cy="2688"/>
          </a:xfrm>
        </p:grpSpPr>
        <p:grpSp>
          <p:nvGrpSpPr>
            <p:cNvPr id="728070" name="Group 48"/>
            <p:cNvGrpSpPr>
              <a:grpSpLocks/>
            </p:cNvGrpSpPr>
            <p:nvPr/>
          </p:nvGrpSpPr>
          <p:grpSpPr bwMode="auto">
            <a:xfrm>
              <a:off x="3264" y="768"/>
              <a:ext cx="240" cy="2688"/>
              <a:chOff x="1272" y="1584"/>
              <a:chExt cx="240" cy="1248"/>
            </a:xfrm>
          </p:grpSpPr>
          <p:sp>
            <p:nvSpPr>
              <p:cNvPr id="728072" name="Line 49"/>
              <p:cNvSpPr>
                <a:spLocks noChangeShapeType="1"/>
              </p:cNvSpPr>
              <p:nvPr/>
            </p:nvSpPr>
            <p:spPr bwMode="auto">
              <a:xfrm>
                <a:off x="1392" y="1824"/>
                <a:ext cx="0" cy="1008"/>
              </a:xfrm>
              <a:prstGeom prst="line">
                <a:avLst/>
              </a:prstGeom>
              <a:noFill/>
              <a:ln w="9525">
                <a:solidFill>
                  <a:schemeClr val="tx1"/>
                </a:solidFill>
                <a:round/>
                <a:headEnd/>
                <a:tailEnd/>
              </a:ln>
            </p:spPr>
            <p:txBody>
              <a:bodyPr wrap="none" anchor="ctr"/>
              <a:lstStyle/>
              <a:p>
                <a:endParaRPr lang="en-US"/>
              </a:p>
            </p:txBody>
          </p:sp>
          <p:sp>
            <p:nvSpPr>
              <p:cNvPr id="728073" name="Text Box 50"/>
              <p:cNvSpPr txBox="1">
                <a:spLocks noChangeArrowheads="1"/>
              </p:cNvSpPr>
              <p:nvPr/>
            </p:nvSpPr>
            <p:spPr bwMode="auto">
              <a:xfrm>
                <a:off x="1272" y="1584"/>
                <a:ext cx="240" cy="134"/>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1</a:t>
                </a:r>
              </a:p>
            </p:txBody>
          </p:sp>
        </p:grpSp>
        <p:sp>
          <p:nvSpPr>
            <p:cNvPr id="728071" name="Line 51"/>
            <p:cNvSpPr>
              <a:spLocks noChangeShapeType="1"/>
            </p:cNvSpPr>
            <p:nvPr/>
          </p:nvSpPr>
          <p:spPr bwMode="auto">
            <a:xfrm flipV="1">
              <a:off x="3384" y="1056"/>
              <a:ext cx="0" cy="384"/>
            </a:xfrm>
            <a:prstGeom prst="line">
              <a:avLst/>
            </a:prstGeom>
            <a:no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Title 4"/>
          <p:cNvSpPr>
            <a:spLocks noGrp="1"/>
          </p:cNvSpPr>
          <p:nvPr>
            <p:ph type="title"/>
          </p:nvPr>
        </p:nvSpPr>
        <p:spPr/>
        <p:txBody>
          <a:bodyPr/>
          <a:lstStyle/>
          <a:p>
            <a:pPr eaLnBrk="1" hangingPunct="1"/>
            <a:r>
              <a:rPr lang="en-US" smtClean="0"/>
              <a:t>B. Single-Cycle Timed Loop</a:t>
            </a:r>
          </a:p>
        </p:txBody>
      </p:sp>
      <p:sp>
        <p:nvSpPr>
          <p:cNvPr id="729091" name="Content Placeholder 5"/>
          <p:cNvSpPr>
            <a:spLocks noGrp="1"/>
          </p:cNvSpPr>
          <p:nvPr>
            <p:ph idx="1"/>
          </p:nvPr>
        </p:nvSpPr>
        <p:spPr/>
        <p:txBody>
          <a:bodyPr/>
          <a:lstStyle/>
          <a:p>
            <a:pPr lvl="1" eaLnBrk="1" hangingPunct="1"/>
            <a:r>
              <a:rPr lang="en-US" smtClean="0"/>
              <a:t>LabVIEW automatically optimizes code inside an SCTL</a:t>
            </a:r>
          </a:p>
          <a:p>
            <a:pPr lvl="2" eaLnBrk="1" hangingPunct="1"/>
            <a:r>
              <a:rPr lang="en-US" smtClean="0"/>
              <a:t>Removes enable chain registers from code inside the SCTL</a:t>
            </a:r>
          </a:p>
          <a:p>
            <a:pPr lvl="3" eaLnBrk="1" hangingPunct="1"/>
            <a:r>
              <a:rPr lang="en-US" smtClean="0"/>
              <a:t>Executes more quickly</a:t>
            </a:r>
          </a:p>
          <a:p>
            <a:pPr lvl="3" eaLnBrk="1" hangingPunct="1"/>
            <a:r>
              <a:rPr lang="en-US" smtClean="0"/>
              <a:t>Consumes less space on the FPGA</a:t>
            </a:r>
          </a:p>
          <a:p>
            <a:pPr lvl="1" eaLnBrk="1" hangingPunct="1"/>
            <a:r>
              <a:rPr lang="en-US" smtClean="0"/>
              <a:t>All code in the SCTL finishes executing within one tick of the specified FPGA clock</a:t>
            </a: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itle 4"/>
          <p:cNvSpPr>
            <a:spLocks noGrp="1"/>
          </p:cNvSpPr>
          <p:nvPr>
            <p:ph type="title"/>
          </p:nvPr>
        </p:nvSpPr>
        <p:spPr/>
        <p:txBody>
          <a:bodyPr/>
          <a:lstStyle/>
          <a:p>
            <a:pPr eaLnBrk="1" hangingPunct="1"/>
            <a:r>
              <a:rPr lang="en-US" smtClean="0"/>
              <a:t>B. Single-Cycle Timed Loop</a:t>
            </a:r>
          </a:p>
        </p:txBody>
      </p:sp>
      <p:sp>
        <p:nvSpPr>
          <p:cNvPr id="730115" name="Content Placeholder 5"/>
          <p:cNvSpPr>
            <a:spLocks noGrp="1"/>
          </p:cNvSpPr>
          <p:nvPr>
            <p:ph idx="1"/>
          </p:nvPr>
        </p:nvSpPr>
        <p:spPr/>
        <p:txBody>
          <a:bodyPr/>
          <a:lstStyle/>
          <a:p>
            <a:pPr marL="0" indent="0" eaLnBrk="1" hangingPunct="1"/>
            <a:r>
              <a:rPr lang="en-US" smtClean="0"/>
              <a:t>Single-cycle Timed Loop</a:t>
            </a:r>
          </a:p>
          <a:p>
            <a:pPr lvl="1" eaLnBrk="1" hangingPunct="1"/>
            <a:r>
              <a:rPr lang="en-US" smtClean="0"/>
              <a:t>Create by placing a Timed Loop on the block diagram of an FPGA target VI</a:t>
            </a:r>
          </a:p>
        </p:txBody>
      </p:sp>
      <p:pic>
        <p:nvPicPr>
          <p:cNvPr id="730116" name="Picture 2" descr="loc_missing_art_imagefile"/>
          <p:cNvPicPr>
            <a:picLocks noChangeAspect="1" noChangeArrowheads="1"/>
          </p:cNvPicPr>
          <p:nvPr/>
        </p:nvPicPr>
        <p:blipFill>
          <a:blip r:embed="rId3" cstate="print"/>
          <a:srcRect/>
          <a:stretch>
            <a:fillRect/>
          </a:stretch>
        </p:blipFill>
        <p:spPr bwMode="auto">
          <a:xfrm>
            <a:off x="381000" y="3086100"/>
            <a:ext cx="3448050" cy="2781300"/>
          </a:xfrm>
          <a:prstGeom prst="rect">
            <a:avLst/>
          </a:prstGeom>
          <a:noFill/>
          <a:ln w="9525">
            <a:noFill/>
            <a:miter lim="800000"/>
            <a:headEnd/>
            <a:tailEnd/>
          </a:ln>
        </p:spPr>
      </p:pic>
      <p:sp>
        <p:nvSpPr>
          <p:cNvPr id="7" name="Trapezoid 6"/>
          <p:cNvSpPr/>
          <p:nvPr/>
        </p:nvSpPr>
        <p:spPr>
          <a:xfrm rot="16200000">
            <a:off x="1905000" y="3810000"/>
            <a:ext cx="2667000" cy="2057400"/>
          </a:xfrm>
          <a:prstGeom prst="trapezoid">
            <a:avLst>
              <a:gd name="adj" fmla="val 60984"/>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400" dirty="0">
              <a:solidFill>
                <a:srgbClr val="FFFFFF"/>
              </a:solidFill>
            </a:endParaRPr>
          </a:p>
        </p:txBody>
      </p:sp>
      <p:pic>
        <p:nvPicPr>
          <p:cNvPr id="730118" name="Picture 2" descr="loc_missing_art_imagefile"/>
          <p:cNvPicPr>
            <a:picLocks noChangeAspect="1" noChangeArrowheads="1"/>
          </p:cNvPicPr>
          <p:nvPr/>
        </p:nvPicPr>
        <p:blipFill>
          <a:blip r:embed="rId4" cstate="print"/>
          <a:srcRect/>
          <a:stretch>
            <a:fillRect/>
          </a:stretch>
        </p:blipFill>
        <p:spPr bwMode="auto">
          <a:xfrm>
            <a:off x="4210050" y="3429000"/>
            <a:ext cx="4629150" cy="2771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Title 1"/>
          <p:cNvSpPr>
            <a:spLocks noGrp="1"/>
          </p:cNvSpPr>
          <p:nvPr>
            <p:ph type="title"/>
          </p:nvPr>
        </p:nvSpPr>
        <p:spPr/>
        <p:txBody>
          <a:bodyPr/>
          <a:lstStyle/>
          <a:p>
            <a:pPr eaLnBrk="1" hangingPunct="1"/>
            <a:r>
              <a:rPr lang="en-US" smtClean="0"/>
              <a:t>B. Single-Cycle Timed Loop</a:t>
            </a:r>
          </a:p>
        </p:txBody>
      </p:sp>
      <p:sp>
        <p:nvSpPr>
          <p:cNvPr id="731139" name="Content Placeholder 2"/>
          <p:cNvSpPr>
            <a:spLocks noGrp="1"/>
          </p:cNvSpPr>
          <p:nvPr>
            <p:ph idx="1"/>
          </p:nvPr>
        </p:nvSpPr>
        <p:spPr/>
        <p:txBody>
          <a:bodyPr/>
          <a:lstStyle/>
          <a:p>
            <a:pPr marL="0" indent="0" eaLnBrk="1" hangingPunct="1"/>
            <a:r>
              <a:rPr lang="en-US" smtClean="0"/>
              <a:t>Saved 6 ticks by placing this code in a SCTL</a:t>
            </a:r>
          </a:p>
        </p:txBody>
      </p:sp>
      <p:sp>
        <p:nvSpPr>
          <p:cNvPr id="731140" name="Text Box 6"/>
          <p:cNvSpPr txBox="1">
            <a:spLocks noChangeArrowheads="1"/>
          </p:cNvSpPr>
          <p:nvPr/>
        </p:nvSpPr>
        <p:spPr bwMode="auto">
          <a:xfrm>
            <a:off x="6172200" y="5029200"/>
            <a:ext cx="968375" cy="461963"/>
          </a:xfrm>
          <a:prstGeom prst="rect">
            <a:avLst/>
          </a:prstGeom>
          <a:noFill/>
          <a:ln w="9525">
            <a:noFill/>
            <a:miter lim="800000"/>
            <a:headEnd/>
            <a:tailEnd/>
          </a:ln>
        </p:spPr>
        <p:txBody>
          <a:bodyPr>
            <a:spAutoFit/>
          </a:bodyPr>
          <a:lstStyle/>
          <a:p>
            <a:pPr algn="ctr" eaLnBrk="0" hangingPunct="0"/>
            <a:r>
              <a:rPr lang="en-US" sz="2400">
                <a:solidFill>
                  <a:srgbClr val="000000"/>
                </a:solidFill>
              </a:rPr>
              <a:t>1 Tick </a:t>
            </a:r>
          </a:p>
        </p:txBody>
      </p:sp>
      <p:sp>
        <p:nvSpPr>
          <p:cNvPr id="731141" name="Text Box 7"/>
          <p:cNvSpPr txBox="1">
            <a:spLocks noChangeArrowheads="1"/>
          </p:cNvSpPr>
          <p:nvPr/>
        </p:nvSpPr>
        <p:spPr bwMode="auto">
          <a:xfrm>
            <a:off x="1295400" y="5029200"/>
            <a:ext cx="1039813" cy="461963"/>
          </a:xfrm>
          <a:prstGeom prst="rect">
            <a:avLst/>
          </a:prstGeom>
          <a:noFill/>
          <a:ln w="9525">
            <a:noFill/>
            <a:miter lim="800000"/>
            <a:headEnd/>
            <a:tailEnd/>
          </a:ln>
        </p:spPr>
        <p:txBody>
          <a:bodyPr wrap="none">
            <a:spAutoFit/>
          </a:bodyPr>
          <a:lstStyle/>
          <a:p>
            <a:pPr algn="ctr" eaLnBrk="0" hangingPunct="0"/>
            <a:r>
              <a:rPr lang="en-US" sz="2400">
                <a:solidFill>
                  <a:srgbClr val="000000"/>
                </a:solidFill>
              </a:rPr>
              <a:t>7 Ticks</a:t>
            </a:r>
          </a:p>
        </p:txBody>
      </p:sp>
      <p:pic>
        <p:nvPicPr>
          <p:cNvPr id="731142" name="Picture 2" descr="loc_missing_art_imagefile"/>
          <p:cNvPicPr>
            <a:picLocks noChangeAspect="1" noChangeArrowheads="1"/>
          </p:cNvPicPr>
          <p:nvPr/>
        </p:nvPicPr>
        <p:blipFill>
          <a:blip r:embed="rId3" cstate="print"/>
          <a:srcRect/>
          <a:stretch>
            <a:fillRect/>
          </a:stretch>
        </p:blipFill>
        <p:spPr bwMode="auto">
          <a:xfrm>
            <a:off x="457200" y="2400300"/>
            <a:ext cx="3105150" cy="2628900"/>
          </a:xfrm>
          <a:prstGeom prst="rect">
            <a:avLst/>
          </a:prstGeom>
          <a:noFill/>
          <a:ln w="9525">
            <a:noFill/>
            <a:miter lim="800000"/>
            <a:headEnd/>
            <a:tailEnd/>
          </a:ln>
        </p:spPr>
      </p:pic>
      <p:pic>
        <p:nvPicPr>
          <p:cNvPr id="731143" name="Picture 3" descr="loc_missing_art_imagefile"/>
          <p:cNvPicPr>
            <a:picLocks noChangeAspect="1" noChangeArrowheads="1"/>
          </p:cNvPicPr>
          <p:nvPr/>
        </p:nvPicPr>
        <p:blipFill>
          <a:blip r:embed="rId4" cstate="print"/>
          <a:srcRect/>
          <a:stretch>
            <a:fillRect/>
          </a:stretch>
        </p:blipFill>
        <p:spPr bwMode="auto">
          <a:xfrm>
            <a:off x="4133850" y="2476500"/>
            <a:ext cx="4629150" cy="2628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Title 4"/>
          <p:cNvSpPr>
            <a:spLocks noGrp="1"/>
          </p:cNvSpPr>
          <p:nvPr>
            <p:ph type="title"/>
          </p:nvPr>
        </p:nvSpPr>
        <p:spPr/>
        <p:txBody>
          <a:bodyPr/>
          <a:lstStyle/>
          <a:p>
            <a:pPr eaLnBrk="1" hangingPunct="1"/>
            <a:r>
              <a:rPr lang="en-US" smtClean="0"/>
              <a:t>Timed Loop Behavior Based On Target</a:t>
            </a:r>
          </a:p>
        </p:txBody>
      </p:sp>
      <p:sp>
        <p:nvSpPr>
          <p:cNvPr id="6" name="Content Placeholder 5"/>
          <p:cNvSpPr>
            <a:spLocks noGrp="1"/>
          </p:cNvSpPr>
          <p:nvPr>
            <p:ph idx="1"/>
          </p:nvPr>
        </p:nvSpPr>
        <p:spPr/>
        <p:txBody>
          <a:bodyPr rtlCol="0">
            <a:normAutofit fontScale="85000" lnSpcReduction="10000"/>
          </a:bodyPr>
          <a:lstStyle/>
          <a:p>
            <a:pPr lvl="1" eaLnBrk="1" fontAlgn="auto" hangingPunct="1">
              <a:spcAft>
                <a:spcPts val="0"/>
              </a:spcAft>
              <a:defRPr/>
            </a:pPr>
            <a:r>
              <a:rPr lang="en-US" dirty="0" smtClean="0"/>
              <a:t>FPGA Target</a:t>
            </a:r>
          </a:p>
          <a:p>
            <a:pPr lvl="2" eaLnBrk="1" fontAlgn="auto" hangingPunct="1">
              <a:spcAft>
                <a:spcPts val="0"/>
              </a:spcAft>
              <a:defRPr/>
            </a:pPr>
            <a:r>
              <a:rPr lang="en-US" dirty="0" smtClean="0"/>
              <a:t>Executes as a single-cycle Timed Loop</a:t>
            </a:r>
          </a:p>
          <a:p>
            <a:pPr lvl="2" eaLnBrk="1" fontAlgn="auto" hangingPunct="1">
              <a:spcAft>
                <a:spcPts val="0"/>
              </a:spcAft>
              <a:defRPr/>
            </a:pPr>
            <a:r>
              <a:rPr lang="en-US" dirty="0" smtClean="0"/>
              <a:t>Use to optimize performance, such as resource utilization and throughput, or to simply meet the performance requirements of your application </a:t>
            </a:r>
          </a:p>
          <a:p>
            <a:pPr lvl="1" eaLnBrk="1" fontAlgn="auto" hangingPunct="1">
              <a:spcAft>
                <a:spcPts val="0"/>
              </a:spcAft>
              <a:defRPr/>
            </a:pPr>
            <a:r>
              <a:rPr lang="en-US" dirty="0" smtClean="0"/>
              <a:t>RT Target or Windows/My Computer Target</a:t>
            </a:r>
          </a:p>
          <a:p>
            <a:pPr lvl="2" eaLnBrk="1" fontAlgn="auto" hangingPunct="1">
              <a:spcAft>
                <a:spcPts val="0"/>
              </a:spcAft>
              <a:defRPr/>
            </a:pPr>
            <a:r>
              <a:rPr lang="en-US" dirty="0" smtClean="0"/>
              <a:t>Executes as a Timed Loop</a:t>
            </a:r>
          </a:p>
          <a:p>
            <a:pPr lvl="2" eaLnBrk="1" fontAlgn="auto" hangingPunct="1">
              <a:spcAft>
                <a:spcPts val="0"/>
              </a:spcAft>
              <a:defRPr/>
            </a:pPr>
            <a:r>
              <a:rPr lang="en-US" dirty="0" smtClean="0"/>
              <a:t>Implement multirate timing capabilities, precise timing, feedback on loop execution, timing characteristics that change dynamically, or several levels of execution priority</a:t>
            </a:r>
          </a:p>
          <a:p>
            <a:pPr lvl="2" eaLnBrk="1" fontAlgn="auto" hangingPunct="1">
              <a:spcAft>
                <a:spcPts val="0"/>
              </a:spcAft>
              <a:defRPr/>
            </a:pPr>
            <a:r>
              <a:rPr lang="en-US" dirty="0" smtClean="0"/>
              <a:t>Use to separate deterministic from non-deterministic tasks</a:t>
            </a:r>
          </a:p>
          <a:p>
            <a:pPr lvl="2" eaLnBrk="1" fontAlgn="auto" hangingPunct="1">
              <a:spcAft>
                <a:spcPts val="0"/>
              </a:spcAft>
              <a:defRPr/>
            </a:pPr>
            <a:r>
              <a:rPr lang="en-US" dirty="0" smtClean="0"/>
              <a:t>This is covered in the </a:t>
            </a:r>
            <a:r>
              <a:rPr lang="en-US" i="1" dirty="0" smtClean="0"/>
              <a:t>LabVIEW Real-Time Application Development </a:t>
            </a:r>
            <a:r>
              <a:rPr lang="en-US" dirty="0" smtClean="0"/>
              <a:t>course</a:t>
            </a:r>
          </a:p>
          <a:p>
            <a:pPr marL="0" indent="0"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Exercise 7-1: While Loop versus Single-Cycle Timed Loop</a:t>
            </a:r>
            <a:endParaRPr lang="en-US" dirty="0"/>
          </a:p>
        </p:txBody>
      </p:sp>
      <p:sp>
        <p:nvSpPr>
          <p:cNvPr id="733187" name="Content Placeholder 2"/>
          <p:cNvSpPr>
            <a:spLocks noGrp="1"/>
          </p:cNvSpPr>
          <p:nvPr>
            <p:ph idx="1"/>
          </p:nvPr>
        </p:nvSpPr>
        <p:spPr/>
        <p:txBody>
          <a:bodyPr/>
          <a:lstStyle/>
          <a:p>
            <a:pPr marL="0" indent="0" eaLnBrk="1" hangingPunct="1"/>
            <a:r>
              <a:rPr lang="en-US" smtClean="0"/>
              <a:t>Improve loop execution speeds using a single-cycle Timed Loop.</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Title 1"/>
          <p:cNvSpPr>
            <a:spLocks noGrp="1"/>
          </p:cNvSpPr>
          <p:nvPr>
            <p:ph type="title"/>
          </p:nvPr>
        </p:nvSpPr>
        <p:spPr/>
        <p:txBody>
          <a:bodyPr/>
          <a:lstStyle/>
          <a:p>
            <a:pPr eaLnBrk="1" hangingPunct="1"/>
            <a:r>
              <a:rPr lang="en-US" smtClean="0"/>
              <a:t>Summary—Quiz Answer</a:t>
            </a:r>
          </a:p>
        </p:txBody>
      </p:sp>
      <p:sp>
        <p:nvSpPr>
          <p:cNvPr id="468995" name="Content Placeholder 2"/>
          <p:cNvSpPr>
            <a:spLocks noGrp="1"/>
          </p:cNvSpPr>
          <p:nvPr>
            <p:ph idx="1"/>
          </p:nvPr>
        </p:nvSpPr>
        <p:spPr/>
        <p:txBody>
          <a:bodyPr/>
          <a:lstStyle/>
          <a:p>
            <a:pPr marL="514350" indent="-514350" eaLnBrk="1" hangingPunct="1">
              <a:buFont typeface="Arial Narrow" pitchFamily="34" charset="0"/>
              <a:buAutoNum type="arabicPeriod" startAt="3"/>
            </a:pPr>
            <a:r>
              <a:rPr lang="en-US" smtClean="0"/>
              <a:t>LabVIEW FPGA allows you to program an FPGA without knowing VHDL or HDL.</a:t>
            </a:r>
          </a:p>
          <a:p>
            <a:pPr marL="800100" lvl="1" indent="-457200" eaLnBrk="1" hangingPunct="1">
              <a:buFont typeface="Arial Narrow" pitchFamily="34" charset="0"/>
              <a:buAutoNum type="alphaLcPeriod"/>
            </a:pPr>
            <a:r>
              <a:rPr lang="en-US" b="1" smtClean="0"/>
              <a:t>True</a:t>
            </a:r>
          </a:p>
          <a:p>
            <a:pPr marL="800100" lvl="1" indent="-457200" eaLnBrk="1" hangingPunct="1">
              <a:buFont typeface="Arial Narrow" pitchFamily="34" charset="0"/>
              <a:buAutoNum type="alphaLcPeriod"/>
            </a:pPr>
            <a:r>
              <a:rPr lang="en-US" smtClean="0"/>
              <a:t>False</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
            </a:r>
            <a:br>
              <a:rPr lang="en-US" dirty="0" smtClean="0"/>
            </a:br>
            <a:r>
              <a:rPr lang="en-US" dirty="0" smtClean="0"/>
              <a:t>Exercise 7-1: While Loop versus Single-Cycle Timed Loop</a:t>
            </a:r>
            <a:br>
              <a:rPr lang="en-US" dirty="0" smtClean="0"/>
            </a:br>
            <a:endParaRPr lang="en-US" dirty="0"/>
          </a:p>
        </p:txBody>
      </p:sp>
      <p:sp>
        <p:nvSpPr>
          <p:cNvPr id="734211" name="Content Placeholder 2"/>
          <p:cNvSpPr>
            <a:spLocks noGrp="1"/>
          </p:cNvSpPr>
          <p:nvPr>
            <p:ph idx="1"/>
          </p:nvPr>
        </p:nvSpPr>
        <p:spPr/>
        <p:txBody>
          <a:bodyPr/>
          <a:lstStyle/>
          <a:p>
            <a:pPr eaLnBrk="1" hangingPunct="1">
              <a:buFont typeface="Arial" pitchFamily="34" charset="0"/>
              <a:buChar char="•"/>
            </a:pPr>
            <a:r>
              <a:rPr lang="en-US" dirty="0" smtClean="0"/>
              <a:t> Why does the code require more ticks in a While Loop than in a single-cycle Timed Loop?</a:t>
            </a:r>
          </a:p>
          <a:p>
            <a:pPr eaLnBrk="1" hangingPunct="1">
              <a:buFont typeface="Arial" pitchFamily="34" charset="0"/>
              <a:buChar char="•"/>
            </a:pPr>
            <a:r>
              <a:rPr lang="en-US" dirty="0" smtClean="0"/>
              <a:t> What is the purpose of the Decrement function the right of each Sequence structure?</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Title 3"/>
          <p:cNvSpPr>
            <a:spLocks noGrp="1"/>
          </p:cNvSpPr>
          <p:nvPr>
            <p:ph type="title"/>
          </p:nvPr>
        </p:nvSpPr>
        <p:spPr/>
        <p:txBody>
          <a:bodyPr/>
          <a:lstStyle/>
          <a:p>
            <a:pPr eaLnBrk="1" hangingPunct="1"/>
            <a:r>
              <a:rPr lang="en-US" smtClean="0"/>
              <a:t>C. Using FPGA Clocks</a:t>
            </a:r>
          </a:p>
        </p:txBody>
      </p:sp>
      <p:sp>
        <p:nvSpPr>
          <p:cNvPr id="735235" name="Content Placeholder 4"/>
          <p:cNvSpPr>
            <a:spLocks noGrp="1"/>
          </p:cNvSpPr>
          <p:nvPr>
            <p:ph idx="1"/>
          </p:nvPr>
        </p:nvSpPr>
        <p:spPr>
          <a:xfrm>
            <a:off x="457200" y="1600200"/>
            <a:ext cx="4114800" cy="4343400"/>
          </a:xfrm>
        </p:spPr>
        <p:txBody>
          <a:bodyPr/>
          <a:lstStyle/>
          <a:p>
            <a:pPr marL="0" lvl="1" indent="0" eaLnBrk="1" hangingPunct="1">
              <a:buFont typeface="Arial" pitchFamily="34" charset="0"/>
              <a:buNone/>
            </a:pPr>
            <a:r>
              <a:rPr lang="en-US" smtClean="0"/>
              <a:t>This FPGA code always requires 5 clock ticks</a:t>
            </a:r>
          </a:p>
        </p:txBody>
      </p:sp>
      <p:pic>
        <p:nvPicPr>
          <p:cNvPr id="735236" name="Picture 2" descr="loc_missing_art_imagefile"/>
          <p:cNvPicPr>
            <a:picLocks noChangeAspect="1" noChangeArrowheads="1"/>
          </p:cNvPicPr>
          <p:nvPr/>
        </p:nvPicPr>
        <p:blipFill>
          <a:blip r:embed="rId3" cstate="print"/>
          <a:srcRect/>
          <a:stretch>
            <a:fillRect/>
          </a:stretch>
        </p:blipFill>
        <p:spPr bwMode="auto">
          <a:xfrm>
            <a:off x="762000" y="2895600"/>
            <a:ext cx="2971800" cy="2419350"/>
          </a:xfrm>
          <a:prstGeom prst="rect">
            <a:avLst/>
          </a:prstGeom>
          <a:noFill/>
          <a:ln w="9525">
            <a:noFill/>
            <a:miter lim="800000"/>
            <a:headEnd/>
            <a:tailEnd/>
          </a:ln>
        </p:spPr>
      </p:pic>
      <p:sp>
        <p:nvSpPr>
          <p:cNvPr id="6" name="Content Placeholder 4"/>
          <p:cNvSpPr txBox="1">
            <a:spLocks/>
          </p:cNvSpPr>
          <p:nvPr/>
        </p:nvSpPr>
        <p:spPr>
          <a:xfrm>
            <a:off x="4724400" y="1676400"/>
            <a:ext cx="4114800" cy="4343400"/>
          </a:xfrm>
          <a:prstGeom prst="rect">
            <a:avLst/>
          </a:prstGeom>
        </p:spPr>
        <p:txBody>
          <a:bodyPr>
            <a:normAutofit fontScale="92500"/>
          </a:bodyPr>
          <a:lstStyle/>
          <a:p>
            <a:pPr marL="233363" lvl="1" indent="-233363" fontAlgn="auto">
              <a:spcBef>
                <a:spcPct val="20000"/>
              </a:spcBef>
              <a:spcAft>
                <a:spcPts val="0"/>
              </a:spcAft>
              <a:buFont typeface="Arial" pitchFamily="34" charset="0"/>
              <a:buChar char="•"/>
              <a:defRPr/>
            </a:pPr>
            <a:r>
              <a:rPr lang="en-US" sz="2800" b="0" dirty="0">
                <a:solidFill>
                  <a:srgbClr val="000000"/>
                </a:solidFill>
                <a:latin typeface="Arial Narrow"/>
              </a:rPr>
              <a:t>Time of clock tick = 1 / clock frequency</a:t>
            </a:r>
          </a:p>
          <a:p>
            <a:pPr marL="233363" lvl="1" indent="-233363" fontAlgn="auto">
              <a:spcBef>
                <a:spcPct val="20000"/>
              </a:spcBef>
              <a:spcAft>
                <a:spcPts val="0"/>
              </a:spcAft>
              <a:buFont typeface="Arial" pitchFamily="34" charset="0"/>
              <a:buChar char="•"/>
              <a:defRPr/>
            </a:pPr>
            <a:r>
              <a:rPr lang="en-US" sz="2800" b="0" dirty="0">
                <a:solidFill>
                  <a:srgbClr val="000000"/>
                </a:solidFill>
                <a:latin typeface="Arial Narrow"/>
              </a:rPr>
              <a:t>The default FPGA clock frequency depends on the hardware. For example, clock frequency is 40 MHz for R Series boards and cRIO</a:t>
            </a:r>
          </a:p>
          <a:p>
            <a:pPr marL="233363" lvl="1" indent="-233363" fontAlgn="auto">
              <a:spcBef>
                <a:spcPct val="20000"/>
              </a:spcBef>
              <a:spcAft>
                <a:spcPts val="0"/>
              </a:spcAft>
              <a:buFont typeface="Arial" pitchFamily="34" charset="0"/>
              <a:buChar char="•"/>
              <a:defRPr/>
            </a:pPr>
            <a:r>
              <a:rPr lang="en-US" sz="2800" b="0" dirty="0">
                <a:solidFill>
                  <a:srgbClr val="000000"/>
                </a:solidFill>
                <a:latin typeface="Arial Narrow"/>
              </a:rPr>
              <a:t>Altering clock frequencies alters the execution speed of FPGA code</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Title 3"/>
          <p:cNvSpPr>
            <a:spLocks noGrp="1"/>
          </p:cNvSpPr>
          <p:nvPr>
            <p:ph type="title"/>
          </p:nvPr>
        </p:nvSpPr>
        <p:spPr/>
        <p:txBody>
          <a:bodyPr/>
          <a:lstStyle/>
          <a:p>
            <a:pPr eaLnBrk="1" hangingPunct="1"/>
            <a:r>
              <a:rPr lang="en-US" smtClean="0"/>
              <a:t>C. Using FPGA Clocks</a:t>
            </a:r>
          </a:p>
        </p:txBody>
      </p:sp>
      <p:sp>
        <p:nvSpPr>
          <p:cNvPr id="736259" name="Content Placeholder 4"/>
          <p:cNvSpPr>
            <a:spLocks noGrp="1"/>
          </p:cNvSpPr>
          <p:nvPr>
            <p:ph idx="1"/>
          </p:nvPr>
        </p:nvSpPr>
        <p:spPr/>
        <p:txBody>
          <a:bodyPr/>
          <a:lstStyle/>
          <a:p>
            <a:pPr lvl="1" eaLnBrk="1" hangingPunct="1">
              <a:buFont typeface="Arial" pitchFamily="34" charset="0"/>
              <a:buNone/>
            </a:pPr>
            <a:r>
              <a:rPr lang="en-US" smtClean="0"/>
              <a:t>FPGA Clocks</a:t>
            </a:r>
          </a:p>
          <a:p>
            <a:pPr lvl="1" eaLnBrk="1" hangingPunct="1"/>
            <a:r>
              <a:rPr lang="en-US" smtClean="0"/>
              <a:t>Determine the execution time of the individual VIs and functions on the FPGA VI block diagram</a:t>
            </a:r>
          </a:p>
          <a:p>
            <a:pPr lvl="1" eaLnBrk="1" hangingPunct="1">
              <a:buFont typeface="Arial" pitchFamily="34" charset="0"/>
              <a:buNone/>
            </a:pPr>
            <a:endParaRPr lang="en-US" smtClean="0"/>
          </a:p>
          <a:p>
            <a:pPr lvl="1" eaLnBrk="1" hangingPunct="1">
              <a:buFont typeface="Arial" pitchFamily="34" charset="0"/>
              <a:buNone/>
            </a:pPr>
            <a:r>
              <a:rPr lang="en-US" smtClean="0"/>
              <a:t>Types of FPGA Clocks</a:t>
            </a:r>
          </a:p>
          <a:p>
            <a:pPr lvl="1" eaLnBrk="1" hangingPunct="1"/>
            <a:r>
              <a:rPr lang="en-US" smtClean="0"/>
              <a:t>Base Clock and Derived Clock</a:t>
            </a:r>
          </a:p>
          <a:p>
            <a:pPr lvl="1" eaLnBrk="1" hangingPunct="1"/>
            <a:r>
              <a:rPr lang="en-US" smtClean="0"/>
              <a:t>Top-level Clock</a:t>
            </a: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Title 3"/>
          <p:cNvSpPr>
            <a:spLocks noGrp="1"/>
          </p:cNvSpPr>
          <p:nvPr>
            <p:ph type="title"/>
          </p:nvPr>
        </p:nvSpPr>
        <p:spPr/>
        <p:txBody>
          <a:bodyPr/>
          <a:lstStyle/>
          <a:p>
            <a:pPr eaLnBrk="1" hangingPunct="1"/>
            <a:r>
              <a:rPr lang="en-US" smtClean="0"/>
              <a:t>Using FPGA Clocks – Base Clock</a:t>
            </a:r>
          </a:p>
        </p:txBody>
      </p:sp>
      <p:sp>
        <p:nvSpPr>
          <p:cNvPr id="737283" name="Content Placeholder 4"/>
          <p:cNvSpPr>
            <a:spLocks noGrp="1"/>
          </p:cNvSpPr>
          <p:nvPr>
            <p:ph sz="half" idx="1"/>
          </p:nvPr>
        </p:nvSpPr>
        <p:spPr/>
        <p:txBody>
          <a:bodyPr/>
          <a:lstStyle/>
          <a:p>
            <a:pPr lvl="1" eaLnBrk="1" hangingPunct="1">
              <a:buFont typeface="Arial" pitchFamily="34" charset="0"/>
              <a:buNone/>
            </a:pPr>
            <a:r>
              <a:rPr lang="en-US" smtClean="0"/>
              <a:t>FPGA Base Clock</a:t>
            </a:r>
          </a:p>
          <a:p>
            <a:pPr lvl="1" eaLnBrk="1" hangingPunct="1"/>
            <a:r>
              <a:rPr lang="en-US" smtClean="0"/>
              <a:t>Digital signal existing in hardware that you can use as a clock for an FPGA application</a:t>
            </a:r>
          </a:p>
          <a:p>
            <a:pPr lvl="1" eaLnBrk="1" hangingPunct="1"/>
            <a:r>
              <a:rPr lang="en-US" smtClean="0"/>
              <a:t>FPGA targets have an onboard clock</a:t>
            </a:r>
          </a:p>
          <a:p>
            <a:pPr lvl="1" eaLnBrk="1" hangingPunct="1">
              <a:buFont typeface="Arial" pitchFamily="34" charset="0"/>
              <a:buNone/>
            </a:pPr>
            <a:endParaRPr lang="en-US" smtClean="0"/>
          </a:p>
        </p:txBody>
      </p:sp>
      <p:pic>
        <p:nvPicPr>
          <p:cNvPr id="737284" name="Picture 2" descr="loc_missing_art_imagefile"/>
          <p:cNvPicPr>
            <a:picLocks noChangeAspect="1" noChangeArrowheads="1"/>
          </p:cNvPicPr>
          <p:nvPr/>
        </p:nvPicPr>
        <p:blipFill>
          <a:blip r:embed="rId3" cstate="print"/>
          <a:srcRect/>
          <a:stretch>
            <a:fillRect/>
          </a:stretch>
        </p:blipFill>
        <p:spPr bwMode="auto">
          <a:xfrm>
            <a:off x="4876800" y="1676400"/>
            <a:ext cx="3733800" cy="3249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Title 3"/>
          <p:cNvSpPr>
            <a:spLocks noGrp="1"/>
          </p:cNvSpPr>
          <p:nvPr>
            <p:ph type="title"/>
          </p:nvPr>
        </p:nvSpPr>
        <p:spPr/>
        <p:txBody>
          <a:bodyPr/>
          <a:lstStyle/>
          <a:p>
            <a:pPr eaLnBrk="1" hangingPunct="1"/>
            <a:r>
              <a:rPr lang="en-US" smtClean="0"/>
              <a:t>Using FPGA Clocks – Derived Clock</a:t>
            </a:r>
          </a:p>
        </p:txBody>
      </p:sp>
      <p:sp>
        <p:nvSpPr>
          <p:cNvPr id="738307" name="Content Placeholder 4"/>
          <p:cNvSpPr>
            <a:spLocks noGrp="1"/>
          </p:cNvSpPr>
          <p:nvPr>
            <p:ph sz="half" idx="1"/>
          </p:nvPr>
        </p:nvSpPr>
        <p:spPr/>
        <p:txBody>
          <a:bodyPr/>
          <a:lstStyle/>
          <a:p>
            <a:pPr lvl="1" eaLnBrk="1" hangingPunct="1">
              <a:buFont typeface="Arial" pitchFamily="34" charset="0"/>
              <a:buNone/>
            </a:pPr>
            <a:r>
              <a:rPr lang="en-US" smtClean="0"/>
              <a:t>FPGA Derived Clock</a:t>
            </a:r>
          </a:p>
          <a:p>
            <a:pPr lvl="1" eaLnBrk="1" hangingPunct="1"/>
            <a:r>
              <a:rPr lang="en-US" smtClean="0"/>
              <a:t>Created from a base clock</a:t>
            </a:r>
          </a:p>
          <a:p>
            <a:pPr lvl="1" eaLnBrk="1" hangingPunct="1"/>
            <a:r>
              <a:rPr lang="en-US" smtClean="0"/>
              <a:t>Can derive clock frequencies other than the base clock frequency</a:t>
            </a:r>
          </a:p>
          <a:p>
            <a:pPr lvl="1" eaLnBrk="1" hangingPunct="1"/>
            <a:r>
              <a:rPr lang="en-US" smtClean="0"/>
              <a:t>Can use derived clocks as a clock for an FPGA application</a:t>
            </a:r>
          </a:p>
        </p:txBody>
      </p:sp>
      <p:pic>
        <p:nvPicPr>
          <p:cNvPr id="738308" name="Picture 2" descr="loc_missing_art_imagefile"/>
          <p:cNvPicPr>
            <a:picLocks noChangeAspect="1" noChangeArrowheads="1"/>
          </p:cNvPicPr>
          <p:nvPr/>
        </p:nvPicPr>
        <p:blipFill>
          <a:blip r:embed="rId3" cstate="print"/>
          <a:srcRect/>
          <a:stretch>
            <a:fillRect/>
          </a:stretch>
        </p:blipFill>
        <p:spPr bwMode="auto">
          <a:xfrm>
            <a:off x="4800600" y="1770063"/>
            <a:ext cx="4046538" cy="3182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Title 3"/>
          <p:cNvSpPr>
            <a:spLocks noGrp="1"/>
          </p:cNvSpPr>
          <p:nvPr>
            <p:ph type="title"/>
          </p:nvPr>
        </p:nvSpPr>
        <p:spPr/>
        <p:txBody>
          <a:bodyPr/>
          <a:lstStyle/>
          <a:p>
            <a:pPr eaLnBrk="1" hangingPunct="1"/>
            <a:r>
              <a:rPr lang="en-US" smtClean="0"/>
              <a:t>Derived Clock Configuration</a:t>
            </a:r>
          </a:p>
        </p:txBody>
      </p:sp>
      <p:pic>
        <p:nvPicPr>
          <p:cNvPr id="739331" name="Picture 3" descr="loc_missing_art_imagefile"/>
          <p:cNvPicPr>
            <a:picLocks noChangeAspect="1" noChangeArrowheads="1"/>
          </p:cNvPicPr>
          <p:nvPr/>
        </p:nvPicPr>
        <p:blipFill>
          <a:blip r:embed="rId3" cstate="print"/>
          <a:srcRect/>
          <a:stretch>
            <a:fillRect/>
          </a:stretch>
        </p:blipFill>
        <p:spPr bwMode="auto">
          <a:xfrm>
            <a:off x="1260475" y="1219200"/>
            <a:ext cx="6740525" cy="4819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Title 3"/>
          <p:cNvSpPr>
            <a:spLocks noGrp="1"/>
          </p:cNvSpPr>
          <p:nvPr>
            <p:ph type="title"/>
          </p:nvPr>
        </p:nvSpPr>
        <p:spPr/>
        <p:txBody>
          <a:bodyPr/>
          <a:lstStyle/>
          <a:p>
            <a:pPr eaLnBrk="1" hangingPunct="1"/>
            <a:r>
              <a:rPr lang="en-US" smtClean="0"/>
              <a:t>Using FPGA Clocks – Top-level Clock</a:t>
            </a:r>
          </a:p>
        </p:txBody>
      </p:sp>
      <p:sp>
        <p:nvSpPr>
          <p:cNvPr id="740355" name="Content Placeholder 4"/>
          <p:cNvSpPr>
            <a:spLocks noGrp="1"/>
          </p:cNvSpPr>
          <p:nvPr>
            <p:ph idx="1"/>
          </p:nvPr>
        </p:nvSpPr>
        <p:spPr>
          <a:xfrm>
            <a:off x="533400" y="1514475"/>
            <a:ext cx="4800600" cy="4286250"/>
          </a:xfrm>
        </p:spPr>
        <p:txBody>
          <a:bodyPr/>
          <a:lstStyle/>
          <a:p>
            <a:pPr lvl="1" eaLnBrk="1" hangingPunct="1">
              <a:buFont typeface="Arial" pitchFamily="34" charset="0"/>
              <a:buNone/>
            </a:pPr>
            <a:r>
              <a:rPr lang="en-US" smtClean="0"/>
              <a:t>FPGA Top-level Clock</a:t>
            </a:r>
          </a:p>
          <a:p>
            <a:pPr lvl="1" eaLnBrk="1" hangingPunct="1"/>
            <a:r>
              <a:rPr lang="en-US" smtClean="0"/>
              <a:t>Clock that the FPGA VI uses outside of SCTLs</a:t>
            </a:r>
          </a:p>
          <a:p>
            <a:pPr lvl="1" eaLnBrk="1" hangingPunct="1"/>
            <a:r>
              <a:rPr lang="en-US" smtClean="0"/>
              <a:t>Controls the execution rate of the code outside of SCTLs</a:t>
            </a:r>
          </a:p>
          <a:p>
            <a:pPr lvl="1" eaLnBrk="1" hangingPunct="1"/>
            <a:r>
              <a:rPr lang="en-US" smtClean="0"/>
              <a:t>Default top-level clock is the onboard FPGA clock</a:t>
            </a:r>
          </a:p>
        </p:txBody>
      </p:sp>
      <p:pic>
        <p:nvPicPr>
          <p:cNvPr id="740356" name="Picture 3" descr="loc_missing_art_imagefile"/>
          <p:cNvPicPr>
            <a:picLocks noChangeAspect="1" noChangeArrowheads="1"/>
          </p:cNvPicPr>
          <p:nvPr/>
        </p:nvPicPr>
        <p:blipFill>
          <a:blip r:embed="rId3" cstate="print"/>
          <a:srcRect/>
          <a:stretch>
            <a:fillRect/>
          </a:stretch>
        </p:blipFill>
        <p:spPr bwMode="auto">
          <a:xfrm>
            <a:off x="5257800" y="1524000"/>
            <a:ext cx="3408363"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itle 3"/>
          <p:cNvSpPr>
            <a:spLocks noGrp="1"/>
          </p:cNvSpPr>
          <p:nvPr>
            <p:ph type="title"/>
          </p:nvPr>
        </p:nvSpPr>
        <p:spPr/>
        <p:txBody>
          <a:bodyPr/>
          <a:lstStyle/>
          <a:p>
            <a:pPr eaLnBrk="1" hangingPunct="1"/>
            <a:r>
              <a:rPr lang="en-US" smtClean="0"/>
              <a:t>Using FPGA Clocks – Top-level Clock</a:t>
            </a:r>
          </a:p>
        </p:txBody>
      </p:sp>
      <p:sp>
        <p:nvSpPr>
          <p:cNvPr id="741379" name="Content Placeholder 4"/>
          <p:cNvSpPr>
            <a:spLocks noGrp="1"/>
          </p:cNvSpPr>
          <p:nvPr>
            <p:ph idx="1"/>
          </p:nvPr>
        </p:nvSpPr>
        <p:spPr/>
        <p:txBody>
          <a:bodyPr/>
          <a:lstStyle/>
          <a:p>
            <a:pPr lvl="1" eaLnBrk="1" hangingPunct="1">
              <a:buFont typeface="Arial" pitchFamily="34" charset="0"/>
              <a:buNone/>
            </a:pPr>
            <a:r>
              <a:rPr lang="en-US" smtClean="0"/>
              <a:t>Changing the FPGA Top-level Clock Rate</a:t>
            </a:r>
          </a:p>
          <a:p>
            <a:pPr lvl="1" eaLnBrk="1" hangingPunct="1"/>
            <a:r>
              <a:rPr lang="en-US" smtClean="0"/>
              <a:t>Most LabVIEW FPGA functions are designed to compile successfully at clock rates of 40 MHz</a:t>
            </a:r>
          </a:p>
          <a:p>
            <a:pPr lvl="2" eaLnBrk="1" hangingPunct="1"/>
            <a:r>
              <a:rPr lang="en-US" smtClean="0"/>
              <a:t>Not all FPGA VIs successfully compile with faster clock rates</a:t>
            </a:r>
          </a:p>
          <a:p>
            <a:pPr lvl="2" eaLnBrk="1" hangingPunct="1"/>
            <a:r>
              <a:rPr lang="en-US" smtClean="0"/>
              <a:t>Compilation Status window will report a failure if the clock rate is too fast for the FPGA VI</a:t>
            </a: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Title 3"/>
          <p:cNvSpPr>
            <a:spLocks noGrp="1"/>
          </p:cNvSpPr>
          <p:nvPr>
            <p:ph type="title"/>
          </p:nvPr>
        </p:nvSpPr>
        <p:spPr/>
        <p:txBody>
          <a:bodyPr/>
          <a:lstStyle/>
          <a:p>
            <a:pPr eaLnBrk="1" hangingPunct="1"/>
            <a:r>
              <a:rPr lang="en-US" smtClean="0"/>
              <a:t>Using FPGA Clocks with SCTL</a:t>
            </a:r>
          </a:p>
        </p:txBody>
      </p:sp>
      <p:sp>
        <p:nvSpPr>
          <p:cNvPr id="742403" name="Content Placeholder 4"/>
          <p:cNvSpPr>
            <a:spLocks noGrp="1"/>
          </p:cNvSpPr>
          <p:nvPr>
            <p:ph idx="1"/>
          </p:nvPr>
        </p:nvSpPr>
        <p:spPr>
          <a:xfrm>
            <a:off x="533400" y="1514475"/>
            <a:ext cx="4572000" cy="4286250"/>
          </a:xfrm>
        </p:spPr>
        <p:txBody>
          <a:bodyPr/>
          <a:lstStyle/>
          <a:p>
            <a:pPr lvl="1" eaLnBrk="1" hangingPunct="1"/>
            <a:r>
              <a:rPr lang="en-US" smtClean="0"/>
              <a:t>Can configure a SCTL to use a specific FPGA clock as its timing source</a:t>
            </a:r>
          </a:p>
          <a:p>
            <a:pPr lvl="2" eaLnBrk="1" hangingPunct="1"/>
            <a:r>
              <a:rPr lang="en-US" smtClean="0"/>
              <a:t>Default timing source is the top-level clock</a:t>
            </a:r>
          </a:p>
          <a:p>
            <a:pPr lvl="2" eaLnBrk="1" hangingPunct="1"/>
            <a:r>
              <a:rPr lang="en-US" smtClean="0"/>
              <a:t>Can set a different base clock or derived clock as the timing source</a:t>
            </a:r>
          </a:p>
        </p:txBody>
      </p:sp>
      <p:pic>
        <p:nvPicPr>
          <p:cNvPr id="742404" name="Picture 3" descr="loc_missing_art_imagefile"/>
          <p:cNvPicPr>
            <a:picLocks noChangeAspect="1" noChangeArrowheads="1"/>
          </p:cNvPicPr>
          <p:nvPr/>
        </p:nvPicPr>
        <p:blipFill>
          <a:blip r:embed="rId3" cstate="print"/>
          <a:srcRect/>
          <a:stretch>
            <a:fillRect/>
          </a:stretch>
        </p:blipFill>
        <p:spPr bwMode="auto">
          <a:xfrm>
            <a:off x="5105400" y="1862138"/>
            <a:ext cx="3810000" cy="26336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3"/>
          <p:cNvSpPr>
            <a:spLocks noGrp="1"/>
          </p:cNvSpPr>
          <p:nvPr>
            <p:ph type="title"/>
          </p:nvPr>
        </p:nvSpPr>
        <p:spPr/>
        <p:txBody>
          <a:bodyPr/>
          <a:lstStyle/>
          <a:p>
            <a:pPr eaLnBrk="1" hangingPunct="1"/>
            <a:r>
              <a:rPr lang="en-US" smtClean="0"/>
              <a:t>Using FPGA Clocks with SCTL</a:t>
            </a:r>
          </a:p>
        </p:txBody>
      </p:sp>
      <p:sp>
        <p:nvSpPr>
          <p:cNvPr id="743427" name="Content Placeholder 4"/>
          <p:cNvSpPr>
            <a:spLocks noGrp="1"/>
          </p:cNvSpPr>
          <p:nvPr>
            <p:ph idx="1"/>
          </p:nvPr>
        </p:nvSpPr>
        <p:spPr/>
        <p:txBody>
          <a:bodyPr/>
          <a:lstStyle/>
          <a:p>
            <a:pPr lvl="1" eaLnBrk="1" hangingPunct="1"/>
            <a:r>
              <a:rPr lang="en-US" smtClean="0"/>
              <a:t>All code in the SCTL must finish executing within one cycle of the selected timing source for the FPGA VI to compile successfully</a:t>
            </a:r>
          </a:p>
          <a:p>
            <a:pPr lvl="1" eaLnBrk="1" hangingPunct="1"/>
            <a:r>
              <a:rPr lang="en-US" smtClean="0"/>
              <a:t>FPGA compilation fails with a timing violation report when the code in the SCTL takes more than the specified time</a:t>
            </a:r>
          </a:p>
        </p:txBody>
      </p:sp>
      <p:pic>
        <p:nvPicPr>
          <p:cNvPr id="743428" name="Picture 2" descr="loc_missing_art_imagefile"/>
          <p:cNvPicPr>
            <a:picLocks noChangeAspect="1" noChangeArrowheads="1"/>
          </p:cNvPicPr>
          <p:nvPr/>
        </p:nvPicPr>
        <p:blipFill>
          <a:blip r:embed="rId3" cstate="print"/>
          <a:srcRect/>
          <a:stretch>
            <a:fillRect/>
          </a:stretch>
        </p:blipFill>
        <p:spPr bwMode="auto">
          <a:xfrm>
            <a:off x="4568825" y="4419600"/>
            <a:ext cx="4270375" cy="1600200"/>
          </a:xfrm>
          <a:prstGeom prst="rect">
            <a:avLst/>
          </a:prstGeom>
          <a:noFill/>
          <a:ln w="9525">
            <a:noFill/>
            <a:miter lim="800000"/>
            <a:headEnd/>
            <a:tailEnd/>
          </a:ln>
        </p:spPr>
      </p:pic>
      <p:cxnSp>
        <p:nvCxnSpPr>
          <p:cNvPr id="743429" name="Straight Arrow Connector 6"/>
          <p:cNvCxnSpPr>
            <a:cxnSpLocks noChangeShapeType="1"/>
          </p:cNvCxnSpPr>
          <p:nvPr/>
        </p:nvCxnSpPr>
        <p:spPr bwMode="auto">
          <a:xfrm>
            <a:off x="3733800" y="4724400"/>
            <a:ext cx="762000" cy="1588"/>
          </a:xfrm>
          <a:prstGeom prst="straightConnector1">
            <a:avLst/>
          </a:prstGeom>
          <a:noFill/>
          <a:ln w="9525" algn="ctr">
            <a:solidFill>
              <a:srgbClr val="FF0000"/>
            </a:solidFill>
            <a:round/>
            <a:headEnd type="none" w="sm" len="sm"/>
            <a:tailEnd type="arrow" w="med" len="med"/>
          </a:ln>
        </p:spPr>
      </p:cxnSp>
      <p:sp>
        <p:nvSpPr>
          <p:cNvPr id="743430" name="TextBox 7"/>
          <p:cNvSpPr txBox="1">
            <a:spLocks noChangeArrowheads="1"/>
          </p:cNvSpPr>
          <p:nvPr/>
        </p:nvSpPr>
        <p:spPr bwMode="auto">
          <a:xfrm>
            <a:off x="381000" y="4495800"/>
            <a:ext cx="3352800" cy="584200"/>
          </a:xfrm>
          <a:prstGeom prst="rect">
            <a:avLst/>
          </a:prstGeom>
          <a:noFill/>
          <a:ln w="9525">
            <a:noFill/>
            <a:miter lim="800000"/>
            <a:headEnd/>
            <a:tailEnd/>
          </a:ln>
        </p:spPr>
        <p:txBody>
          <a:bodyPr>
            <a:spAutoFit/>
          </a:bodyPr>
          <a:lstStyle/>
          <a:p>
            <a:pPr eaLnBrk="0" hangingPunct="0"/>
            <a:r>
              <a:rPr lang="en-US" sz="1600">
                <a:solidFill>
                  <a:srgbClr val="FF0000"/>
                </a:solidFill>
              </a:rPr>
              <a:t>SCTL code must finish executing within one cycle of the 80 MHz derived clock</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p:cNvGraphicFramePr/>
          <p:nvPr/>
        </p:nvGraphicFramePr>
        <p:xfrm>
          <a:off x="533400" y="1219200"/>
          <a:ext cx="8229600" cy="490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44419" name="Rectangle 2"/>
          <p:cNvSpPr>
            <a:spLocks noGrp="1" noChangeArrowheads="1"/>
          </p:cNvSpPr>
          <p:nvPr>
            <p:ph type="title"/>
          </p:nvPr>
        </p:nvSpPr>
        <p:spPr/>
        <p:txBody>
          <a:bodyPr/>
          <a:lstStyle/>
          <a:p>
            <a:pPr eaLnBrk="1" hangingPunct="1"/>
            <a:r>
              <a:rPr lang="en-US" smtClean="0"/>
              <a:t>File Locations</a:t>
            </a:r>
          </a:p>
        </p:txBody>
      </p:sp>
      <p:sp>
        <p:nvSpPr>
          <p:cNvPr id="444420" name="Content Placeholder 4"/>
          <p:cNvSpPr>
            <a:spLocks noGrp="1"/>
          </p:cNvSpPr>
          <p:nvPr>
            <p:ph idx="1"/>
          </p:nvPr>
        </p:nvSpPr>
        <p:spPr/>
        <p:txBody>
          <a:bodyPr/>
          <a:lstStyle/>
          <a:p>
            <a:pPr marL="0" indent="0" eaLnBrk="1" hangingPunct="1"/>
            <a:r>
              <a:rPr lang="en-US" smtClean="0"/>
              <a:t>The course installer places the course files in the following location:</a:t>
            </a:r>
          </a:p>
        </p:txBody>
      </p:sp>
      <p:pic>
        <p:nvPicPr>
          <p:cNvPr id="1027" name="Picture 3" descr="noloc_missing_art_imagefile"/>
          <p:cNvPicPr>
            <a:picLocks noChangeAspect="1" noChangeArrowheads="1"/>
          </p:cNvPicPr>
          <p:nvPr/>
        </p:nvPicPr>
        <p:blipFill>
          <a:blip r:embed="rId8" cstate="print"/>
          <a:srcRect/>
          <a:stretch>
            <a:fillRect/>
          </a:stretch>
        </p:blipFill>
        <p:spPr bwMode="auto">
          <a:xfrm>
            <a:off x="7478196" y="76200"/>
            <a:ext cx="1589604" cy="1600200"/>
          </a:xfrm>
          <a:prstGeom prst="rect">
            <a:avLst/>
          </a:prstGeom>
          <a:ln>
            <a:noFill/>
          </a:ln>
          <a:effectLst>
            <a:softEdge rad="31750"/>
          </a:effectLst>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itle 1"/>
          <p:cNvSpPr>
            <a:spLocks noGrp="1"/>
          </p:cNvSpPr>
          <p:nvPr>
            <p:ph type="title"/>
          </p:nvPr>
        </p:nvSpPr>
        <p:spPr/>
        <p:txBody>
          <a:bodyPr/>
          <a:lstStyle/>
          <a:p>
            <a:pPr eaLnBrk="1" hangingPunct="1"/>
            <a:r>
              <a:rPr lang="en-US" smtClean="0"/>
              <a:t>Summary—Quiz</a:t>
            </a:r>
          </a:p>
        </p:txBody>
      </p:sp>
      <p:sp>
        <p:nvSpPr>
          <p:cNvPr id="3" name="Content Placeholder 2"/>
          <p:cNvSpPr>
            <a:spLocks noGrp="1"/>
          </p:cNvSpPr>
          <p:nvPr>
            <p:ph idx="1"/>
          </p:nvPr>
        </p:nvSpPr>
        <p:spPr/>
        <p:txBody>
          <a:bodyPr rtlCol="0">
            <a:normAutofit lnSpcReduction="10000"/>
          </a:bodyPr>
          <a:lstStyle/>
          <a:p>
            <a:pPr marL="514350" indent="-514350" eaLnBrk="1" fontAlgn="auto" hangingPunct="1">
              <a:spcAft>
                <a:spcPts val="0"/>
              </a:spcAft>
              <a:buFont typeface="+mj-lt"/>
              <a:buAutoNum type="arabicPeriod" startAt="4"/>
              <a:defRPr/>
            </a:pPr>
            <a:r>
              <a:rPr lang="en-US" dirty="0" smtClean="0"/>
              <a:t>Which of the following might be typical reasons for using R Series Multifunction RIO device over a DAQ board programmed with DAQmx?</a:t>
            </a:r>
          </a:p>
          <a:p>
            <a:pPr marL="738860" lvl="2" indent="-514350" eaLnBrk="1" fontAlgn="auto" hangingPunct="1">
              <a:spcAft>
                <a:spcPts val="0"/>
              </a:spcAft>
              <a:buFont typeface="+mj-lt"/>
              <a:buAutoNum type="alphaLcPeriod"/>
              <a:defRPr/>
            </a:pPr>
            <a:r>
              <a:rPr lang="en-US" dirty="0" smtClean="0"/>
              <a:t>Need more counters than available on a DAQ board</a:t>
            </a:r>
          </a:p>
          <a:p>
            <a:pPr marL="738860" lvl="2" indent="-514350" eaLnBrk="1" fontAlgn="auto" hangingPunct="1">
              <a:spcAft>
                <a:spcPts val="0"/>
              </a:spcAft>
              <a:buFont typeface="+mj-lt"/>
              <a:buAutoNum type="alphaLcPeriod"/>
              <a:defRPr/>
            </a:pPr>
            <a:r>
              <a:rPr lang="en-US" dirty="0" smtClean="0"/>
              <a:t>Need custom trigger logic</a:t>
            </a:r>
          </a:p>
          <a:p>
            <a:pPr marL="738860" lvl="2" indent="-514350" eaLnBrk="1" fontAlgn="auto" hangingPunct="1">
              <a:spcAft>
                <a:spcPts val="0"/>
              </a:spcAft>
              <a:buFont typeface="+mj-lt"/>
              <a:buAutoNum type="alphaLcPeriod"/>
              <a:defRPr/>
            </a:pPr>
            <a:r>
              <a:rPr lang="en-US" dirty="0" smtClean="0"/>
              <a:t>Need more analog input channels than available on a DAQ board</a:t>
            </a:r>
          </a:p>
          <a:p>
            <a:pPr marL="738860" lvl="2" indent="-514350" eaLnBrk="1" fontAlgn="auto" hangingPunct="1">
              <a:spcAft>
                <a:spcPts val="0"/>
              </a:spcAft>
              <a:buFont typeface="+mj-lt"/>
              <a:buAutoNum type="alphaLcPeriod"/>
              <a:defRPr/>
            </a:pPr>
            <a:r>
              <a:rPr lang="en-US" dirty="0" smtClean="0"/>
              <a:t>Need to simultaneously acquire data on different channels at different rates</a:t>
            </a:r>
          </a:p>
          <a:p>
            <a:pPr marL="738860" lvl="2" indent="-514350" eaLnBrk="1" fontAlgn="auto" hangingPunct="1">
              <a:spcAft>
                <a:spcPts val="0"/>
              </a:spcAft>
              <a:buFont typeface="+mj-lt"/>
              <a:buAutoNum type="alphaLcPeriod"/>
              <a:defRPr/>
            </a:pPr>
            <a:r>
              <a:rPr lang="en-US" dirty="0" smtClean="0"/>
              <a:t>Need a high-level/easy-to-use driver</a:t>
            </a:r>
          </a:p>
          <a:p>
            <a:pPr marL="738860" lvl="2" indent="-514350" eaLnBrk="1" fontAlgn="auto" hangingPunct="1">
              <a:spcAft>
                <a:spcPts val="0"/>
              </a:spcAft>
              <a:buFont typeface="+mj-lt"/>
              <a:buAutoNum type="alphaLcPeriod"/>
              <a:defRPr/>
            </a:pPr>
            <a:endParaRPr lang="en-US" dirty="0"/>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itle 3"/>
          <p:cNvSpPr>
            <a:spLocks noGrp="1"/>
          </p:cNvSpPr>
          <p:nvPr>
            <p:ph type="title"/>
          </p:nvPr>
        </p:nvSpPr>
        <p:spPr/>
        <p:txBody>
          <a:bodyPr/>
          <a:lstStyle/>
          <a:p>
            <a:pPr eaLnBrk="1" hangingPunct="1"/>
            <a:r>
              <a:rPr lang="en-US" smtClean="0"/>
              <a:t>FPGA Clock Summary</a:t>
            </a:r>
          </a:p>
        </p:txBody>
      </p:sp>
      <p:sp>
        <p:nvSpPr>
          <p:cNvPr id="744451" name="Content Placeholder 4"/>
          <p:cNvSpPr>
            <a:spLocks noGrp="1"/>
          </p:cNvSpPr>
          <p:nvPr>
            <p:ph idx="1"/>
          </p:nvPr>
        </p:nvSpPr>
        <p:spPr/>
        <p:txBody>
          <a:bodyPr/>
          <a:lstStyle/>
          <a:p>
            <a:pPr lvl="1" eaLnBrk="1" hangingPunct="1"/>
            <a:r>
              <a:rPr lang="en-US" smtClean="0"/>
              <a:t>Base Clock</a:t>
            </a:r>
          </a:p>
          <a:p>
            <a:pPr lvl="2" eaLnBrk="1" hangingPunct="1"/>
            <a:r>
              <a:rPr lang="en-US" smtClean="0"/>
              <a:t>Digital signal existing in hardware that you can use as a clock for an FPGA application</a:t>
            </a:r>
          </a:p>
          <a:p>
            <a:pPr lvl="1" eaLnBrk="1" hangingPunct="1"/>
            <a:r>
              <a:rPr lang="en-US" smtClean="0"/>
              <a:t>Derived Clock</a:t>
            </a:r>
          </a:p>
          <a:p>
            <a:pPr lvl="2" eaLnBrk="1" hangingPunct="1"/>
            <a:r>
              <a:rPr lang="en-US" smtClean="0"/>
              <a:t>Created from a base clock that you can use as additional clocks for an FPGA application</a:t>
            </a:r>
          </a:p>
          <a:p>
            <a:pPr lvl="1" eaLnBrk="1" hangingPunct="1"/>
            <a:r>
              <a:rPr lang="en-US" smtClean="0"/>
              <a:t>Top-level Clock</a:t>
            </a:r>
          </a:p>
          <a:p>
            <a:pPr lvl="2" eaLnBrk="1" hangingPunct="1"/>
            <a:r>
              <a:rPr lang="en-US" smtClean="0"/>
              <a:t>Clock that the FPGA VI uses outside of SCTLs</a:t>
            </a: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4"/>
          <p:cNvSpPr>
            <a:spLocks noGrp="1"/>
          </p:cNvSpPr>
          <p:nvPr>
            <p:ph type="title"/>
          </p:nvPr>
        </p:nvSpPr>
        <p:spPr/>
        <p:txBody>
          <a:bodyPr/>
          <a:lstStyle/>
          <a:p>
            <a:pPr eaLnBrk="1" hangingPunct="1"/>
            <a:r>
              <a:rPr lang="en-US" smtClean="0"/>
              <a:t>D. SCTL Errors – Unsupported Objects</a:t>
            </a:r>
          </a:p>
        </p:txBody>
      </p:sp>
      <p:sp>
        <p:nvSpPr>
          <p:cNvPr id="6" name="Content Placeholder 5"/>
          <p:cNvSpPr>
            <a:spLocks noGrp="1"/>
          </p:cNvSpPr>
          <p:nvPr>
            <p:ph idx="1"/>
          </p:nvPr>
        </p:nvSpPr>
        <p:spPr/>
        <p:txBody>
          <a:bodyPr rtlCol="0">
            <a:normAutofit lnSpcReduction="10000"/>
          </a:bodyPr>
          <a:lstStyle/>
          <a:p>
            <a:pPr lvl="1" eaLnBrk="1" fontAlgn="auto" hangingPunct="1">
              <a:spcAft>
                <a:spcPts val="0"/>
              </a:spcAft>
              <a:defRPr/>
            </a:pPr>
            <a:r>
              <a:rPr lang="en-US" dirty="0" smtClean="0"/>
              <a:t>SCTL contents execute in a single clock period</a:t>
            </a:r>
          </a:p>
          <a:p>
            <a:pPr lvl="1" eaLnBrk="1" fontAlgn="auto" hangingPunct="1">
              <a:spcAft>
                <a:spcPts val="0"/>
              </a:spcAft>
              <a:defRPr/>
            </a:pPr>
            <a:r>
              <a:rPr lang="en-US" dirty="0" smtClean="0"/>
              <a:t>Some VIs and functions cannot be used in the loop at all</a:t>
            </a:r>
          </a:p>
          <a:p>
            <a:pPr lvl="2" eaLnBrk="1" fontAlgn="auto" hangingPunct="1">
              <a:spcAft>
                <a:spcPts val="0"/>
              </a:spcAft>
              <a:defRPr/>
            </a:pPr>
            <a:r>
              <a:rPr lang="en-US" dirty="0" smtClean="0"/>
              <a:t>Analog input, analog output (Most HW)</a:t>
            </a:r>
          </a:p>
          <a:p>
            <a:pPr lvl="2" eaLnBrk="1" fontAlgn="auto" hangingPunct="1">
              <a:spcAft>
                <a:spcPts val="0"/>
              </a:spcAft>
              <a:defRPr/>
            </a:pPr>
            <a:r>
              <a:rPr lang="en-US" dirty="0" smtClean="0"/>
              <a:t>Nested loops (While Loop, For Loop, Timed Loop)</a:t>
            </a:r>
          </a:p>
          <a:p>
            <a:pPr lvl="2" eaLnBrk="1" fontAlgn="auto" hangingPunct="1">
              <a:spcAft>
                <a:spcPts val="0"/>
              </a:spcAft>
              <a:defRPr/>
            </a:pPr>
            <a:r>
              <a:rPr lang="en-US" dirty="0" smtClean="0"/>
              <a:t>Loop Timer and Wait Express VIs</a:t>
            </a:r>
          </a:p>
          <a:p>
            <a:pPr lvl="2" eaLnBrk="1" fontAlgn="auto" hangingPunct="1">
              <a:spcAft>
                <a:spcPts val="0"/>
              </a:spcAft>
              <a:defRPr/>
            </a:pPr>
            <a:r>
              <a:rPr lang="en-US" dirty="0" smtClean="0"/>
              <a:t>Objects requiring more than one clock cycle to execute</a:t>
            </a:r>
          </a:p>
          <a:p>
            <a:pPr lvl="3" eaLnBrk="1" fontAlgn="auto" hangingPunct="1">
              <a:spcAft>
                <a:spcPts val="0"/>
              </a:spcAft>
              <a:defRPr/>
            </a:pPr>
            <a:r>
              <a:rPr lang="en-US" dirty="0" smtClean="0"/>
              <a:t>Divide function</a:t>
            </a:r>
          </a:p>
          <a:p>
            <a:pPr lvl="3" eaLnBrk="1" fontAlgn="auto" hangingPunct="1">
              <a:spcAft>
                <a:spcPts val="0"/>
              </a:spcAft>
              <a:defRPr/>
            </a:pPr>
            <a:r>
              <a:rPr lang="en-US" dirty="0" smtClean="0"/>
              <a:t>Quotient &amp; Remainder function</a:t>
            </a:r>
          </a:p>
          <a:p>
            <a:pPr lvl="2" eaLnBrk="1" fontAlgn="auto" hangingPunct="1">
              <a:spcAft>
                <a:spcPts val="0"/>
              </a:spcAft>
              <a:defRPr/>
            </a:pPr>
            <a:r>
              <a:rPr lang="en-US" dirty="0" smtClean="0"/>
              <a:t>See </a:t>
            </a:r>
            <a:r>
              <a:rPr lang="en-US" i="1" dirty="0" smtClean="0"/>
              <a:t>the LabVIEW FPGA Help </a:t>
            </a:r>
            <a:r>
              <a:rPr lang="en-US" dirty="0" smtClean="0"/>
              <a:t>for a detailed list of unsupported objects</a:t>
            </a:r>
          </a:p>
          <a:p>
            <a:pPr marL="0" indent="0"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Title 4"/>
          <p:cNvSpPr>
            <a:spLocks noGrp="1"/>
          </p:cNvSpPr>
          <p:nvPr>
            <p:ph type="title"/>
          </p:nvPr>
        </p:nvSpPr>
        <p:spPr/>
        <p:txBody>
          <a:bodyPr/>
          <a:lstStyle/>
          <a:p>
            <a:pPr eaLnBrk="1" hangingPunct="1"/>
            <a:r>
              <a:rPr lang="en-US" smtClean="0"/>
              <a:t>SCTL Errors – Unsupported Objects</a:t>
            </a:r>
          </a:p>
        </p:txBody>
      </p:sp>
      <p:sp>
        <p:nvSpPr>
          <p:cNvPr id="746499" name="Content Placeholder 5"/>
          <p:cNvSpPr>
            <a:spLocks noGrp="1"/>
          </p:cNvSpPr>
          <p:nvPr>
            <p:ph idx="1"/>
          </p:nvPr>
        </p:nvSpPr>
        <p:spPr>
          <a:xfrm>
            <a:off x="533400" y="1514475"/>
            <a:ext cx="4648200" cy="4286250"/>
          </a:xfrm>
        </p:spPr>
        <p:txBody>
          <a:bodyPr/>
          <a:lstStyle/>
          <a:p>
            <a:pPr marL="0" indent="0" eaLnBrk="1" hangingPunct="1"/>
            <a:r>
              <a:rPr lang="en-US" smtClean="0"/>
              <a:t>Code Generation Errors window shows unsupported objects</a:t>
            </a:r>
          </a:p>
          <a:p>
            <a:pPr lvl="1" eaLnBrk="1" hangingPunct="1"/>
            <a:r>
              <a:rPr lang="en-US" smtClean="0"/>
              <a:t>Appears if errors occur while generating intermediate files</a:t>
            </a:r>
          </a:p>
          <a:p>
            <a:pPr lvl="1" eaLnBrk="1" hangingPunct="1"/>
            <a:r>
              <a:rPr lang="en-US" smtClean="0"/>
              <a:t>Xilinx compilation process does not occur</a:t>
            </a:r>
          </a:p>
        </p:txBody>
      </p:sp>
      <p:pic>
        <p:nvPicPr>
          <p:cNvPr id="746500" name="Picture 2" descr="loc_env_code_generation_errors.bmp"/>
          <p:cNvPicPr>
            <a:picLocks noChangeAspect="1" noChangeArrowheads="1"/>
          </p:cNvPicPr>
          <p:nvPr/>
        </p:nvPicPr>
        <p:blipFill>
          <a:blip r:embed="rId3" cstate="print"/>
          <a:srcRect/>
          <a:stretch>
            <a:fillRect/>
          </a:stretch>
        </p:blipFill>
        <p:spPr bwMode="auto">
          <a:xfrm>
            <a:off x="5200650" y="1641475"/>
            <a:ext cx="3638550" cy="3616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itle 1"/>
          <p:cNvSpPr>
            <a:spLocks noGrp="1"/>
          </p:cNvSpPr>
          <p:nvPr>
            <p:ph type="title"/>
          </p:nvPr>
        </p:nvSpPr>
        <p:spPr/>
        <p:txBody>
          <a:bodyPr/>
          <a:lstStyle/>
          <a:p>
            <a:pPr eaLnBrk="1" hangingPunct="1"/>
            <a:r>
              <a:rPr lang="en-US" smtClean="0"/>
              <a:t>SCTL Errors – Combinatorial Paths</a:t>
            </a:r>
          </a:p>
        </p:txBody>
      </p:sp>
      <p:sp>
        <p:nvSpPr>
          <p:cNvPr id="3" name="Content Placeholder 2"/>
          <p:cNvSpPr>
            <a:spLocks noGrp="1"/>
          </p:cNvSpPr>
          <p:nvPr>
            <p:ph idx="1"/>
          </p:nvPr>
        </p:nvSpPr>
        <p:spPr>
          <a:xfrm>
            <a:off x="533400" y="1514475"/>
            <a:ext cx="3581400" cy="4286250"/>
          </a:xfrm>
        </p:spPr>
        <p:txBody>
          <a:bodyPr rtlCol="0">
            <a:normAutofit fontScale="92500"/>
          </a:bodyPr>
          <a:lstStyle/>
          <a:p>
            <a:pPr marL="0" indent="0" eaLnBrk="1" fontAlgn="auto" hangingPunct="1">
              <a:spcAft>
                <a:spcPts val="0"/>
              </a:spcAft>
              <a:defRPr/>
            </a:pPr>
            <a:r>
              <a:rPr lang="en-US" dirty="0" smtClean="0"/>
              <a:t>SCTL limited by logic and routing delays in FPGA circuitry</a:t>
            </a:r>
          </a:p>
          <a:p>
            <a:pPr lvl="1" eaLnBrk="1" fontAlgn="auto" hangingPunct="1">
              <a:spcAft>
                <a:spcPts val="0"/>
              </a:spcAft>
              <a:defRPr/>
            </a:pPr>
            <a:r>
              <a:rPr lang="en-US" dirty="0" smtClean="0"/>
              <a:t>If total path propagation takes longer than 1 clock cycle, compilation fails</a:t>
            </a:r>
          </a:p>
          <a:p>
            <a:pPr lvl="2" eaLnBrk="1" fontAlgn="auto" hangingPunct="1">
              <a:spcAft>
                <a:spcPts val="0"/>
              </a:spcAft>
              <a:defRPr/>
            </a:pPr>
            <a:r>
              <a:rPr lang="en-US" dirty="0" smtClean="0"/>
              <a:t>No way to pre-determine path length</a:t>
            </a:r>
          </a:p>
          <a:p>
            <a:pPr lvl="2" eaLnBrk="1" fontAlgn="auto" hangingPunct="1">
              <a:spcAft>
                <a:spcPts val="0"/>
              </a:spcAft>
              <a:defRPr/>
            </a:pPr>
            <a:r>
              <a:rPr lang="en-US" dirty="0" smtClean="0"/>
              <a:t>Try to reduce path length before using SCTL</a:t>
            </a:r>
            <a:endParaRPr lang="en-US" dirty="0"/>
          </a:p>
        </p:txBody>
      </p:sp>
      <p:pic>
        <p:nvPicPr>
          <p:cNvPr id="747524" name="Picture 2" descr="loc_env_compilation_status-investigate_timing_violation.bmp"/>
          <p:cNvPicPr>
            <a:picLocks noChangeAspect="1" noChangeArrowheads="1"/>
          </p:cNvPicPr>
          <p:nvPr/>
        </p:nvPicPr>
        <p:blipFill>
          <a:blip r:embed="rId3" cstate="print"/>
          <a:srcRect/>
          <a:stretch>
            <a:fillRect/>
          </a:stretch>
        </p:blipFill>
        <p:spPr bwMode="auto">
          <a:xfrm>
            <a:off x="3962400" y="1752600"/>
            <a:ext cx="4953000" cy="3346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Title 1"/>
          <p:cNvSpPr>
            <a:spLocks noGrp="1"/>
          </p:cNvSpPr>
          <p:nvPr>
            <p:ph type="title"/>
          </p:nvPr>
        </p:nvSpPr>
        <p:spPr/>
        <p:txBody>
          <a:bodyPr/>
          <a:lstStyle/>
          <a:p>
            <a:pPr eaLnBrk="1" hangingPunct="1"/>
            <a:r>
              <a:rPr lang="en-US" smtClean="0"/>
              <a:t>SCTL Errors – Combinatorial Paths</a:t>
            </a:r>
          </a:p>
        </p:txBody>
      </p:sp>
      <p:sp>
        <p:nvSpPr>
          <p:cNvPr id="748547" name="Content Placeholder 2"/>
          <p:cNvSpPr>
            <a:spLocks noGrp="1"/>
          </p:cNvSpPr>
          <p:nvPr>
            <p:ph idx="1"/>
          </p:nvPr>
        </p:nvSpPr>
        <p:spPr/>
        <p:txBody>
          <a:bodyPr/>
          <a:lstStyle/>
          <a:p>
            <a:pPr marL="0" indent="0" eaLnBrk="1" hangingPunct="1"/>
            <a:r>
              <a:rPr lang="en-US" sz="2400" smtClean="0"/>
              <a:t>Investigate timing violations with Timing Violation Analysis window</a:t>
            </a:r>
          </a:p>
          <a:p>
            <a:pPr lvl="1" eaLnBrk="1" hangingPunct="1"/>
            <a:r>
              <a:rPr lang="en-US" sz="2400" smtClean="0"/>
              <a:t>See logic, routing, and total delay of each item</a:t>
            </a:r>
          </a:p>
          <a:p>
            <a:pPr lvl="1" eaLnBrk="1" hangingPunct="1"/>
            <a:r>
              <a:rPr lang="en-US" sz="2400" smtClean="0"/>
              <a:t>Show path of timing violation on the block diagram</a:t>
            </a:r>
          </a:p>
          <a:p>
            <a:pPr lvl="2" eaLnBrk="1" hangingPunct="1"/>
            <a:endParaRPr lang="en-US" smtClean="0"/>
          </a:p>
          <a:p>
            <a:pPr marL="0" indent="0" eaLnBrk="1" hangingPunct="1"/>
            <a:endParaRPr lang="en-US" smtClean="0"/>
          </a:p>
          <a:p>
            <a:pPr marL="0" indent="0" eaLnBrk="1" hangingPunct="1"/>
            <a:endParaRPr lang="en-US" smtClean="0"/>
          </a:p>
        </p:txBody>
      </p:sp>
      <p:sp>
        <p:nvSpPr>
          <p:cNvPr id="7" name="Trapezoid 6" descr="noloc_easy_to_recreate"/>
          <p:cNvSpPr/>
          <p:nvPr/>
        </p:nvSpPr>
        <p:spPr>
          <a:xfrm rot="16200000">
            <a:off x="2991644" y="4171156"/>
            <a:ext cx="2554288" cy="917575"/>
          </a:xfrm>
          <a:prstGeom prst="trapezoid">
            <a:avLst>
              <a:gd name="adj" fmla="val 131349"/>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400" dirty="0">
              <a:solidFill>
                <a:srgbClr val="FFFFFF"/>
              </a:solidFill>
            </a:endParaRPr>
          </a:p>
        </p:txBody>
      </p:sp>
      <p:pic>
        <p:nvPicPr>
          <p:cNvPr id="748549" name="Picture 2" descr="loc_env_timing_violation_analysis.bmp"/>
          <p:cNvPicPr>
            <a:picLocks noChangeAspect="1" noChangeArrowheads="1"/>
          </p:cNvPicPr>
          <p:nvPr/>
        </p:nvPicPr>
        <p:blipFill>
          <a:blip r:embed="rId3" cstate="print"/>
          <a:srcRect/>
          <a:stretch>
            <a:fillRect/>
          </a:stretch>
        </p:blipFill>
        <p:spPr bwMode="auto">
          <a:xfrm>
            <a:off x="4724400" y="2971800"/>
            <a:ext cx="4124325" cy="3214688"/>
          </a:xfrm>
          <a:prstGeom prst="rect">
            <a:avLst/>
          </a:prstGeom>
          <a:noFill/>
          <a:ln w="9525">
            <a:noFill/>
            <a:miter lim="800000"/>
            <a:headEnd/>
            <a:tailEnd/>
          </a:ln>
        </p:spPr>
      </p:pic>
      <p:pic>
        <p:nvPicPr>
          <p:cNvPr id="748550" name="Picture 3" descr="loc_env_compilation_status-investigate_timing_violation.bmp"/>
          <p:cNvPicPr>
            <a:picLocks noChangeAspect="1" noChangeArrowheads="1"/>
          </p:cNvPicPr>
          <p:nvPr/>
        </p:nvPicPr>
        <p:blipFill>
          <a:blip r:embed="rId4" cstate="print"/>
          <a:srcRect/>
          <a:stretch>
            <a:fillRect/>
          </a:stretch>
        </p:blipFill>
        <p:spPr bwMode="auto">
          <a:xfrm>
            <a:off x="381000" y="3124200"/>
            <a:ext cx="3505200" cy="2368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Title 1"/>
          <p:cNvSpPr>
            <a:spLocks noGrp="1"/>
          </p:cNvSpPr>
          <p:nvPr>
            <p:ph type="title"/>
          </p:nvPr>
        </p:nvSpPr>
        <p:spPr/>
        <p:txBody>
          <a:bodyPr/>
          <a:lstStyle/>
          <a:p>
            <a:pPr eaLnBrk="1" hangingPunct="1"/>
            <a:r>
              <a:rPr lang="en-US" smtClean="0"/>
              <a:t>SCTL Errors – Combinatorial Paths</a:t>
            </a:r>
          </a:p>
        </p:txBody>
      </p:sp>
      <p:sp>
        <p:nvSpPr>
          <p:cNvPr id="749571" name="Content Placeholder 2"/>
          <p:cNvSpPr>
            <a:spLocks noGrp="1"/>
          </p:cNvSpPr>
          <p:nvPr>
            <p:ph idx="1"/>
          </p:nvPr>
        </p:nvSpPr>
        <p:spPr/>
        <p:txBody>
          <a:bodyPr/>
          <a:lstStyle/>
          <a:p>
            <a:pPr marL="0" indent="0" eaLnBrk="1" hangingPunct="1"/>
            <a:r>
              <a:rPr lang="en-US" smtClean="0"/>
              <a:t>Timing Violation Analysis window</a:t>
            </a:r>
          </a:p>
          <a:p>
            <a:pPr lvl="1" eaLnBrk="1" hangingPunct="1"/>
            <a:r>
              <a:rPr lang="en-US" smtClean="0"/>
              <a:t>Fix the timing violations</a:t>
            </a:r>
          </a:p>
          <a:p>
            <a:pPr lvl="2" eaLnBrk="1" hangingPunct="1"/>
            <a:r>
              <a:rPr lang="en-US" smtClean="0"/>
              <a:t>Speed up path by optimizing the code in the SCTL</a:t>
            </a:r>
          </a:p>
          <a:p>
            <a:pPr lvl="2" eaLnBrk="1" hangingPunct="1"/>
            <a:r>
              <a:rPr lang="en-US" smtClean="0"/>
              <a:t>Select a slower clock for the SCTL timing source</a:t>
            </a:r>
          </a:p>
          <a:p>
            <a:pPr lvl="2" eaLnBrk="1" hangingPunct="1"/>
            <a:r>
              <a:rPr lang="en-US" smtClean="0"/>
              <a:t>Speed up path by moving some code out of the SCTL</a:t>
            </a:r>
          </a:p>
          <a:p>
            <a:pPr marL="0" indent="0" eaLnBrk="1" hangingPunct="1"/>
            <a:endParaRPr lang="en-US" smtClean="0"/>
          </a:p>
          <a:p>
            <a:pPr marL="0" indent="0" eaLnBrk="1" hangingPunct="1"/>
            <a:endParaRPr lang="en-US" smtClean="0"/>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itle 3"/>
          <p:cNvSpPr>
            <a:spLocks noGrp="1"/>
          </p:cNvSpPr>
          <p:nvPr>
            <p:ph type="title"/>
          </p:nvPr>
        </p:nvSpPr>
        <p:spPr/>
        <p:txBody>
          <a:bodyPr/>
          <a:lstStyle/>
          <a:p>
            <a:pPr eaLnBrk="1" hangingPunct="1"/>
            <a:r>
              <a:rPr lang="en-US" smtClean="0"/>
              <a:t>E. Optimizing Code within a While Loop</a:t>
            </a:r>
          </a:p>
        </p:txBody>
      </p:sp>
      <p:sp>
        <p:nvSpPr>
          <p:cNvPr id="750595" name="Content Placeholder 4"/>
          <p:cNvSpPr>
            <a:spLocks noGrp="1"/>
          </p:cNvSpPr>
          <p:nvPr>
            <p:ph idx="1"/>
          </p:nvPr>
        </p:nvSpPr>
        <p:spPr>
          <a:xfrm>
            <a:off x="533400" y="1514475"/>
            <a:ext cx="4191000" cy="4286250"/>
          </a:xfrm>
        </p:spPr>
        <p:txBody>
          <a:bodyPr/>
          <a:lstStyle/>
          <a:p>
            <a:pPr lvl="1" eaLnBrk="1" hangingPunct="1">
              <a:buFont typeface="Arial" pitchFamily="34" charset="0"/>
              <a:buNone/>
            </a:pPr>
            <a:r>
              <a:rPr lang="en-US" smtClean="0"/>
              <a:t>Use SCTL within a While Loop to optimize sections of code</a:t>
            </a:r>
          </a:p>
          <a:p>
            <a:pPr lvl="1" eaLnBrk="1" hangingPunct="1"/>
            <a:r>
              <a:rPr lang="en-US" smtClean="0"/>
              <a:t>Place section of code to optimize inside a SCTL</a:t>
            </a:r>
          </a:p>
          <a:p>
            <a:pPr lvl="2" eaLnBrk="1" hangingPunct="1"/>
            <a:r>
              <a:rPr lang="en-US" smtClean="0"/>
              <a:t>Wire a True constant to the SCTL conditional terminal</a:t>
            </a:r>
          </a:p>
          <a:p>
            <a:pPr lvl="1" eaLnBrk="1" hangingPunct="1"/>
            <a:r>
              <a:rPr lang="en-US" smtClean="0"/>
              <a:t>Place objects unsupported outside of the SCTL</a:t>
            </a:r>
          </a:p>
        </p:txBody>
      </p:sp>
      <p:pic>
        <p:nvPicPr>
          <p:cNvPr id="750596" name="Picture 2" descr="sctl_optimize2.bmp"/>
          <p:cNvPicPr>
            <a:picLocks noChangeAspect="1" noChangeArrowheads="1"/>
          </p:cNvPicPr>
          <p:nvPr/>
        </p:nvPicPr>
        <p:blipFill>
          <a:blip r:embed="rId3" cstate="print"/>
          <a:srcRect/>
          <a:stretch>
            <a:fillRect/>
          </a:stretch>
        </p:blipFill>
        <p:spPr bwMode="auto">
          <a:xfrm>
            <a:off x="4800600" y="1447800"/>
            <a:ext cx="3954463"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Title 1"/>
          <p:cNvSpPr>
            <a:spLocks noGrp="1"/>
          </p:cNvSpPr>
          <p:nvPr>
            <p:ph type="title"/>
          </p:nvPr>
        </p:nvSpPr>
        <p:spPr/>
        <p:txBody>
          <a:bodyPr/>
          <a:lstStyle/>
          <a:p>
            <a:pPr eaLnBrk="1" hangingPunct="1"/>
            <a:r>
              <a:rPr lang="en-US" dirty="0" smtClean="0"/>
              <a:t>Exercise 7-2: Fixing SCTL Errors</a:t>
            </a:r>
          </a:p>
        </p:txBody>
      </p:sp>
      <p:sp>
        <p:nvSpPr>
          <p:cNvPr id="751619" name="Content Placeholder 2"/>
          <p:cNvSpPr>
            <a:spLocks noGrp="1"/>
          </p:cNvSpPr>
          <p:nvPr>
            <p:ph idx="1"/>
          </p:nvPr>
        </p:nvSpPr>
        <p:spPr/>
        <p:txBody>
          <a:bodyPr/>
          <a:lstStyle/>
          <a:p>
            <a:pPr marL="0" indent="0" eaLnBrk="1" hangingPunct="1"/>
            <a:r>
              <a:rPr lang="en-US" smtClean="0"/>
              <a:t>Examine and fix errors in a single-cycle Timed Loop caused by unsupported objects and clock rates.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Title 1"/>
          <p:cNvSpPr>
            <a:spLocks noGrp="1"/>
          </p:cNvSpPr>
          <p:nvPr>
            <p:ph type="title"/>
          </p:nvPr>
        </p:nvSpPr>
        <p:spPr/>
        <p:txBody>
          <a:bodyPr/>
          <a:lstStyle/>
          <a:p>
            <a:pPr eaLnBrk="1" hangingPunct="1"/>
            <a:r>
              <a:rPr lang="en-US" dirty="0" smtClean="0"/>
              <a:t/>
            </a:r>
            <a:br>
              <a:rPr lang="en-US" dirty="0" smtClean="0"/>
            </a:br>
            <a:r>
              <a:rPr lang="en-US" dirty="0" smtClean="0"/>
              <a:t>Exercise 7-2: Fixing SCTL Errors</a:t>
            </a:r>
            <a:br>
              <a:rPr lang="en-US" dirty="0" smtClean="0"/>
            </a:br>
            <a:endParaRPr lang="en-US" dirty="0" smtClean="0"/>
          </a:p>
        </p:txBody>
      </p:sp>
      <p:sp>
        <p:nvSpPr>
          <p:cNvPr id="752643" name="Content Placeholder 2"/>
          <p:cNvSpPr>
            <a:spLocks noGrp="1"/>
          </p:cNvSpPr>
          <p:nvPr>
            <p:ph idx="1"/>
          </p:nvPr>
        </p:nvSpPr>
        <p:spPr/>
        <p:txBody>
          <a:bodyPr/>
          <a:lstStyle/>
          <a:p>
            <a:pPr eaLnBrk="1" hangingPunct="1">
              <a:buFont typeface="Arial" pitchFamily="34" charset="0"/>
              <a:buChar char="•"/>
            </a:pPr>
            <a:r>
              <a:rPr lang="en-US" dirty="0" smtClean="0"/>
              <a:t> Why is the NI 9233 Analog Input FPGA I/O Node not supported in a single-cycle Timed Loop?</a:t>
            </a:r>
          </a:p>
          <a:p>
            <a:pPr eaLnBrk="1" hangingPunct="1">
              <a:buFont typeface="Arial" pitchFamily="34" charset="0"/>
              <a:buChar char="•"/>
            </a:pPr>
            <a:r>
              <a:rPr lang="en-US" dirty="0" smtClean="0"/>
              <a:t> How can you estimate the fastest derived clock rate with which the SCTL will successfully compile?</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4"/>
          <p:cNvSpPr>
            <a:spLocks noGrp="1" noChangeArrowheads="1"/>
          </p:cNvSpPr>
          <p:nvPr>
            <p:ph type="title"/>
          </p:nvPr>
        </p:nvSpPr>
        <p:spPr/>
        <p:txBody>
          <a:bodyPr/>
          <a:lstStyle/>
          <a:p>
            <a:pPr eaLnBrk="1" hangingPunct="1"/>
            <a:r>
              <a:rPr lang="en-US" smtClean="0"/>
              <a:t>Summary—Matching Quiz</a:t>
            </a:r>
          </a:p>
        </p:txBody>
      </p:sp>
      <p:sp>
        <p:nvSpPr>
          <p:cNvPr id="753667" name="Rectangle 5"/>
          <p:cNvSpPr>
            <a:spLocks noGrp="1" noChangeArrowheads="1"/>
          </p:cNvSpPr>
          <p:nvPr>
            <p:ph sz="half" idx="1"/>
          </p:nvPr>
        </p:nvSpPr>
        <p:spPr>
          <a:xfrm>
            <a:off x="381000" y="1162050"/>
            <a:ext cx="2454275" cy="3771900"/>
          </a:xfrm>
        </p:spPr>
        <p:txBody>
          <a:bodyPr/>
          <a:lstStyle/>
          <a:p>
            <a:pPr marL="341313" indent="-341313" eaLnBrk="1" hangingPunct="1">
              <a:spcBef>
                <a:spcPct val="80000"/>
              </a:spcBef>
              <a:buFontTx/>
              <a:buAutoNum type="arabicPeriod"/>
            </a:pPr>
            <a:r>
              <a:rPr lang="en-US" smtClean="0"/>
              <a:t>FPGA base clock</a:t>
            </a:r>
          </a:p>
          <a:p>
            <a:pPr marL="341313" indent="-341313" eaLnBrk="1" hangingPunct="1">
              <a:spcBef>
                <a:spcPct val="80000"/>
              </a:spcBef>
              <a:buFontTx/>
              <a:buAutoNum type="arabicPeriod"/>
            </a:pPr>
            <a:r>
              <a:rPr lang="en-US" smtClean="0"/>
              <a:t>FPGA derived clock</a:t>
            </a:r>
          </a:p>
          <a:p>
            <a:pPr marL="341313" indent="-341313" eaLnBrk="1" hangingPunct="1">
              <a:spcBef>
                <a:spcPct val="80000"/>
              </a:spcBef>
              <a:buFontTx/>
              <a:buAutoNum type="arabicPeriod"/>
            </a:pPr>
            <a:r>
              <a:rPr lang="en-US" smtClean="0"/>
              <a:t>FPGA</a:t>
            </a:r>
            <a:br>
              <a:rPr lang="en-US" smtClean="0"/>
            </a:br>
            <a:r>
              <a:rPr lang="en-US" smtClean="0"/>
              <a:t>top-level clock</a:t>
            </a:r>
          </a:p>
        </p:txBody>
      </p:sp>
      <p:sp>
        <p:nvSpPr>
          <p:cNvPr id="460803" name="Rectangle 6"/>
          <p:cNvSpPr>
            <a:spLocks noGrp="1" noChangeArrowheads="1"/>
          </p:cNvSpPr>
          <p:nvPr>
            <p:ph sz="half" idx="2"/>
          </p:nvPr>
        </p:nvSpPr>
        <p:spPr>
          <a:xfrm>
            <a:off x="3159125" y="1169988"/>
            <a:ext cx="5756275" cy="4872037"/>
          </a:xfrm>
        </p:spPr>
        <p:txBody>
          <a:bodyPr rtlCol="0">
            <a:normAutofit/>
          </a:bodyPr>
          <a:lstStyle/>
          <a:p>
            <a:pPr lvl="2" indent="-457200" eaLnBrk="1" fontAlgn="auto" hangingPunct="1">
              <a:spcBef>
                <a:spcPct val="30000"/>
              </a:spcBef>
              <a:spcAft>
                <a:spcPts val="0"/>
              </a:spcAft>
              <a:buFont typeface="+mj-lt"/>
              <a:buAutoNum type="alphaUcPeriod"/>
              <a:defRPr/>
            </a:pPr>
            <a:r>
              <a:rPr lang="en-US" sz="2400" dirty="0" smtClean="0"/>
              <a:t>Clock that an FPGA VI uses outside of SCTLs</a:t>
            </a:r>
          </a:p>
          <a:p>
            <a:pPr lvl="2" indent="-457200" eaLnBrk="1" fontAlgn="auto" hangingPunct="1">
              <a:spcBef>
                <a:spcPct val="30000"/>
              </a:spcBef>
              <a:spcAft>
                <a:spcPts val="0"/>
              </a:spcAft>
              <a:buFont typeface="Arial Narrow" pitchFamily="34" charset="0"/>
              <a:buNone/>
              <a:defRPr/>
            </a:pPr>
            <a:endParaRPr lang="en-US" sz="2400" dirty="0" smtClean="0"/>
          </a:p>
          <a:p>
            <a:pPr marL="457200" indent="-457200" eaLnBrk="1" fontAlgn="auto" hangingPunct="1">
              <a:spcBef>
                <a:spcPct val="30000"/>
              </a:spcBef>
              <a:spcAft>
                <a:spcPts val="0"/>
              </a:spcAft>
              <a:buFont typeface="+mj-lt"/>
              <a:buAutoNum type="alphaUcPeriod" startAt="2"/>
              <a:defRPr/>
            </a:pPr>
            <a:r>
              <a:rPr lang="en-US" sz="2400" dirty="0" smtClean="0"/>
              <a:t>Clock created from a base clock that you can use as additional clocks for an FPGA application </a:t>
            </a:r>
          </a:p>
          <a:p>
            <a:pPr marL="457200" indent="-457200" eaLnBrk="1" fontAlgn="auto" hangingPunct="1">
              <a:spcBef>
                <a:spcPct val="30000"/>
              </a:spcBef>
              <a:spcAft>
                <a:spcPts val="0"/>
              </a:spcAft>
              <a:defRPr/>
            </a:pPr>
            <a:endParaRPr lang="en-US" sz="2400" dirty="0" smtClean="0"/>
          </a:p>
          <a:p>
            <a:pPr lvl="2" indent="-457200" eaLnBrk="1" fontAlgn="auto" hangingPunct="1">
              <a:spcBef>
                <a:spcPct val="30000"/>
              </a:spcBef>
              <a:spcAft>
                <a:spcPts val="0"/>
              </a:spcAft>
              <a:buFont typeface="+mj-lt"/>
              <a:buAutoNum type="alphaUcPeriod" startAt="3"/>
              <a:defRPr/>
            </a:pPr>
            <a:r>
              <a:rPr lang="en-US" sz="2400" dirty="0" smtClean="0"/>
              <a:t>Digital signal existing in hardware that you can use as a clock for an FPGA application</a:t>
            </a:r>
          </a:p>
          <a:p>
            <a:pPr marL="325438" indent="-325438" eaLnBrk="1" fontAlgn="auto" hangingPunct="1">
              <a:spcBef>
                <a:spcPct val="30000"/>
              </a:spcBef>
              <a:spcAft>
                <a:spcPts val="0"/>
              </a:spcAft>
              <a:buFontTx/>
              <a:buAutoNum type="alphaUcPeriod" startAt="2"/>
              <a:defRPr/>
            </a:pPr>
            <a:endParaRPr lang="en-US" sz="2600"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1"/>
          <p:cNvSpPr>
            <a:spLocks noGrp="1"/>
          </p:cNvSpPr>
          <p:nvPr>
            <p:ph type="title"/>
          </p:nvPr>
        </p:nvSpPr>
        <p:spPr/>
        <p:txBody>
          <a:bodyPr/>
          <a:lstStyle/>
          <a:p>
            <a:pPr eaLnBrk="1" hangingPunct="1"/>
            <a:r>
              <a:rPr lang="en-US" smtClean="0"/>
              <a:t>Summary—Quiz Answers</a:t>
            </a:r>
          </a:p>
        </p:txBody>
      </p:sp>
      <p:sp>
        <p:nvSpPr>
          <p:cNvPr id="3" name="Content Placeholder 2"/>
          <p:cNvSpPr>
            <a:spLocks noGrp="1"/>
          </p:cNvSpPr>
          <p:nvPr>
            <p:ph idx="1"/>
          </p:nvPr>
        </p:nvSpPr>
        <p:spPr/>
        <p:txBody>
          <a:bodyPr rtlCol="0">
            <a:normAutofit lnSpcReduction="10000"/>
          </a:bodyPr>
          <a:lstStyle/>
          <a:p>
            <a:pPr marL="514350" indent="-514350" eaLnBrk="1" fontAlgn="auto" hangingPunct="1">
              <a:spcAft>
                <a:spcPts val="0"/>
              </a:spcAft>
              <a:buFont typeface="+mj-lt"/>
              <a:buAutoNum type="arabicPeriod" startAt="4"/>
              <a:defRPr/>
            </a:pPr>
            <a:r>
              <a:rPr lang="en-US" dirty="0" smtClean="0"/>
              <a:t>Which of the following might be typical reasons for using R Series Multifunction RIO device over a DAQ board programmed with DAQmx?</a:t>
            </a:r>
          </a:p>
          <a:p>
            <a:pPr marL="738860" lvl="2" indent="-514350" eaLnBrk="1" fontAlgn="auto" hangingPunct="1">
              <a:spcAft>
                <a:spcPts val="0"/>
              </a:spcAft>
              <a:buFont typeface="+mj-lt"/>
              <a:buAutoNum type="alphaLcPeriod"/>
              <a:defRPr/>
            </a:pPr>
            <a:r>
              <a:rPr lang="en-US" b="1" dirty="0" smtClean="0"/>
              <a:t>Need more counters than available on a DAQ board</a:t>
            </a:r>
          </a:p>
          <a:p>
            <a:pPr marL="738860" lvl="2" indent="-514350" eaLnBrk="1" fontAlgn="auto" hangingPunct="1">
              <a:spcAft>
                <a:spcPts val="0"/>
              </a:spcAft>
              <a:buFont typeface="+mj-lt"/>
              <a:buAutoNum type="alphaLcPeriod"/>
              <a:defRPr/>
            </a:pPr>
            <a:r>
              <a:rPr lang="en-US" b="1" dirty="0" smtClean="0"/>
              <a:t>Need custom trigger logic</a:t>
            </a:r>
          </a:p>
          <a:p>
            <a:pPr marL="738860" lvl="2" indent="-514350" eaLnBrk="1" fontAlgn="auto" hangingPunct="1">
              <a:spcAft>
                <a:spcPts val="0"/>
              </a:spcAft>
              <a:buFont typeface="+mj-lt"/>
              <a:buAutoNum type="alphaLcPeriod"/>
              <a:defRPr/>
            </a:pPr>
            <a:r>
              <a:rPr lang="en-US" dirty="0" smtClean="0"/>
              <a:t>Need more analog input channels than available on a DAQ board</a:t>
            </a:r>
          </a:p>
          <a:p>
            <a:pPr marL="738860" lvl="2" indent="-514350" eaLnBrk="1" fontAlgn="auto" hangingPunct="1">
              <a:spcAft>
                <a:spcPts val="0"/>
              </a:spcAft>
              <a:buFont typeface="+mj-lt"/>
              <a:buAutoNum type="alphaLcPeriod"/>
              <a:defRPr/>
            </a:pPr>
            <a:r>
              <a:rPr lang="en-US" b="1" dirty="0" smtClean="0"/>
              <a:t>Need to simultaneously acquire data on different channels at different rates</a:t>
            </a:r>
          </a:p>
          <a:p>
            <a:pPr marL="738860" lvl="2" indent="-514350" eaLnBrk="1" fontAlgn="auto" hangingPunct="1">
              <a:spcAft>
                <a:spcPts val="0"/>
              </a:spcAft>
              <a:buFont typeface="+mj-lt"/>
              <a:buAutoNum type="alphaLcPeriod"/>
              <a:defRPr/>
            </a:pPr>
            <a:r>
              <a:rPr lang="en-US" dirty="0" smtClean="0"/>
              <a:t>Need a high-level/easy-to-use driver</a:t>
            </a:r>
          </a:p>
          <a:p>
            <a:pPr marL="738860" lvl="2" indent="-514350" eaLnBrk="1" fontAlgn="auto" hangingPunct="1">
              <a:spcAft>
                <a:spcPts val="0"/>
              </a:spcAft>
              <a:buFont typeface="+mj-lt"/>
              <a:buAutoNum type="alphaLcPeriod"/>
              <a:defRPr/>
            </a:pPr>
            <a:endParaRPr lang="en-US" dirty="0"/>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4"/>
          <p:cNvSpPr>
            <a:spLocks noGrp="1" noChangeArrowheads="1"/>
          </p:cNvSpPr>
          <p:nvPr>
            <p:ph type="title"/>
          </p:nvPr>
        </p:nvSpPr>
        <p:spPr/>
        <p:txBody>
          <a:bodyPr/>
          <a:lstStyle/>
          <a:p>
            <a:pPr eaLnBrk="1" hangingPunct="1"/>
            <a:r>
              <a:rPr lang="en-US" smtClean="0"/>
              <a:t>Summary—Matching Quiz Answers</a:t>
            </a:r>
          </a:p>
        </p:txBody>
      </p:sp>
      <p:sp>
        <p:nvSpPr>
          <p:cNvPr id="754691" name="Rectangle 5"/>
          <p:cNvSpPr>
            <a:spLocks noGrp="1" noChangeArrowheads="1"/>
          </p:cNvSpPr>
          <p:nvPr>
            <p:ph sz="half" idx="1"/>
          </p:nvPr>
        </p:nvSpPr>
        <p:spPr>
          <a:xfrm>
            <a:off x="381000" y="1162050"/>
            <a:ext cx="2454275" cy="3771900"/>
          </a:xfrm>
        </p:spPr>
        <p:txBody>
          <a:bodyPr/>
          <a:lstStyle/>
          <a:p>
            <a:pPr marL="341313" indent="-341313" eaLnBrk="1" hangingPunct="1">
              <a:spcBef>
                <a:spcPct val="80000"/>
              </a:spcBef>
              <a:buFontTx/>
              <a:buAutoNum type="arabicPeriod"/>
            </a:pPr>
            <a:r>
              <a:rPr lang="en-US" smtClean="0"/>
              <a:t>FPGA base clock</a:t>
            </a:r>
          </a:p>
          <a:p>
            <a:pPr marL="341313" indent="-341313" eaLnBrk="1" hangingPunct="1">
              <a:spcBef>
                <a:spcPct val="80000"/>
              </a:spcBef>
              <a:buFontTx/>
              <a:buAutoNum type="arabicPeriod"/>
            </a:pPr>
            <a:r>
              <a:rPr lang="en-US" smtClean="0"/>
              <a:t>FPGA derived clock</a:t>
            </a:r>
          </a:p>
          <a:p>
            <a:pPr marL="341313" indent="-341313" eaLnBrk="1" hangingPunct="1">
              <a:spcBef>
                <a:spcPct val="80000"/>
              </a:spcBef>
              <a:buFontTx/>
              <a:buAutoNum type="arabicPeriod"/>
            </a:pPr>
            <a:r>
              <a:rPr lang="en-US" smtClean="0"/>
              <a:t>FPGA</a:t>
            </a:r>
            <a:br>
              <a:rPr lang="en-US" smtClean="0"/>
            </a:br>
            <a:r>
              <a:rPr lang="en-US" smtClean="0"/>
              <a:t>top-level clock</a:t>
            </a:r>
          </a:p>
        </p:txBody>
      </p:sp>
      <p:sp>
        <p:nvSpPr>
          <p:cNvPr id="460803" name="Rectangle 6"/>
          <p:cNvSpPr>
            <a:spLocks noGrp="1" noChangeArrowheads="1"/>
          </p:cNvSpPr>
          <p:nvPr>
            <p:ph sz="half" idx="2"/>
          </p:nvPr>
        </p:nvSpPr>
        <p:spPr>
          <a:xfrm>
            <a:off x="3159125" y="1169988"/>
            <a:ext cx="5756275" cy="4872037"/>
          </a:xfrm>
        </p:spPr>
        <p:txBody>
          <a:bodyPr rtlCol="0">
            <a:normAutofit/>
          </a:bodyPr>
          <a:lstStyle/>
          <a:p>
            <a:pPr lvl="2" indent="-457200" eaLnBrk="1" fontAlgn="auto" hangingPunct="1">
              <a:spcBef>
                <a:spcPct val="30000"/>
              </a:spcBef>
              <a:spcAft>
                <a:spcPts val="0"/>
              </a:spcAft>
              <a:buFont typeface="+mj-lt"/>
              <a:buAutoNum type="alphaUcPeriod"/>
              <a:defRPr/>
            </a:pPr>
            <a:r>
              <a:rPr lang="en-US" sz="2400" dirty="0" smtClean="0"/>
              <a:t>Clock that an FPGA VI uses outside of SCTLs</a:t>
            </a:r>
          </a:p>
          <a:p>
            <a:pPr lvl="2" indent="-457200" eaLnBrk="1" fontAlgn="auto" hangingPunct="1">
              <a:spcBef>
                <a:spcPct val="30000"/>
              </a:spcBef>
              <a:spcAft>
                <a:spcPts val="0"/>
              </a:spcAft>
              <a:buFont typeface="Arial Narrow" pitchFamily="34" charset="0"/>
              <a:buNone/>
              <a:defRPr/>
            </a:pPr>
            <a:endParaRPr lang="en-US" sz="2400" dirty="0" smtClean="0"/>
          </a:p>
          <a:p>
            <a:pPr marL="457200" indent="-457200" eaLnBrk="1" fontAlgn="auto" hangingPunct="1">
              <a:spcBef>
                <a:spcPct val="30000"/>
              </a:spcBef>
              <a:spcAft>
                <a:spcPts val="0"/>
              </a:spcAft>
              <a:buFont typeface="+mj-lt"/>
              <a:buAutoNum type="alphaUcPeriod" startAt="2"/>
              <a:defRPr/>
            </a:pPr>
            <a:r>
              <a:rPr lang="en-US" sz="2400" dirty="0" smtClean="0"/>
              <a:t>Clock created from a base clock that you can use as additional clocks for an FPGA application </a:t>
            </a:r>
          </a:p>
          <a:p>
            <a:pPr marL="457200" indent="-457200" eaLnBrk="1" fontAlgn="auto" hangingPunct="1">
              <a:spcBef>
                <a:spcPct val="30000"/>
              </a:spcBef>
              <a:spcAft>
                <a:spcPts val="0"/>
              </a:spcAft>
              <a:defRPr/>
            </a:pPr>
            <a:endParaRPr lang="en-US" sz="2400" dirty="0" smtClean="0"/>
          </a:p>
          <a:p>
            <a:pPr lvl="2" indent="-457200" eaLnBrk="1" fontAlgn="auto" hangingPunct="1">
              <a:spcBef>
                <a:spcPct val="30000"/>
              </a:spcBef>
              <a:spcAft>
                <a:spcPts val="0"/>
              </a:spcAft>
              <a:buFont typeface="+mj-lt"/>
              <a:buAutoNum type="alphaUcPeriod" startAt="3"/>
              <a:defRPr/>
            </a:pPr>
            <a:r>
              <a:rPr lang="en-US" sz="2400" dirty="0" smtClean="0"/>
              <a:t>Digital signal existing in hardware that you can use as a clock for an FPGA application</a:t>
            </a:r>
          </a:p>
          <a:p>
            <a:pPr marL="325438" indent="-325438" eaLnBrk="1" fontAlgn="auto" hangingPunct="1">
              <a:spcBef>
                <a:spcPct val="30000"/>
              </a:spcBef>
              <a:spcAft>
                <a:spcPts val="0"/>
              </a:spcAft>
              <a:buFontTx/>
              <a:buAutoNum type="alphaUcPeriod" startAt="2"/>
              <a:defRPr/>
            </a:pPr>
            <a:endParaRPr lang="en-US" sz="2600" dirty="0" smtClean="0"/>
          </a:p>
        </p:txBody>
      </p:sp>
      <p:cxnSp>
        <p:nvCxnSpPr>
          <p:cNvPr id="5" name="Straight Arrow Connector 4"/>
          <p:cNvCxnSpPr/>
          <p:nvPr/>
        </p:nvCxnSpPr>
        <p:spPr>
          <a:xfrm rot="16200000" flipH="1">
            <a:off x="1676400" y="2209800"/>
            <a:ext cx="2438400" cy="9144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1485900" y="2019300"/>
            <a:ext cx="2209800" cy="15240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676400" y="2819400"/>
            <a:ext cx="1524000" cy="2286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pPr eaLnBrk="1" hangingPunct="1"/>
            <a:r>
              <a:rPr lang="en-US" smtClean="0"/>
              <a:t>Summary—Quiz</a:t>
            </a:r>
          </a:p>
        </p:txBody>
      </p:sp>
      <p:sp>
        <p:nvSpPr>
          <p:cNvPr id="755715" name="Rectangle 16"/>
          <p:cNvSpPr>
            <a:spLocks noGrp="1" noChangeArrowheads="1"/>
          </p:cNvSpPr>
          <p:nvPr>
            <p:ph idx="1"/>
          </p:nvPr>
        </p:nvSpPr>
        <p:spPr/>
        <p:txBody>
          <a:bodyPr/>
          <a:lstStyle/>
          <a:p>
            <a:pPr marL="533400" indent="-533400" eaLnBrk="1" hangingPunct="1">
              <a:buFont typeface="Arial" pitchFamily="34" charset="0"/>
              <a:buAutoNum type="arabicPeriod" startAt="2"/>
            </a:pPr>
            <a:r>
              <a:rPr lang="en-US" smtClean="0"/>
              <a:t>How does the single-cycle Timed Loop create a smaller FPGA footprint and execute within one clock tick?</a:t>
            </a:r>
          </a:p>
          <a:p>
            <a:pPr marL="1104900" lvl="4" indent="-533400" eaLnBrk="1" hangingPunct="1">
              <a:buFont typeface="Arial Narrow" pitchFamily="34" charset="0"/>
              <a:buAutoNum type="alphaLcPeriod"/>
            </a:pPr>
            <a:r>
              <a:rPr lang="en-US" sz="2800" smtClean="0"/>
              <a:t>By using other VIs logic functions when they are not in use</a:t>
            </a:r>
          </a:p>
          <a:p>
            <a:pPr marL="1104900" lvl="4" indent="-533400" eaLnBrk="1" hangingPunct="1">
              <a:buFont typeface="Arial Narrow" pitchFamily="34" charset="0"/>
              <a:buAutoNum type="alphaLcPeriod"/>
            </a:pPr>
            <a:r>
              <a:rPr lang="en-US" sz="2800" smtClean="0"/>
              <a:t>By eliminating the enable chain overhead</a:t>
            </a:r>
          </a:p>
          <a:p>
            <a:pPr marL="1104900" lvl="4" indent="-533400" eaLnBrk="1" hangingPunct="1">
              <a:buFont typeface="Arial Narrow" pitchFamily="34" charset="0"/>
              <a:buAutoNum type="alphaLcPeriod"/>
            </a:pPr>
            <a:r>
              <a:rPr lang="en-US" sz="2800" smtClean="0"/>
              <a:t>By passing the data to the real-time controller to process</a:t>
            </a:r>
          </a:p>
          <a:p>
            <a:pPr marL="1104900" lvl="4" indent="-533400" eaLnBrk="1" hangingPunct="1">
              <a:buFont typeface="Arial Narrow" pitchFamily="34" charset="0"/>
              <a:buAutoNum type="alphaLcPeriod"/>
            </a:pPr>
            <a:r>
              <a:rPr lang="en-US" sz="2800" smtClean="0"/>
              <a:t>By skipping some functions and having incomplete functionality</a:t>
            </a:r>
          </a:p>
        </p:txBody>
      </p:sp>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pPr eaLnBrk="1" hangingPunct="1"/>
            <a:r>
              <a:rPr lang="en-US" smtClean="0"/>
              <a:t>Summary—Quiz Answer</a:t>
            </a:r>
          </a:p>
        </p:txBody>
      </p:sp>
      <p:sp>
        <p:nvSpPr>
          <p:cNvPr id="756739" name="Rectangle 16"/>
          <p:cNvSpPr>
            <a:spLocks noGrp="1" noChangeArrowheads="1"/>
          </p:cNvSpPr>
          <p:nvPr>
            <p:ph idx="1"/>
          </p:nvPr>
        </p:nvSpPr>
        <p:spPr/>
        <p:txBody>
          <a:bodyPr/>
          <a:lstStyle/>
          <a:p>
            <a:pPr marL="533400" indent="-533400" eaLnBrk="1" hangingPunct="1">
              <a:buFont typeface="Arial" pitchFamily="34" charset="0"/>
              <a:buAutoNum type="arabicPeriod" startAt="2"/>
            </a:pPr>
            <a:r>
              <a:rPr lang="en-US" smtClean="0"/>
              <a:t>How does the single-cycle Timed Loop create a smaller FPGA footprint and execute within one clock tick?</a:t>
            </a:r>
          </a:p>
          <a:p>
            <a:pPr marL="1104900" lvl="4" indent="-533400" eaLnBrk="1" hangingPunct="1">
              <a:buFont typeface="Arial Narrow" pitchFamily="34" charset="0"/>
              <a:buAutoNum type="alphaLcPeriod"/>
            </a:pPr>
            <a:r>
              <a:rPr lang="en-US" sz="2800" smtClean="0"/>
              <a:t>By using other VIs logic functions when they are not in use</a:t>
            </a:r>
          </a:p>
          <a:p>
            <a:pPr marL="1104900" lvl="4" indent="-533400" eaLnBrk="1" hangingPunct="1">
              <a:buFont typeface="Arial Narrow" pitchFamily="34" charset="0"/>
              <a:buAutoNum type="alphaLcPeriod"/>
            </a:pPr>
            <a:r>
              <a:rPr lang="en-US" sz="2800" b="1" smtClean="0"/>
              <a:t>By eliminating the enable chain overhead</a:t>
            </a:r>
          </a:p>
          <a:p>
            <a:pPr marL="1104900" lvl="4" indent="-533400" eaLnBrk="1" hangingPunct="1">
              <a:buFont typeface="Arial Narrow" pitchFamily="34" charset="0"/>
              <a:buAutoNum type="alphaLcPeriod"/>
            </a:pPr>
            <a:r>
              <a:rPr lang="en-US" sz="2800" smtClean="0"/>
              <a:t>By passing the data to the real-time controller to process</a:t>
            </a:r>
          </a:p>
          <a:p>
            <a:pPr marL="1104900" lvl="4" indent="-533400" eaLnBrk="1" hangingPunct="1">
              <a:buFont typeface="Arial Narrow" pitchFamily="34" charset="0"/>
              <a:buAutoNum type="alphaLcPeriod"/>
            </a:pPr>
            <a:r>
              <a:rPr lang="en-US" sz="2800" smtClean="0"/>
              <a:t>By skipping some functions and having incomplete functionality</a:t>
            </a: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pPr eaLnBrk="1" hangingPunct="1"/>
            <a:r>
              <a:rPr lang="en-US" smtClean="0"/>
              <a:t>Summary—Quiz</a:t>
            </a:r>
          </a:p>
        </p:txBody>
      </p:sp>
      <p:sp>
        <p:nvSpPr>
          <p:cNvPr id="757763" name="Rectangle 16"/>
          <p:cNvSpPr>
            <a:spLocks noGrp="1" noChangeArrowheads="1"/>
          </p:cNvSpPr>
          <p:nvPr>
            <p:ph idx="1"/>
          </p:nvPr>
        </p:nvSpPr>
        <p:spPr/>
        <p:txBody>
          <a:bodyPr/>
          <a:lstStyle/>
          <a:p>
            <a:pPr marL="533400" indent="-533400" eaLnBrk="1" hangingPunct="1">
              <a:buFont typeface="Arial" pitchFamily="34" charset="0"/>
              <a:buAutoNum type="arabicPeriod" startAt="3"/>
            </a:pPr>
            <a:r>
              <a:rPr lang="en-US" smtClean="0"/>
              <a:t>Which of the following objects are NOT supported in single-cycle Timed Loops?</a:t>
            </a:r>
          </a:p>
          <a:p>
            <a:pPr marL="1104900" lvl="4" indent="-533400" eaLnBrk="1" hangingPunct="1">
              <a:buFontTx/>
              <a:buAutoNum type="alphaLcPeriod"/>
            </a:pPr>
            <a:r>
              <a:rPr lang="en-US" sz="2800" smtClean="0"/>
              <a:t>Add</a:t>
            </a:r>
          </a:p>
          <a:p>
            <a:pPr marL="1104900" lvl="4" indent="-533400" eaLnBrk="1" hangingPunct="1">
              <a:buFontTx/>
              <a:buAutoNum type="alphaLcPeriod"/>
            </a:pPr>
            <a:r>
              <a:rPr lang="en-US" sz="2800" smtClean="0"/>
              <a:t>For Loop</a:t>
            </a:r>
          </a:p>
          <a:p>
            <a:pPr marL="1104900" lvl="4" indent="-533400" eaLnBrk="1" hangingPunct="1">
              <a:buFont typeface="Arial Narrow" pitchFamily="34" charset="0"/>
              <a:buAutoNum type="alphaLcPeriod"/>
            </a:pPr>
            <a:r>
              <a:rPr lang="en-US" sz="2800" smtClean="0"/>
              <a:t>Loop Timer VI</a:t>
            </a:r>
          </a:p>
          <a:p>
            <a:pPr marL="1104900" lvl="4" indent="-533400" eaLnBrk="1" hangingPunct="1">
              <a:buFont typeface="Arial Narrow" pitchFamily="34" charset="0"/>
              <a:buAutoNum type="alphaLcPeriod"/>
            </a:pPr>
            <a:r>
              <a:rPr lang="en-US" sz="2800" smtClean="0"/>
              <a:t>NI 9211 Analog Input FPGA I/O Node</a:t>
            </a:r>
          </a:p>
        </p:txBody>
      </p:sp>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pPr eaLnBrk="1" hangingPunct="1"/>
            <a:r>
              <a:rPr lang="en-US" smtClean="0"/>
              <a:t>Summary—Quiz Answers</a:t>
            </a:r>
          </a:p>
        </p:txBody>
      </p:sp>
      <p:sp>
        <p:nvSpPr>
          <p:cNvPr id="758787" name="Rectangle 16"/>
          <p:cNvSpPr>
            <a:spLocks noGrp="1" noChangeArrowheads="1"/>
          </p:cNvSpPr>
          <p:nvPr>
            <p:ph idx="1"/>
          </p:nvPr>
        </p:nvSpPr>
        <p:spPr/>
        <p:txBody>
          <a:bodyPr/>
          <a:lstStyle/>
          <a:p>
            <a:pPr marL="533400" indent="-533400" eaLnBrk="1" hangingPunct="1">
              <a:buFont typeface="Arial" pitchFamily="34" charset="0"/>
              <a:buAutoNum type="arabicPeriod" startAt="3"/>
            </a:pPr>
            <a:r>
              <a:rPr lang="en-US" smtClean="0"/>
              <a:t>Which of the following objects are NOT supported in single-cycle Timed Loops?</a:t>
            </a:r>
          </a:p>
          <a:p>
            <a:pPr marL="1104900" lvl="4" indent="-533400" eaLnBrk="1" hangingPunct="1">
              <a:buFontTx/>
              <a:buAutoNum type="alphaLcPeriod"/>
            </a:pPr>
            <a:r>
              <a:rPr lang="en-US" sz="2800" smtClean="0"/>
              <a:t>Add</a:t>
            </a:r>
          </a:p>
          <a:p>
            <a:pPr marL="1104900" lvl="4" indent="-533400" eaLnBrk="1" hangingPunct="1">
              <a:buFontTx/>
              <a:buAutoNum type="alphaLcPeriod"/>
            </a:pPr>
            <a:r>
              <a:rPr lang="en-US" sz="2800" b="1" smtClean="0"/>
              <a:t>For Loop</a:t>
            </a:r>
          </a:p>
          <a:p>
            <a:pPr marL="1104900" lvl="4" indent="-533400" eaLnBrk="1" hangingPunct="1">
              <a:buFont typeface="Arial Narrow" pitchFamily="34" charset="0"/>
              <a:buAutoNum type="alphaLcPeriod"/>
            </a:pPr>
            <a:r>
              <a:rPr lang="en-US" sz="2800" b="1" smtClean="0"/>
              <a:t>Loop Timer VI</a:t>
            </a:r>
          </a:p>
          <a:p>
            <a:pPr marL="1104900" lvl="4" indent="-533400" eaLnBrk="1" hangingPunct="1">
              <a:buFont typeface="Arial Narrow" pitchFamily="34" charset="0"/>
              <a:buAutoNum type="alphaLcPeriod"/>
            </a:pPr>
            <a:r>
              <a:rPr lang="en-US" sz="2800" b="1" smtClean="0"/>
              <a:t>NI 9211 Analog Input FPGA I/O Node</a:t>
            </a:r>
          </a:p>
        </p:txBody>
      </p:sp>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pPr eaLnBrk="1" hangingPunct="1"/>
            <a:r>
              <a:rPr lang="en-US" smtClean="0"/>
              <a:t>Summary—Quiz</a:t>
            </a:r>
          </a:p>
        </p:txBody>
      </p:sp>
      <p:sp>
        <p:nvSpPr>
          <p:cNvPr id="759811" name="Rectangle 16"/>
          <p:cNvSpPr>
            <a:spLocks noGrp="1" noChangeArrowheads="1"/>
          </p:cNvSpPr>
          <p:nvPr>
            <p:ph idx="1"/>
          </p:nvPr>
        </p:nvSpPr>
        <p:spPr/>
        <p:txBody>
          <a:bodyPr/>
          <a:lstStyle/>
          <a:p>
            <a:pPr marL="533400" indent="-533400" eaLnBrk="1" hangingPunct="1">
              <a:buFont typeface="Arial" pitchFamily="34" charset="0"/>
              <a:buAutoNum type="arabicPeriod" startAt="4"/>
            </a:pPr>
            <a:r>
              <a:rPr lang="en-US" smtClean="0"/>
              <a:t>If the code in your SCTL causes a timing violation, which of the following methods can help fix it?</a:t>
            </a:r>
          </a:p>
          <a:p>
            <a:pPr marL="1104900" lvl="4" indent="-533400" eaLnBrk="1" hangingPunct="1">
              <a:buFontTx/>
              <a:buAutoNum type="alphaLcPeriod"/>
            </a:pPr>
            <a:r>
              <a:rPr lang="en-US" sz="2800" smtClean="0"/>
              <a:t>Optimize the code in the SCTL</a:t>
            </a:r>
          </a:p>
          <a:p>
            <a:pPr marL="1104900" lvl="4" indent="-533400" eaLnBrk="1" hangingPunct="1">
              <a:buFontTx/>
              <a:buAutoNum type="alphaLcPeriod"/>
            </a:pPr>
            <a:r>
              <a:rPr lang="en-US" sz="2800" smtClean="0"/>
              <a:t>Move some code out of the SCTL</a:t>
            </a:r>
          </a:p>
          <a:p>
            <a:pPr marL="1104900" lvl="4" indent="-533400" eaLnBrk="1" hangingPunct="1">
              <a:buFontTx/>
              <a:buAutoNum type="alphaLcPeriod"/>
            </a:pPr>
            <a:r>
              <a:rPr lang="en-US" sz="2800" smtClean="0"/>
              <a:t>Select a faster clock for the SCTL timing source</a:t>
            </a:r>
          </a:p>
          <a:p>
            <a:pPr marL="1104900" lvl="4" indent="-533400" eaLnBrk="1" hangingPunct="1">
              <a:buFont typeface="Arial Narrow" pitchFamily="34" charset="0"/>
              <a:buAutoNum type="alphaLcPeriod"/>
            </a:pPr>
            <a:r>
              <a:rPr lang="en-US" sz="2800" smtClean="0"/>
              <a:t>Select a slower clock for the SCTL timing source</a:t>
            </a:r>
          </a:p>
        </p:txBody>
      </p:sp>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eaLnBrk="1" hangingPunct="1"/>
            <a:r>
              <a:rPr lang="en-US" smtClean="0"/>
              <a:t>Summary—Quiz Answers</a:t>
            </a:r>
          </a:p>
        </p:txBody>
      </p:sp>
      <p:sp>
        <p:nvSpPr>
          <p:cNvPr id="760835" name="Rectangle 16"/>
          <p:cNvSpPr>
            <a:spLocks noGrp="1" noChangeArrowheads="1"/>
          </p:cNvSpPr>
          <p:nvPr>
            <p:ph idx="1"/>
          </p:nvPr>
        </p:nvSpPr>
        <p:spPr/>
        <p:txBody>
          <a:bodyPr/>
          <a:lstStyle/>
          <a:p>
            <a:pPr marL="533400" indent="-533400" eaLnBrk="1" hangingPunct="1">
              <a:buFont typeface="Arial" pitchFamily="34" charset="0"/>
              <a:buAutoNum type="arabicPeriod" startAt="4"/>
            </a:pPr>
            <a:r>
              <a:rPr lang="en-US" smtClean="0"/>
              <a:t>If the code in your SCTL causes a timing violation, which of the following methods can help fix it?</a:t>
            </a:r>
          </a:p>
          <a:p>
            <a:pPr marL="1104900" lvl="4" indent="-533400" eaLnBrk="1" hangingPunct="1">
              <a:buFontTx/>
              <a:buAutoNum type="alphaLcPeriod"/>
            </a:pPr>
            <a:r>
              <a:rPr lang="en-US" sz="2800" b="1" smtClean="0"/>
              <a:t>Optimize the code in the SCTL</a:t>
            </a:r>
          </a:p>
          <a:p>
            <a:pPr marL="1104900" lvl="4" indent="-533400" eaLnBrk="1" hangingPunct="1">
              <a:buFontTx/>
              <a:buAutoNum type="alphaLcPeriod"/>
            </a:pPr>
            <a:r>
              <a:rPr lang="en-US" sz="2800" b="1" smtClean="0"/>
              <a:t>Move some code out of the SCTL</a:t>
            </a:r>
          </a:p>
          <a:p>
            <a:pPr marL="1104900" lvl="4" indent="-533400" eaLnBrk="1" hangingPunct="1">
              <a:buFontTx/>
              <a:buAutoNum type="alphaLcPeriod"/>
            </a:pPr>
            <a:r>
              <a:rPr lang="en-US" sz="2800" smtClean="0"/>
              <a:t>Select a faster clock for the SCTL timing source</a:t>
            </a:r>
          </a:p>
          <a:p>
            <a:pPr marL="1104900" lvl="4" indent="-533400" eaLnBrk="1" hangingPunct="1">
              <a:buFont typeface="Arial Narrow" pitchFamily="34" charset="0"/>
              <a:buAutoNum type="alphaLcPeriod"/>
            </a:pPr>
            <a:r>
              <a:rPr lang="en-US" sz="2800" b="1" smtClean="0"/>
              <a:t>Select a slower clock for the SCTL timing source</a:t>
            </a:r>
          </a:p>
        </p:txBody>
      </p:sp>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Lesson 8</a:t>
            </a:r>
            <a:br>
              <a:rPr lang="en-US" dirty="0" smtClean="0"/>
            </a:br>
            <a:r>
              <a:rPr lang="en-US" dirty="0" smtClean="0"/>
              <a:t>Basic Host Integration – </a:t>
            </a:r>
            <a:br>
              <a:rPr lang="en-US" dirty="0" smtClean="0"/>
            </a:br>
            <a:r>
              <a:rPr lang="en-US" dirty="0" smtClean="0"/>
              <a:t>PC/Real-Time</a:t>
            </a:r>
            <a:endParaRPr lang="en-US" dirty="0"/>
          </a:p>
        </p:txBody>
      </p:sp>
      <p:sp>
        <p:nvSpPr>
          <p:cNvPr id="761859" name="Rectangle 8"/>
          <p:cNvSpPr>
            <a:spLocks noGrp="1" noChangeArrowheads="1"/>
          </p:cNvSpPr>
          <p:nvPr>
            <p:ph sz="half" idx="1"/>
          </p:nvPr>
        </p:nvSpPr>
        <p:spPr/>
        <p:txBody>
          <a:bodyPr/>
          <a:lstStyle/>
          <a:p>
            <a:pPr eaLnBrk="1" hangingPunct="1"/>
            <a:r>
              <a:rPr lang="en-US" sz="2000" smtClean="0"/>
              <a:t>Windows Host Integration</a:t>
            </a:r>
          </a:p>
          <a:p>
            <a:pPr eaLnBrk="1" hangingPunct="1"/>
            <a:r>
              <a:rPr lang="en-US" sz="2000" smtClean="0"/>
              <a:t>Developing a Windows Host VI</a:t>
            </a:r>
          </a:p>
          <a:p>
            <a:pPr eaLnBrk="1" hangingPunct="1"/>
            <a:r>
              <a:rPr lang="en-US" sz="2000" smtClean="0"/>
              <a:t>Introduction to Real-Time</a:t>
            </a:r>
          </a:p>
          <a:p>
            <a:pPr eaLnBrk="1" hangingPunct="1"/>
            <a:r>
              <a:rPr lang="en-US" sz="2000" smtClean="0"/>
              <a:t>Developing an RT Host VI</a:t>
            </a:r>
          </a:p>
          <a:p>
            <a:pPr eaLnBrk="1" hangingPunct="1"/>
            <a:r>
              <a:rPr lang="en-US" sz="2000" smtClean="0"/>
              <a:t>Front Panel Communication</a:t>
            </a:r>
          </a:p>
          <a:p>
            <a:pPr eaLnBrk="1" hangingPunct="1"/>
            <a:endParaRPr lang="en-US" sz="2000" smtClean="0"/>
          </a:p>
        </p:txBody>
      </p:sp>
      <p:sp>
        <p:nvSpPr>
          <p:cNvPr id="761860" name="Content Placeholder 5"/>
          <p:cNvSpPr>
            <a:spLocks noGrp="1"/>
          </p:cNvSpPr>
          <p:nvPr>
            <p:ph sz="half" idx="2"/>
          </p:nvPr>
        </p:nvSpPr>
        <p:spPr/>
        <p:txBody>
          <a:bodyPr/>
          <a:lstStyle/>
          <a:p>
            <a:pPr marL="514350" indent="-514350" eaLnBrk="1" hangingPunct="1">
              <a:buFont typeface="Arial Narrow" pitchFamily="34" charset="0"/>
              <a:buAutoNum type="alphaUcPeriod" startAt="6"/>
            </a:pPr>
            <a:r>
              <a:rPr lang="en-US" sz="2000" smtClean="0"/>
              <a:t>Developing a Windows VI</a:t>
            </a:r>
          </a:p>
          <a:p>
            <a:pPr marL="514350" indent="-514350" eaLnBrk="1" hangingPunct="1">
              <a:buFont typeface="Arial Narrow" pitchFamily="34" charset="0"/>
              <a:buAutoNum type="alphaUcPeriod" startAt="6"/>
            </a:pPr>
            <a:r>
              <a:rPr lang="en-US" sz="2000" smtClean="0"/>
              <a:t>Shared Variable Network Communication</a:t>
            </a:r>
          </a:p>
          <a:p>
            <a:pPr marL="514350" indent="-514350" eaLnBrk="1" hangingPunct="1">
              <a:buFont typeface="Arial Narrow" pitchFamily="34" charset="0"/>
              <a:buAutoNum type="alphaUcPeriod" startAt="6"/>
            </a:pPr>
            <a:r>
              <a:rPr lang="en-US" sz="2000" smtClean="0"/>
              <a:t>Prepare RT Host for Final Application</a:t>
            </a:r>
          </a:p>
        </p:txBody>
      </p:sp>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eaLnBrk="1" hangingPunct="1"/>
            <a:r>
              <a:rPr lang="en-US" smtClean="0"/>
              <a:t>A. Windows Host Integration</a:t>
            </a:r>
          </a:p>
        </p:txBody>
      </p:sp>
      <p:sp>
        <p:nvSpPr>
          <p:cNvPr id="762883" name="Rectangle 3"/>
          <p:cNvSpPr>
            <a:spLocks noChangeArrowheads="1"/>
          </p:cNvSpPr>
          <p:nvPr/>
        </p:nvSpPr>
        <p:spPr bwMode="auto">
          <a:xfrm>
            <a:off x="4800600" y="1981200"/>
            <a:ext cx="1676400" cy="3873500"/>
          </a:xfrm>
          <a:prstGeom prst="rect">
            <a:avLst/>
          </a:prstGeom>
          <a:noFill/>
          <a:ln w="31750" algn="ctr">
            <a:solidFill>
              <a:schemeClr val="tx1"/>
            </a:solidFill>
            <a:miter lim="800000"/>
            <a:headEnd/>
            <a:tailEnd/>
          </a:ln>
        </p:spPr>
        <p:txBody>
          <a:bodyPr wrap="none" anchor="ctr"/>
          <a:lstStyle/>
          <a:p>
            <a:pPr eaLnBrk="0" hangingPunct="0"/>
            <a:endParaRPr lang="en-US" sz="2400" b="0">
              <a:solidFill>
                <a:srgbClr val="000000"/>
              </a:solidFill>
            </a:endParaRPr>
          </a:p>
        </p:txBody>
      </p:sp>
      <p:sp>
        <p:nvSpPr>
          <p:cNvPr id="762884" name="Text Box 4"/>
          <p:cNvSpPr txBox="1">
            <a:spLocks noChangeArrowheads="1"/>
          </p:cNvSpPr>
          <p:nvPr/>
        </p:nvSpPr>
        <p:spPr bwMode="auto">
          <a:xfrm>
            <a:off x="4930775" y="1981200"/>
            <a:ext cx="642938" cy="338138"/>
          </a:xfrm>
          <a:prstGeom prst="rect">
            <a:avLst/>
          </a:prstGeom>
          <a:noFill/>
          <a:ln w="44450" algn="ctr">
            <a:noFill/>
            <a:miter lim="800000"/>
            <a:headEnd/>
            <a:tailEnd/>
          </a:ln>
        </p:spPr>
        <p:txBody>
          <a:bodyPr wrap="none">
            <a:spAutoFit/>
          </a:bodyPr>
          <a:lstStyle/>
          <a:p>
            <a:pPr eaLnBrk="0" hangingPunct="0"/>
            <a:r>
              <a:rPr lang="en-US" sz="1600" b="0">
                <a:solidFill>
                  <a:srgbClr val="000000"/>
                </a:solidFill>
              </a:rPr>
              <a:t>FPGA</a:t>
            </a:r>
          </a:p>
        </p:txBody>
      </p:sp>
      <p:sp>
        <p:nvSpPr>
          <p:cNvPr id="762885" name="Rectangle 5"/>
          <p:cNvSpPr>
            <a:spLocks noChangeArrowheads="1"/>
          </p:cNvSpPr>
          <p:nvPr/>
        </p:nvSpPr>
        <p:spPr bwMode="auto">
          <a:xfrm>
            <a:off x="4876800" y="26670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eaLnBrk="0" hangingPunct="0"/>
            <a:r>
              <a:rPr lang="en-US" sz="1800" b="0">
                <a:solidFill>
                  <a:srgbClr val="000000"/>
                </a:solidFill>
              </a:rPr>
              <a:t>LabVIEW </a:t>
            </a:r>
          </a:p>
          <a:p>
            <a:pPr eaLnBrk="0" hangingPunct="0"/>
            <a:r>
              <a:rPr lang="en-US" sz="1800" b="0">
                <a:solidFill>
                  <a:srgbClr val="000000"/>
                </a:solidFill>
              </a:rPr>
              <a:t>FPGA VI</a:t>
            </a:r>
          </a:p>
        </p:txBody>
      </p:sp>
      <p:sp>
        <p:nvSpPr>
          <p:cNvPr id="762886" name="Rectangle 21"/>
          <p:cNvSpPr>
            <a:spLocks noChangeArrowheads="1"/>
          </p:cNvSpPr>
          <p:nvPr/>
        </p:nvSpPr>
        <p:spPr bwMode="auto">
          <a:xfrm>
            <a:off x="2438400" y="1371600"/>
            <a:ext cx="4191000" cy="4648200"/>
          </a:xfrm>
          <a:prstGeom prst="rect">
            <a:avLst/>
          </a:prstGeom>
          <a:noFill/>
          <a:ln w="31750" cap="rnd">
            <a:solidFill>
              <a:srgbClr val="CC0000"/>
            </a:solidFill>
            <a:miter lim="800000"/>
            <a:headEnd/>
            <a:tailEnd/>
          </a:ln>
        </p:spPr>
        <p:txBody>
          <a:bodyPr/>
          <a:lstStyle/>
          <a:p>
            <a:pPr eaLnBrk="0" hangingPunct="0"/>
            <a:endParaRPr lang="en-US" sz="2400" b="0">
              <a:solidFill>
                <a:srgbClr val="000000"/>
              </a:solidFill>
            </a:endParaRPr>
          </a:p>
        </p:txBody>
      </p:sp>
      <p:sp>
        <p:nvSpPr>
          <p:cNvPr id="762887" name="Rectangle 23"/>
          <p:cNvSpPr>
            <a:spLocks noChangeArrowheads="1"/>
          </p:cNvSpPr>
          <p:nvPr/>
        </p:nvSpPr>
        <p:spPr bwMode="auto">
          <a:xfrm>
            <a:off x="2667000" y="1506538"/>
            <a:ext cx="2514600" cy="246062"/>
          </a:xfrm>
          <a:prstGeom prst="rect">
            <a:avLst/>
          </a:prstGeom>
          <a:noFill/>
          <a:ln w="9525">
            <a:noFill/>
            <a:miter lim="800000"/>
            <a:headEnd/>
            <a:tailEnd/>
          </a:ln>
        </p:spPr>
        <p:txBody>
          <a:bodyPr lIns="0" tIns="0" rIns="0" bIns="0">
            <a:spAutoFit/>
          </a:bodyPr>
          <a:lstStyle/>
          <a:p>
            <a:pPr eaLnBrk="0" hangingPunct="0"/>
            <a:r>
              <a:rPr lang="en-US" sz="1600" b="0">
                <a:solidFill>
                  <a:srgbClr val="000000"/>
                </a:solidFill>
              </a:rPr>
              <a:t>Windows  Computer (PC or PXI)</a:t>
            </a:r>
            <a:endParaRPr lang="en-US" sz="1800" b="0">
              <a:solidFill>
                <a:srgbClr val="000000"/>
              </a:solidFill>
            </a:endParaRPr>
          </a:p>
        </p:txBody>
      </p:sp>
      <p:sp>
        <p:nvSpPr>
          <p:cNvPr id="762888" name="Rectangle 34"/>
          <p:cNvSpPr>
            <a:spLocks noChangeArrowheads="1"/>
          </p:cNvSpPr>
          <p:nvPr/>
        </p:nvSpPr>
        <p:spPr bwMode="auto">
          <a:xfrm>
            <a:off x="2970213" y="2822575"/>
            <a:ext cx="279400" cy="182563"/>
          </a:xfrm>
          <a:prstGeom prst="rect">
            <a:avLst/>
          </a:prstGeom>
          <a:noFill/>
          <a:ln w="9525">
            <a:noFill/>
            <a:miter lim="800000"/>
            <a:headEnd/>
            <a:tailEnd/>
          </a:ln>
        </p:spPr>
        <p:txBody>
          <a:bodyPr wrap="none" lIns="0" tIns="0" rIns="0" bIns="0">
            <a:spAutoFit/>
          </a:bodyPr>
          <a:lstStyle/>
          <a:p>
            <a:pPr eaLnBrk="0" hangingPunct="0"/>
            <a:r>
              <a:rPr lang="en-US" sz="1200" b="0">
                <a:solidFill>
                  <a:srgbClr val="FFFFFF"/>
                </a:solidFill>
              </a:rPr>
              <a:t>User</a:t>
            </a:r>
            <a:endParaRPr lang="en-US" sz="1800" b="0">
              <a:solidFill>
                <a:srgbClr val="000000"/>
              </a:solidFill>
            </a:endParaRPr>
          </a:p>
        </p:txBody>
      </p:sp>
      <p:sp>
        <p:nvSpPr>
          <p:cNvPr id="762889" name="Rectangle 35"/>
          <p:cNvSpPr>
            <a:spLocks noChangeArrowheads="1"/>
          </p:cNvSpPr>
          <p:nvPr/>
        </p:nvSpPr>
        <p:spPr bwMode="auto">
          <a:xfrm>
            <a:off x="2849563" y="3005138"/>
            <a:ext cx="522287" cy="182562"/>
          </a:xfrm>
          <a:prstGeom prst="rect">
            <a:avLst/>
          </a:prstGeom>
          <a:noFill/>
          <a:ln w="9525">
            <a:noFill/>
            <a:miter lim="800000"/>
            <a:headEnd/>
            <a:tailEnd/>
          </a:ln>
        </p:spPr>
        <p:txBody>
          <a:bodyPr wrap="none" lIns="0" tIns="0" rIns="0" bIns="0">
            <a:spAutoFit/>
          </a:bodyPr>
          <a:lstStyle/>
          <a:p>
            <a:pPr eaLnBrk="0" hangingPunct="0"/>
            <a:r>
              <a:rPr lang="en-US" sz="1200" b="0">
                <a:solidFill>
                  <a:srgbClr val="FFFFFF"/>
                </a:solidFill>
              </a:rPr>
              <a:t>Interface</a:t>
            </a:r>
            <a:endParaRPr lang="en-US" sz="1800" b="0">
              <a:solidFill>
                <a:srgbClr val="000000"/>
              </a:solidFill>
            </a:endParaRPr>
          </a:p>
        </p:txBody>
      </p:sp>
      <p:sp>
        <p:nvSpPr>
          <p:cNvPr id="762890" name="Rectangle 38"/>
          <p:cNvSpPr>
            <a:spLocks noChangeArrowheads="1"/>
          </p:cNvSpPr>
          <p:nvPr/>
        </p:nvSpPr>
        <p:spPr bwMode="auto">
          <a:xfrm>
            <a:off x="2590800" y="26670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eaLnBrk="0" hangingPunct="0"/>
            <a:r>
              <a:rPr lang="en-US" sz="2000" b="0">
                <a:solidFill>
                  <a:srgbClr val="000000"/>
                </a:solidFill>
              </a:rPr>
              <a:t>Windows</a:t>
            </a:r>
          </a:p>
          <a:p>
            <a:pPr eaLnBrk="0" hangingPunct="0"/>
            <a:r>
              <a:rPr lang="en-US" sz="2000" b="0">
                <a:solidFill>
                  <a:srgbClr val="000000"/>
                </a:solidFill>
              </a:rPr>
              <a:t>Host VI</a:t>
            </a:r>
          </a:p>
        </p:txBody>
      </p:sp>
      <p:sp>
        <p:nvSpPr>
          <p:cNvPr id="762891" name="AutoShape 41"/>
          <p:cNvSpPr>
            <a:spLocks noChangeArrowheads="1"/>
          </p:cNvSpPr>
          <p:nvPr/>
        </p:nvSpPr>
        <p:spPr bwMode="auto">
          <a:xfrm>
            <a:off x="3886200" y="2590800"/>
            <a:ext cx="990600" cy="914400"/>
          </a:xfrm>
          <a:prstGeom prst="leftRightArrow">
            <a:avLst>
              <a:gd name="adj1" fmla="val 50000"/>
              <a:gd name="adj2" fmla="val 20002"/>
            </a:avLst>
          </a:prstGeom>
          <a:solidFill>
            <a:srgbClr val="C0C0C0"/>
          </a:solidFill>
          <a:ln w="15875" algn="ctr">
            <a:solidFill>
              <a:schemeClr val="tx1"/>
            </a:solidFill>
            <a:miter lim="800000"/>
            <a:headEnd/>
            <a:tailEnd/>
          </a:ln>
        </p:spPr>
        <p:txBody>
          <a:bodyPr wrap="none" anchor="ctr"/>
          <a:lstStyle/>
          <a:p>
            <a:pPr algn="ctr" eaLnBrk="0" hangingPunct="0"/>
            <a:r>
              <a:rPr lang="en-US" sz="1200" b="0">
                <a:solidFill>
                  <a:srgbClr val="000000"/>
                </a:solidFill>
              </a:rPr>
              <a:t>FPGA</a:t>
            </a:r>
          </a:p>
          <a:p>
            <a:pPr algn="ctr" eaLnBrk="0" hangingPunct="0"/>
            <a:r>
              <a:rPr lang="en-US" sz="1200" b="0">
                <a:solidFill>
                  <a:srgbClr val="000000"/>
                </a:solidFill>
              </a:rPr>
              <a:t>Interface</a:t>
            </a:r>
          </a:p>
        </p:txBody>
      </p:sp>
      <p:pic>
        <p:nvPicPr>
          <p:cNvPr id="762892" name="Picture 45" descr="noloc_fpga_logo.bmp"/>
          <p:cNvPicPr>
            <a:picLocks noChangeAspect="1" noChangeArrowheads="1"/>
          </p:cNvPicPr>
          <p:nvPr/>
        </p:nvPicPr>
        <p:blipFill>
          <a:blip r:embed="rId3" cstate="print"/>
          <a:srcRect/>
          <a:stretch>
            <a:fillRect/>
          </a:stretch>
        </p:blipFill>
        <p:spPr bwMode="auto">
          <a:xfrm>
            <a:off x="5119688" y="4343400"/>
            <a:ext cx="1052512" cy="1066800"/>
          </a:xfrm>
          <a:prstGeom prst="rect">
            <a:avLst/>
          </a:prstGeom>
          <a:noFill/>
          <a:ln w="9525">
            <a:noFill/>
            <a:miter lim="800000"/>
            <a:headEnd/>
            <a:tailEnd/>
          </a:ln>
        </p:spPr>
      </p:pic>
      <p:pic>
        <p:nvPicPr>
          <p:cNvPr id="762893" name="Picture 47" descr="noloc_missing_art_imagefi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43200" y="4419600"/>
            <a:ext cx="990600" cy="915988"/>
          </a:xfrm>
          <a:prstGeom prst="rect">
            <a:avLst/>
          </a:prstGeom>
          <a:noFill/>
          <a:ln w="9525">
            <a:noFill/>
            <a:miter lim="800000"/>
            <a:headEnd/>
            <a:tailEnd/>
          </a:ln>
        </p:spPr>
      </p:pic>
      <p:sp>
        <p:nvSpPr>
          <p:cNvPr id="762894" name="Rectangle 48"/>
          <p:cNvSpPr>
            <a:spLocks noChangeArrowheads="1"/>
          </p:cNvSpPr>
          <p:nvPr/>
        </p:nvSpPr>
        <p:spPr bwMode="auto">
          <a:xfrm>
            <a:off x="2743200" y="5378450"/>
            <a:ext cx="998538" cy="488950"/>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LabVIEW</a:t>
            </a:r>
          </a:p>
          <a:p>
            <a:pPr eaLnBrk="0" hangingPunct="0"/>
            <a:r>
              <a:rPr lang="en-US" sz="1600" b="0">
                <a:solidFill>
                  <a:srgbClr val="000000"/>
                </a:solidFill>
              </a:rPr>
              <a:t>for Windows</a:t>
            </a:r>
            <a:endParaRPr lang="en-US" sz="1800" b="0">
              <a:solidFill>
                <a:srgbClr val="000000"/>
              </a:solidFill>
            </a:endParaRPr>
          </a:p>
        </p:txBody>
      </p:sp>
      <p:sp>
        <p:nvSpPr>
          <p:cNvPr id="762895" name="Rectangle 49"/>
          <p:cNvSpPr>
            <a:spLocks noChangeArrowheads="1"/>
          </p:cNvSpPr>
          <p:nvPr/>
        </p:nvSpPr>
        <p:spPr bwMode="auto">
          <a:xfrm>
            <a:off x="4865688" y="5470525"/>
            <a:ext cx="1230312" cy="244475"/>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LabVIEW FPGA</a:t>
            </a:r>
            <a:endParaRPr lang="en-US" sz="1800" b="0">
              <a:solidFill>
                <a:srgbClr val="000000"/>
              </a:solidFill>
            </a:endParaRPr>
          </a:p>
        </p:txBody>
      </p:sp>
    </p:spTree>
  </p:cSld>
  <p:clrMapOvr>
    <a:masterClrMapping/>
  </p:clrMapOvr>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pPr eaLnBrk="1" hangingPunct="1"/>
            <a:r>
              <a:rPr lang="en-US" smtClean="0"/>
              <a:t>A. Windows Host Integration</a:t>
            </a:r>
          </a:p>
        </p:txBody>
      </p:sp>
      <p:sp>
        <p:nvSpPr>
          <p:cNvPr id="1122310" name="Rectangle 6"/>
          <p:cNvSpPr>
            <a:spLocks noGrp="1" noChangeArrowheads="1"/>
          </p:cNvSpPr>
          <p:nvPr>
            <p:ph idx="1"/>
          </p:nvPr>
        </p:nvSpPr>
        <p:spPr/>
        <p:txBody>
          <a:bodyPr rtlCol="0">
            <a:normAutofit fontScale="85000" lnSpcReduction="20000"/>
          </a:bodyPr>
          <a:lstStyle/>
          <a:p>
            <a:pPr lvl="1" eaLnBrk="1" fontAlgn="auto" hangingPunct="1">
              <a:spcAft>
                <a:spcPts val="0"/>
              </a:spcAft>
              <a:buFont typeface="Arial" pitchFamily="34" charset="0"/>
              <a:buNone/>
              <a:defRPr/>
            </a:pPr>
            <a:r>
              <a:rPr lang="en-US" dirty="0" smtClean="0"/>
              <a:t>Common Windows host VI tasks:</a:t>
            </a:r>
          </a:p>
          <a:p>
            <a:pPr lvl="1" eaLnBrk="1" fontAlgn="auto" hangingPunct="1">
              <a:spcAft>
                <a:spcPts val="0"/>
              </a:spcAft>
              <a:defRPr/>
            </a:pPr>
            <a:r>
              <a:rPr lang="en-US" dirty="0" smtClean="0"/>
              <a:t>Transfer data between Windows computer and FPGA</a:t>
            </a:r>
          </a:p>
          <a:p>
            <a:pPr lvl="1" eaLnBrk="1" fontAlgn="auto" hangingPunct="1">
              <a:spcAft>
                <a:spcPts val="0"/>
              </a:spcAft>
              <a:defRPr/>
            </a:pPr>
            <a:r>
              <a:rPr lang="en-US" dirty="0" smtClean="0"/>
              <a:t>User interface</a:t>
            </a:r>
          </a:p>
          <a:p>
            <a:pPr lvl="1" eaLnBrk="1" fontAlgn="auto" hangingPunct="1">
              <a:spcAft>
                <a:spcPts val="0"/>
              </a:spcAft>
              <a:defRPr/>
            </a:pPr>
            <a:r>
              <a:rPr lang="en-US" dirty="0" smtClean="0"/>
              <a:t>Do more data processing than you can fit on the FPGA</a:t>
            </a:r>
          </a:p>
          <a:p>
            <a:pPr lvl="1" eaLnBrk="1" fontAlgn="auto" hangingPunct="1">
              <a:spcAft>
                <a:spcPts val="0"/>
              </a:spcAft>
              <a:defRPr/>
            </a:pPr>
            <a:r>
              <a:rPr lang="en-US" dirty="0" smtClean="0"/>
              <a:t>Perform operations not available on the FPGA target</a:t>
            </a:r>
          </a:p>
          <a:p>
            <a:pPr lvl="1" eaLnBrk="1" fontAlgn="auto" hangingPunct="1">
              <a:spcAft>
                <a:spcPts val="0"/>
              </a:spcAft>
              <a:defRPr/>
            </a:pPr>
            <a:r>
              <a:rPr lang="en-US" dirty="0" smtClean="0"/>
              <a:t>Floating-point math</a:t>
            </a:r>
          </a:p>
          <a:p>
            <a:pPr lvl="1" eaLnBrk="1" fontAlgn="auto" hangingPunct="1">
              <a:spcAft>
                <a:spcPts val="0"/>
              </a:spcAft>
              <a:defRPr/>
            </a:pPr>
            <a:r>
              <a:rPr lang="en-US" dirty="0" smtClean="0"/>
              <a:t>Sequence multiple FPGA VIs</a:t>
            </a:r>
          </a:p>
          <a:p>
            <a:pPr lvl="1" eaLnBrk="1" fontAlgn="auto" hangingPunct="1">
              <a:spcAft>
                <a:spcPts val="0"/>
              </a:spcAft>
              <a:defRPr/>
            </a:pPr>
            <a:r>
              <a:rPr lang="en-US" dirty="0" smtClean="0"/>
              <a:t>Log data</a:t>
            </a:r>
          </a:p>
          <a:p>
            <a:pPr lvl="1" eaLnBrk="1" fontAlgn="auto" hangingPunct="1">
              <a:spcAft>
                <a:spcPts val="0"/>
              </a:spcAft>
              <a:defRPr/>
            </a:pPr>
            <a:r>
              <a:rPr lang="en-US" dirty="0" smtClean="0"/>
              <a:t>Control the timing and sequencing of data transfer</a:t>
            </a:r>
          </a:p>
          <a:p>
            <a:pPr lvl="1" eaLnBrk="1" fontAlgn="auto" hangingPunct="1">
              <a:spcAft>
                <a:spcPts val="0"/>
              </a:spcAft>
              <a:defRPr/>
            </a:pPr>
            <a:r>
              <a:rPr lang="en-US" dirty="0" smtClean="0"/>
              <a:t>Coordinate operation of several FPGA targets</a:t>
            </a:r>
          </a:p>
          <a:p>
            <a:pPr lvl="1" eaLnBrk="1" fontAlgn="auto" hangingPunct="1">
              <a:spcAft>
                <a:spcPts val="0"/>
              </a:spcAft>
              <a:defRPr/>
            </a:pPr>
            <a:r>
              <a:rPr lang="en-US" dirty="0" smtClean="0"/>
              <a:t>Coordinate operation of FPGA targets with other measurement devices in the computer</a:t>
            </a:r>
          </a:p>
          <a:p>
            <a:pPr lvl="1" eaLnBrk="1" fontAlgn="auto" hangingPunct="1">
              <a:spcAft>
                <a:spcPts val="0"/>
              </a:spcAft>
              <a:defRPr/>
            </a:pPr>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eaLnBrk="1" hangingPunct="1"/>
            <a:r>
              <a:rPr lang="en-US" sz="3600" smtClean="0"/>
              <a:t>Lesson 2</a:t>
            </a:r>
            <a:br>
              <a:rPr lang="en-US" sz="3600" smtClean="0"/>
            </a:br>
            <a:r>
              <a:rPr lang="en-US" sz="3600" smtClean="0"/>
              <a:t>LabVIEW FPGA Basics</a:t>
            </a:r>
          </a:p>
        </p:txBody>
      </p:sp>
      <p:sp>
        <p:nvSpPr>
          <p:cNvPr id="6147" name="Rectangle 3"/>
          <p:cNvSpPr>
            <a:spLocks noGrp="1" noChangeArrowheads="1"/>
          </p:cNvSpPr>
          <p:nvPr>
            <p:ph sz="half" idx="1"/>
          </p:nvPr>
        </p:nvSpPr>
        <p:spPr/>
        <p:txBody>
          <a:bodyPr rtlCol="0">
            <a:normAutofit lnSpcReduction="10000"/>
          </a:bodyPr>
          <a:lstStyle/>
          <a:p>
            <a:pPr marL="609600" indent="-609600" eaLnBrk="1" fontAlgn="auto" hangingPunct="1">
              <a:spcAft>
                <a:spcPts val="0"/>
              </a:spcAft>
              <a:buFont typeface="+mj-lt"/>
              <a:buAutoNum type="alphaUcPeriod"/>
              <a:defRPr/>
            </a:pPr>
            <a:r>
              <a:rPr lang="en-US" dirty="0" smtClean="0"/>
              <a:t>Evaluating System Requirements </a:t>
            </a:r>
          </a:p>
          <a:p>
            <a:pPr marL="609600" indent="-609600" eaLnBrk="1" fontAlgn="auto" hangingPunct="1">
              <a:spcAft>
                <a:spcPts val="0"/>
              </a:spcAft>
              <a:buFont typeface="+mj-lt"/>
              <a:buAutoNum type="alphaUcPeriod"/>
              <a:defRPr/>
            </a:pPr>
            <a:r>
              <a:rPr lang="en-US" dirty="0" smtClean="0"/>
              <a:t>FPGA System Architectures</a:t>
            </a:r>
          </a:p>
          <a:p>
            <a:pPr marL="609600" indent="-609600" eaLnBrk="1" fontAlgn="auto" hangingPunct="1">
              <a:spcAft>
                <a:spcPts val="0"/>
              </a:spcAft>
              <a:buFont typeface="+mj-lt"/>
              <a:buAutoNum type="alphaUcPeriod"/>
              <a:defRPr/>
            </a:pPr>
            <a:r>
              <a:rPr lang="en-US" dirty="0" smtClean="0"/>
              <a:t>RIO Platforms</a:t>
            </a:r>
          </a:p>
          <a:p>
            <a:pPr marL="609600" indent="-609600" eaLnBrk="1" fontAlgn="auto" hangingPunct="1">
              <a:spcAft>
                <a:spcPts val="0"/>
              </a:spcAft>
              <a:buFont typeface="+mj-lt"/>
              <a:buAutoNum type="alphaUcPeriod"/>
              <a:defRPr/>
            </a:pPr>
            <a:r>
              <a:rPr lang="en-US" dirty="0" smtClean="0"/>
              <a:t>Software Installation</a:t>
            </a:r>
          </a:p>
        </p:txBody>
      </p:sp>
      <p:sp>
        <p:nvSpPr>
          <p:cNvPr id="4" name="Content Placeholder 3"/>
          <p:cNvSpPr>
            <a:spLocks noGrp="1"/>
          </p:cNvSpPr>
          <p:nvPr>
            <p:ph sz="half" idx="2"/>
          </p:nvPr>
        </p:nvSpPr>
        <p:spPr/>
        <p:txBody>
          <a:bodyPr rtlCol="0">
            <a:normAutofit lnSpcReduction="10000"/>
          </a:bodyPr>
          <a:lstStyle/>
          <a:p>
            <a:pPr marL="609600" indent="-609600" eaLnBrk="1" fontAlgn="auto" hangingPunct="1">
              <a:spcAft>
                <a:spcPts val="0"/>
              </a:spcAft>
              <a:buFont typeface="+mj-lt"/>
              <a:buAutoNum type="alphaUcPeriod" startAt="5"/>
              <a:defRPr/>
            </a:pPr>
            <a:r>
              <a:rPr lang="en-US" dirty="0" smtClean="0"/>
              <a:t>Windows Hardware Configuration</a:t>
            </a:r>
          </a:p>
          <a:p>
            <a:pPr marL="609600" indent="-609600" eaLnBrk="1" fontAlgn="auto" hangingPunct="1">
              <a:spcAft>
                <a:spcPts val="0"/>
              </a:spcAft>
              <a:buFont typeface="+mj-lt"/>
              <a:buAutoNum type="alphaUcPeriod" startAt="5"/>
              <a:defRPr/>
            </a:pPr>
            <a:r>
              <a:rPr lang="en-US" dirty="0" smtClean="0"/>
              <a:t>Real-Time Hardware Configuration</a:t>
            </a:r>
          </a:p>
          <a:p>
            <a:pPr marL="609600" indent="-609600" eaLnBrk="1" fontAlgn="auto" hangingPunct="1">
              <a:spcAft>
                <a:spcPts val="0"/>
              </a:spcAft>
              <a:buFont typeface="+mj-lt"/>
              <a:buAutoNum type="alphaUcPeriod" startAt="5"/>
              <a:defRPr/>
            </a:pPr>
            <a:r>
              <a:rPr lang="en-US" dirty="0" smtClean="0"/>
              <a:t>Creating a LabVIEW FPGA Project</a:t>
            </a:r>
          </a:p>
          <a:p>
            <a:pPr eaLnBrk="1" fontAlgn="auto" hangingPunct="1">
              <a:spcAft>
                <a:spcPts val="0"/>
              </a:spcAft>
              <a:buFont typeface="+mj-lt"/>
              <a:buAutoNum type="alphaUcPeriod" startAt="5"/>
              <a:defRPr/>
            </a:pPr>
            <a:endParaRPr lang="en-US" dirty="0"/>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eaLnBrk="1" hangingPunct="1"/>
            <a:r>
              <a:rPr lang="en-US" smtClean="0"/>
              <a:t>B. Developing a Windows Host VI</a:t>
            </a:r>
          </a:p>
        </p:txBody>
      </p:sp>
      <p:sp>
        <p:nvSpPr>
          <p:cNvPr id="764931" name="Rectangle 6"/>
          <p:cNvSpPr>
            <a:spLocks noGrp="1" noChangeArrowheads="1"/>
          </p:cNvSpPr>
          <p:nvPr>
            <p:ph idx="1"/>
          </p:nvPr>
        </p:nvSpPr>
        <p:spPr/>
        <p:txBody>
          <a:bodyPr/>
          <a:lstStyle/>
          <a:p>
            <a:pPr lvl="1" eaLnBrk="1" hangingPunct="1">
              <a:buFont typeface="Arial" pitchFamily="34" charset="0"/>
              <a:buNone/>
            </a:pPr>
            <a:r>
              <a:rPr lang="en-US" smtClean="0"/>
              <a:t>Add a VI under My Computer</a:t>
            </a:r>
          </a:p>
        </p:txBody>
      </p:sp>
      <p:pic>
        <p:nvPicPr>
          <p:cNvPr id="764932" name="Picture 3" descr="loc_missing_art_imagefile"/>
          <p:cNvPicPr>
            <a:picLocks noChangeAspect="1" noChangeArrowheads="1"/>
          </p:cNvPicPr>
          <p:nvPr/>
        </p:nvPicPr>
        <p:blipFill>
          <a:blip r:embed="rId3" cstate="print"/>
          <a:srcRect/>
          <a:stretch>
            <a:fillRect/>
          </a:stretch>
        </p:blipFill>
        <p:spPr bwMode="auto">
          <a:xfrm>
            <a:off x="4419600" y="1524000"/>
            <a:ext cx="3762375" cy="3800475"/>
          </a:xfrm>
          <a:prstGeom prst="rect">
            <a:avLst/>
          </a:prstGeom>
          <a:noFill/>
          <a:ln w="9525">
            <a:noFill/>
            <a:miter lim="800000"/>
            <a:headEnd/>
            <a:tailEnd/>
          </a:ln>
        </p:spPr>
      </p:pic>
      <p:sp>
        <p:nvSpPr>
          <p:cNvPr id="764933" name="TextBox 5"/>
          <p:cNvSpPr txBox="1">
            <a:spLocks noChangeArrowheads="1"/>
          </p:cNvSpPr>
          <p:nvPr/>
        </p:nvSpPr>
        <p:spPr bwMode="auto">
          <a:xfrm>
            <a:off x="762000" y="5341938"/>
            <a:ext cx="8077200" cy="830262"/>
          </a:xfrm>
          <a:prstGeom prst="rect">
            <a:avLst/>
          </a:prstGeom>
          <a:noFill/>
          <a:ln w="9525">
            <a:noFill/>
            <a:miter lim="800000"/>
            <a:headEnd/>
            <a:tailEnd/>
          </a:ln>
        </p:spPr>
        <p:txBody>
          <a:bodyPr>
            <a:spAutoFit/>
          </a:bodyPr>
          <a:lstStyle/>
          <a:p>
            <a:pPr marL="796925" indent="-796925" eaLnBrk="0" hangingPunct="0"/>
            <a:r>
              <a:rPr lang="en-US" sz="2400">
                <a:solidFill>
                  <a:srgbClr val="000000"/>
                </a:solidFill>
              </a:rPr>
              <a:t>Note</a:t>
            </a:r>
            <a:r>
              <a:rPr lang="en-US" sz="2400" b="0">
                <a:solidFill>
                  <a:srgbClr val="000000"/>
                </a:solidFill>
              </a:rPr>
              <a:t>:  The contents of right-click menus differ from those in this image depending on the software installed on your computer.</a:t>
            </a:r>
          </a:p>
        </p:txBody>
      </p:sp>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pPr eaLnBrk="1" hangingPunct="1"/>
            <a:r>
              <a:rPr lang="en-US" smtClean="0"/>
              <a:t>FPGA Interface Functions</a:t>
            </a:r>
          </a:p>
        </p:txBody>
      </p:sp>
      <p:sp>
        <p:nvSpPr>
          <p:cNvPr id="765955" name="Rectangle 6"/>
          <p:cNvSpPr>
            <a:spLocks noGrp="1" noChangeArrowheads="1"/>
          </p:cNvSpPr>
          <p:nvPr>
            <p:ph idx="1"/>
          </p:nvPr>
        </p:nvSpPr>
        <p:spPr/>
        <p:txBody>
          <a:bodyPr/>
          <a:lstStyle/>
          <a:p>
            <a:pPr lvl="1" eaLnBrk="1" hangingPunct="1"/>
            <a:r>
              <a:rPr lang="en-US" smtClean="0"/>
              <a:t>Establish communication with a FPGA VI from a host VI</a:t>
            </a:r>
          </a:p>
          <a:p>
            <a:pPr lvl="1" eaLnBrk="1" hangingPunct="1"/>
            <a:r>
              <a:rPr lang="en-US" smtClean="0"/>
              <a:t>Control the execution of the FPGA VI on the FPGA target</a:t>
            </a:r>
          </a:p>
          <a:p>
            <a:pPr lvl="1" eaLnBrk="1" hangingPunct="1"/>
            <a:r>
              <a:rPr lang="en-US" smtClean="0"/>
              <a:t>Read and write data to the FPGA VI </a:t>
            </a:r>
          </a:p>
          <a:p>
            <a:pPr lvl="1" eaLnBrk="1" hangingPunct="1"/>
            <a:r>
              <a:rPr lang="en-US" smtClean="0"/>
              <a:t>Terminate communication with the FPGA VI</a:t>
            </a:r>
          </a:p>
        </p:txBody>
      </p:sp>
      <p:pic>
        <p:nvPicPr>
          <p:cNvPr id="765956" name="Picture 2" descr="loc_easy_to_recreate"/>
          <p:cNvPicPr>
            <a:picLocks noChangeAspect="1" noChangeArrowheads="1"/>
          </p:cNvPicPr>
          <p:nvPr/>
        </p:nvPicPr>
        <p:blipFill>
          <a:blip r:embed="rId3" cstate="print"/>
          <a:srcRect/>
          <a:stretch>
            <a:fillRect/>
          </a:stretch>
        </p:blipFill>
        <p:spPr bwMode="auto">
          <a:xfrm>
            <a:off x="1066800" y="4038600"/>
            <a:ext cx="6489700"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eaLnBrk="1" hangingPunct="1"/>
            <a:r>
              <a:rPr lang="en-US" smtClean="0"/>
              <a:t>Open FPGA VI Reference</a:t>
            </a:r>
          </a:p>
        </p:txBody>
      </p:sp>
      <p:sp>
        <p:nvSpPr>
          <p:cNvPr id="766979" name="Rectangle 6"/>
          <p:cNvSpPr>
            <a:spLocks noGrp="1" noChangeArrowheads="1"/>
          </p:cNvSpPr>
          <p:nvPr>
            <p:ph idx="1"/>
          </p:nvPr>
        </p:nvSpPr>
        <p:spPr/>
        <p:txBody>
          <a:bodyPr/>
          <a:lstStyle/>
          <a:p>
            <a:pPr lvl="1" eaLnBrk="1" hangingPunct="1"/>
            <a:r>
              <a:rPr lang="en-US" smtClean="0"/>
              <a:t>Opens a reference to:</a:t>
            </a:r>
          </a:p>
          <a:p>
            <a:pPr lvl="2" eaLnBrk="1" hangingPunct="1"/>
            <a:r>
              <a:rPr lang="en-US" smtClean="0"/>
              <a:t>the FPGA build specification, FPGA VI, or bitfile </a:t>
            </a:r>
          </a:p>
          <a:p>
            <a:pPr lvl="2" eaLnBrk="1" hangingPunct="1"/>
            <a:r>
              <a:rPr lang="en-US" smtClean="0"/>
              <a:t>and FPGA target </a:t>
            </a:r>
          </a:p>
          <a:p>
            <a:pPr lvl="1" eaLnBrk="1" hangingPunct="1"/>
            <a:r>
              <a:rPr lang="en-US" smtClean="0"/>
              <a:t>Must open a reference to establish communication between the host and the FPGA</a:t>
            </a:r>
          </a:p>
          <a:p>
            <a:pPr lvl="1" eaLnBrk="1" hangingPunct="1"/>
            <a:r>
              <a:rPr lang="en-US" smtClean="0"/>
              <a:t>FPGA target may be specified </a:t>
            </a:r>
          </a:p>
          <a:p>
            <a:pPr lvl="2" eaLnBrk="1" hangingPunct="1"/>
            <a:r>
              <a:rPr lang="en-US" smtClean="0"/>
              <a:t>Explicitly, in all cases, by wiring the reference name input or </a:t>
            </a:r>
          </a:p>
          <a:p>
            <a:pPr lvl="2" eaLnBrk="1" hangingPunct="1"/>
            <a:r>
              <a:rPr lang="en-US" smtClean="0"/>
              <a:t>Implicitly, when opening a reference to an FPGA build specification or an FPGA VI</a:t>
            </a:r>
          </a:p>
        </p:txBody>
      </p:sp>
      <p:pic>
        <p:nvPicPr>
          <p:cNvPr id="766980" name="Picture 2" descr="loc_easy_to_recreate"/>
          <p:cNvPicPr>
            <a:picLocks noChangeAspect="1" noChangeArrowheads="1"/>
          </p:cNvPicPr>
          <p:nvPr/>
        </p:nvPicPr>
        <p:blipFill>
          <a:blip r:embed="rId3" cstate="print"/>
          <a:srcRect/>
          <a:stretch>
            <a:fillRect/>
          </a:stretch>
        </p:blipFill>
        <p:spPr bwMode="auto">
          <a:xfrm>
            <a:off x="7162800" y="914400"/>
            <a:ext cx="1381125"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eaLnBrk="1" hangingPunct="1"/>
            <a:r>
              <a:rPr lang="en-US" smtClean="0"/>
              <a:t>Open FPGA VI Reference Configuration</a:t>
            </a:r>
          </a:p>
        </p:txBody>
      </p:sp>
      <p:sp>
        <p:nvSpPr>
          <p:cNvPr id="768003" name="Rectangle 6"/>
          <p:cNvSpPr>
            <a:spLocks noGrp="1" noChangeArrowheads="1"/>
          </p:cNvSpPr>
          <p:nvPr>
            <p:ph idx="1"/>
          </p:nvPr>
        </p:nvSpPr>
        <p:spPr/>
        <p:txBody>
          <a:bodyPr/>
          <a:lstStyle/>
          <a:p>
            <a:pPr lvl="1" eaLnBrk="1" hangingPunct="1"/>
            <a:r>
              <a:rPr lang="en-US" sz="2400" smtClean="0"/>
              <a:t>Select build specification, VI, or bitfile</a:t>
            </a:r>
          </a:p>
          <a:p>
            <a:pPr lvl="1" eaLnBrk="1" hangingPunct="1"/>
            <a:r>
              <a:rPr lang="en-US" sz="2400" smtClean="0"/>
              <a:t>Specify whether to run the FPGA VI if it is not already running when you run the host VI</a:t>
            </a:r>
          </a:p>
          <a:p>
            <a:pPr lvl="1" eaLnBrk="1" hangingPunct="1"/>
            <a:r>
              <a:rPr lang="en-US" sz="2400" smtClean="0"/>
              <a:t>Enable/Disable Dynamic mode. When you enable Dynamic mode, you can write reusable subVIs based on the FPGA VI reference. </a:t>
            </a:r>
          </a:p>
        </p:txBody>
      </p:sp>
      <p:sp>
        <p:nvSpPr>
          <p:cNvPr id="8" name="Trapezoid 7"/>
          <p:cNvSpPr/>
          <p:nvPr/>
        </p:nvSpPr>
        <p:spPr>
          <a:xfrm rot="15022437">
            <a:off x="4371182" y="4010819"/>
            <a:ext cx="2535237" cy="2816225"/>
          </a:xfrm>
          <a:prstGeom prst="trapezoid">
            <a:avLst>
              <a:gd name="adj" fmla="val 50000"/>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400" b="0" dirty="0">
              <a:solidFill>
                <a:srgbClr val="FFFFFF"/>
              </a:solidFill>
            </a:endParaRPr>
          </a:p>
        </p:txBody>
      </p:sp>
      <p:pic>
        <p:nvPicPr>
          <p:cNvPr id="768005" name="Picture 4" descr="loc_easy_to_recreate"/>
          <p:cNvPicPr>
            <a:picLocks noChangeAspect="1" noChangeArrowheads="1"/>
          </p:cNvPicPr>
          <p:nvPr/>
        </p:nvPicPr>
        <p:blipFill>
          <a:blip r:embed="rId3" cstate="print"/>
          <a:srcRect/>
          <a:stretch>
            <a:fillRect/>
          </a:stretch>
        </p:blipFill>
        <p:spPr bwMode="auto">
          <a:xfrm>
            <a:off x="1905000" y="3962400"/>
            <a:ext cx="2557463" cy="1992313"/>
          </a:xfrm>
          <a:prstGeom prst="rect">
            <a:avLst/>
          </a:prstGeom>
          <a:noFill/>
          <a:ln w="9525">
            <a:noFill/>
            <a:miter lim="800000"/>
            <a:headEnd/>
            <a:tailEnd/>
          </a:ln>
        </p:spPr>
      </p:pic>
      <p:pic>
        <p:nvPicPr>
          <p:cNvPr id="768006" name="Picture 2" descr="loc_easy_to_recreate"/>
          <p:cNvPicPr>
            <a:picLocks noChangeAspect="1" noChangeArrowheads="1"/>
          </p:cNvPicPr>
          <p:nvPr/>
        </p:nvPicPr>
        <p:blipFill>
          <a:blip r:embed="rId4" cstate="print"/>
          <a:srcRect/>
          <a:stretch>
            <a:fillRect/>
          </a:stretch>
        </p:blipFill>
        <p:spPr bwMode="auto">
          <a:xfrm>
            <a:off x="6400800" y="3717925"/>
            <a:ext cx="2743200" cy="3063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pPr eaLnBrk="1" hangingPunct="1"/>
            <a:r>
              <a:rPr lang="en-US" smtClean="0"/>
              <a:t>Read/Write Control</a:t>
            </a:r>
          </a:p>
        </p:txBody>
      </p:sp>
      <p:sp>
        <p:nvSpPr>
          <p:cNvPr id="769027" name="Content Placeholder 9"/>
          <p:cNvSpPr>
            <a:spLocks noGrp="1"/>
          </p:cNvSpPr>
          <p:nvPr>
            <p:ph sz="half" idx="1"/>
          </p:nvPr>
        </p:nvSpPr>
        <p:spPr>
          <a:xfrm>
            <a:off x="457200" y="1600200"/>
            <a:ext cx="4572000" cy="4525963"/>
          </a:xfrm>
        </p:spPr>
        <p:txBody>
          <a:bodyPr/>
          <a:lstStyle/>
          <a:p>
            <a:pPr lvl="1" eaLnBrk="1" hangingPunct="1"/>
            <a:r>
              <a:rPr lang="en-US" smtClean="0"/>
              <a:t>Reads a value from or writes a value to a control or indicator in the top-level FPGA VI on the FPGA target. </a:t>
            </a:r>
          </a:p>
        </p:txBody>
      </p:sp>
      <p:pic>
        <p:nvPicPr>
          <p:cNvPr id="769028" name="Picture 4" descr="loc_missing_art_imagefile"/>
          <p:cNvPicPr>
            <a:picLocks noChangeAspect="1" noChangeArrowheads="1"/>
          </p:cNvPicPr>
          <p:nvPr/>
        </p:nvPicPr>
        <p:blipFill>
          <a:blip r:embed="rId3" cstate="print"/>
          <a:srcRect/>
          <a:stretch>
            <a:fillRect/>
          </a:stretch>
        </p:blipFill>
        <p:spPr bwMode="auto">
          <a:xfrm>
            <a:off x="5930900" y="1447800"/>
            <a:ext cx="2070100" cy="1752600"/>
          </a:xfrm>
          <a:prstGeom prst="rect">
            <a:avLst/>
          </a:prstGeom>
          <a:noFill/>
          <a:ln w="9525">
            <a:noFill/>
            <a:miter lim="800000"/>
            <a:headEnd/>
            <a:tailEnd/>
          </a:ln>
        </p:spPr>
      </p:pic>
      <p:pic>
        <p:nvPicPr>
          <p:cNvPr id="769029" name="Picture 2" descr="loc_bd_simple_temperature_monitor_rt_host.bmp"/>
          <p:cNvPicPr>
            <a:picLocks noChangeAspect="1" noChangeArrowheads="1"/>
          </p:cNvPicPr>
          <p:nvPr/>
        </p:nvPicPr>
        <p:blipFill>
          <a:blip r:embed="rId4" cstate="print"/>
          <a:srcRect/>
          <a:stretch>
            <a:fillRect/>
          </a:stretch>
        </p:blipFill>
        <p:spPr bwMode="auto">
          <a:xfrm>
            <a:off x="381000" y="3429000"/>
            <a:ext cx="8410575" cy="2619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Rectangle 2"/>
          <p:cNvSpPr>
            <a:spLocks noGrp="1" noChangeArrowheads="1"/>
          </p:cNvSpPr>
          <p:nvPr>
            <p:ph type="title"/>
          </p:nvPr>
        </p:nvSpPr>
        <p:spPr/>
        <p:txBody>
          <a:bodyPr rtlCol="0">
            <a:normAutofit/>
          </a:bodyPr>
          <a:lstStyle/>
          <a:p>
            <a:pPr lvl="1" eaLnBrk="1" fontAlgn="auto" hangingPunct="1">
              <a:spcBef>
                <a:spcPts val="0"/>
              </a:spcBef>
              <a:spcAft>
                <a:spcPts val="0"/>
              </a:spcAft>
              <a:defRPr/>
            </a:pPr>
            <a:r>
              <a:rPr lang="en-US" dirty="0">
                <a:solidFill>
                  <a:sysClr val="windowText" lastClr="000000"/>
                </a:solidFill>
                <a:latin typeface="+mj-lt"/>
              </a:rPr>
              <a:t>Invoke Method</a:t>
            </a:r>
          </a:p>
        </p:txBody>
      </p:sp>
      <p:sp>
        <p:nvSpPr>
          <p:cNvPr id="1025030" name="Rectangle 6"/>
          <p:cNvSpPr>
            <a:spLocks noGrp="1" noChangeArrowheads="1"/>
          </p:cNvSpPr>
          <p:nvPr>
            <p:ph idx="1"/>
          </p:nvPr>
        </p:nvSpPr>
        <p:spPr>
          <a:xfrm>
            <a:off x="457200" y="1600200"/>
            <a:ext cx="5334000" cy="4343400"/>
          </a:xfrm>
        </p:spPr>
        <p:txBody>
          <a:bodyPr rtlCol="0">
            <a:normAutofit fontScale="47500" lnSpcReduction="20000"/>
          </a:bodyPr>
          <a:lstStyle/>
          <a:p>
            <a:pPr lvl="1" eaLnBrk="1" fontAlgn="auto" hangingPunct="1">
              <a:spcAft>
                <a:spcPts val="0"/>
              </a:spcAft>
              <a:defRPr/>
            </a:pPr>
            <a:r>
              <a:rPr lang="en-US" sz="3300" dirty="0" smtClean="0"/>
              <a:t>Invokes method or action from a host VI </a:t>
            </a:r>
          </a:p>
          <a:p>
            <a:pPr lvl="1" eaLnBrk="1" fontAlgn="auto" hangingPunct="1">
              <a:spcAft>
                <a:spcPts val="0"/>
              </a:spcAft>
              <a:defRPr/>
            </a:pPr>
            <a:r>
              <a:rPr lang="en-US" sz="3300" dirty="0" smtClean="0"/>
              <a:t>The following methods are supported by most targets: </a:t>
            </a:r>
          </a:p>
          <a:p>
            <a:pPr lvl="2" eaLnBrk="1" fontAlgn="auto" hangingPunct="1">
              <a:spcAft>
                <a:spcPts val="0"/>
              </a:spcAft>
              <a:defRPr/>
            </a:pPr>
            <a:r>
              <a:rPr lang="en-US" sz="3300" dirty="0" smtClean="0"/>
              <a:t>Run</a:t>
            </a:r>
          </a:p>
          <a:p>
            <a:pPr lvl="2" eaLnBrk="1" fontAlgn="auto" hangingPunct="1">
              <a:spcAft>
                <a:spcPts val="0"/>
              </a:spcAft>
              <a:defRPr/>
            </a:pPr>
            <a:r>
              <a:rPr lang="en-US" sz="3300" dirty="0" smtClean="0"/>
              <a:t>Abort</a:t>
            </a:r>
          </a:p>
          <a:p>
            <a:pPr lvl="2" eaLnBrk="1" fontAlgn="auto" hangingPunct="1">
              <a:spcAft>
                <a:spcPts val="0"/>
              </a:spcAft>
              <a:defRPr/>
            </a:pPr>
            <a:r>
              <a:rPr lang="en-US" sz="3300" dirty="0" smtClean="0"/>
              <a:t>Get FPGA VI Execution Mode</a:t>
            </a:r>
          </a:p>
          <a:p>
            <a:pPr lvl="2" eaLnBrk="1" fontAlgn="auto" hangingPunct="1">
              <a:spcAft>
                <a:spcPts val="0"/>
              </a:spcAft>
              <a:defRPr/>
            </a:pPr>
            <a:r>
              <a:rPr lang="en-US" sz="3300" dirty="0" smtClean="0"/>
              <a:t>Reset</a:t>
            </a:r>
          </a:p>
          <a:p>
            <a:pPr lvl="2" eaLnBrk="1" fontAlgn="auto" hangingPunct="1">
              <a:spcAft>
                <a:spcPts val="0"/>
              </a:spcAft>
              <a:defRPr/>
            </a:pPr>
            <a:r>
              <a:rPr lang="en-US" sz="3300" dirty="0" smtClean="0"/>
              <a:t>Wait on IRQ</a:t>
            </a:r>
          </a:p>
          <a:p>
            <a:pPr lvl="2" eaLnBrk="1" fontAlgn="auto" hangingPunct="1">
              <a:spcAft>
                <a:spcPts val="0"/>
              </a:spcAft>
              <a:defRPr/>
            </a:pPr>
            <a:r>
              <a:rPr lang="en-US" sz="3300" dirty="0" smtClean="0"/>
              <a:t>Acknowledge IRQ</a:t>
            </a:r>
          </a:p>
          <a:p>
            <a:pPr lvl="2" eaLnBrk="1" fontAlgn="auto" hangingPunct="1">
              <a:spcAft>
                <a:spcPts val="0"/>
              </a:spcAft>
              <a:defRPr/>
            </a:pPr>
            <a:r>
              <a:rPr lang="en-US" sz="3300" dirty="0" smtClean="0"/>
              <a:t>Download</a:t>
            </a:r>
          </a:p>
          <a:p>
            <a:pPr lvl="2" eaLnBrk="1" fontAlgn="auto" hangingPunct="1">
              <a:spcAft>
                <a:spcPts val="0"/>
              </a:spcAft>
              <a:defRPr/>
            </a:pPr>
            <a:r>
              <a:rPr lang="en-US" sz="3300" dirty="0" smtClean="0"/>
              <a:t>DMA FIFOs </a:t>
            </a:r>
          </a:p>
          <a:p>
            <a:pPr lvl="3" eaLnBrk="1" fontAlgn="auto" hangingPunct="1">
              <a:spcAft>
                <a:spcPts val="0"/>
              </a:spcAft>
              <a:defRPr/>
            </a:pPr>
            <a:r>
              <a:rPr lang="en-US" sz="3300" dirty="0" smtClean="0"/>
              <a:t>Configure</a:t>
            </a:r>
          </a:p>
          <a:p>
            <a:pPr lvl="3" eaLnBrk="1" fontAlgn="auto" hangingPunct="1">
              <a:spcAft>
                <a:spcPts val="0"/>
              </a:spcAft>
              <a:defRPr/>
            </a:pPr>
            <a:r>
              <a:rPr lang="en-US" sz="3300" dirty="0" smtClean="0"/>
              <a:t>Read</a:t>
            </a:r>
          </a:p>
          <a:p>
            <a:pPr lvl="3" eaLnBrk="1" fontAlgn="auto" hangingPunct="1">
              <a:spcAft>
                <a:spcPts val="0"/>
              </a:spcAft>
              <a:defRPr/>
            </a:pPr>
            <a:r>
              <a:rPr lang="en-US" sz="3300" dirty="0" smtClean="0"/>
              <a:t>Start</a:t>
            </a:r>
          </a:p>
          <a:p>
            <a:pPr lvl="3" eaLnBrk="1" fontAlgn="auto" hangingPunct="1">
              <a:spcAft>
                <a:spcPts val="0"/>
              </a:spcAft>
              <a:defRPr/>
            </a:pPr>
            <a:r>
              <a:rPr lang="en-US" sz="3300" dirty="0" smtClean="0"/>
              <a:t>Stop</a:t>
            </a:r>
          </a:p>
          <a:p>
            <a:pPr lvl="3" eaLnBrk="1" fontAlgn="auto" hangingPunct="1">
              <a:spcAft>
                <a:spcPts val="0"/>
              </a:spcAft>
              <a:defRPr/>
            </a:pPr>
            <a:r>
              <a:rPr lang="en-US" sz="3300" dirty="0" smtClean="0"/>
              <a:t>Write</a:t>
            </a:r>
          </a:p>
          <a:p>
            <a:pPr lvl="1" eaLnBrk="1" fontAlgn="auto" hangingPunct="1">
              <a:spcAft>
                <a:spcPts val="0"/>
              </a:spcAft>
              <a:defRPr/>
            </a:pPr>
            <a:r>
              <a:rPr lang="en-US" sz="3300" dirty="0" smtClean="0"/>
              <a:t>Your target may support additional target-specific methods</a:t>
            </a:r>
          </a:p>
          <a:p>
            <a:pPr lvl="3" eaLnBrk="1" fontAlgn="auto" hangingPunct="1">
              <a:spcAft>
                <a:spcPts val="0"/>
              </a:spcAft>
              <a:buFont typeface="Arial" pitchFamily="34" charset="0"/>
              <a:buNone/>
              <a:defRPr/>
            </a:pPr>
            <a:endParaRPr lang="en-US" dirty="0" smtClean="0"/>
          </a:p>
        </p:txBody>
      </p:sp>
      <p:pic>
        <p:nvPicPr>
          <p:cNvPr id="770052" name="Picture 7" descr="loc_easy_to_recreate"/>
          <p:cNvPicPr>
            <a:picLocks noGrp="1" noChangeAspect="1" noChangeArrowheads="1"/>
          </p:cNvPicPr>
          <p:nvPr>
            <p:ph sz="half" idx="4294967295"/>
          </p:nvPr>
        </p:nvPicPr>
        <p:blipFill>
          <a:blip r:embed="rId3" cstate="print"/>
          <a:srcRect/>
          <a:stretch>
            <a:fillRect/>
          </a:stretch>
        </p:blipFill>
        <p:spPr>
          <a:xfrm>
            <a:off x="7829550" y="2514600"/>
            <a:ext cx="1314450" cy="696913"/>
          </a:xfrm>
        </p:spPr>
      </p:pic>
    </p:spTree>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pPr eaLnBrk="1" hangingPunct="1"/>
            <a:r>
              <a:rPr lang="en-US" smtClean="0"/>
              <a:t>Close FPGA VI Reference</a:t>
            </a:r>
          </a:p>
        </p:txBody>
      </p:sp>
      <p:sp>
        <p:nvSpPr>
          <p:cNvPr id="771075" name="Rectangle 6"/>
          <p:cNvSpPr>
            <a:spLocks noGrp="1" noChangeArrowheads="1"/>
          </p:cNvSpPr>
          <p:nvPr>
            <p:ph idx="1"/>
          </p:nvPr>
        </p:nvSpPr>
        <p:spPr/>
        <p:txBody>
          <a:bodyPr/>
          <a:lstStyle/>
          <a:p>
            <a:pPr lvl="1" eaLnBrk="1" hangingPunct="1"/>
            <a:r>
              <a:rPr lang="en-US" smtClean="0"/>
              <a:t>By default, stops and resets the FPGA </a:t>
            </a:r>
          </a:p>
          <a:p>
            <a:pPr lvl="1" eaLnBrk="1" hangingPunct="1"/>
            <a:r>
              <a:rPr lang="en-US" smtClean="0"/>
              <a:t>Right-click and select </a:t>
            </a:r>
            <a:r>
              <a:rPr lang="en-US" b="1" smtClean="0"/>
              <a:t>Close</a:t>
            </a:r>
            <a:r>
              <a:rPr lang="en-US" smtClean="0"/>
              <a:t> from the shortcut menu to close the reference without resetting </a:t>
            </a:r>
          </a:p>
          <a:p>
            <a:pPr lvl="1" eaLnBrk="1" hangingPunct="1"/>
            <a:r>
              <a:rPr lang="en-US" smtClean="0"/>
              <a:t>Default is </a:t>
            </a:r>
            <a:r>
              <a:rPr lang="en-US" b="1" smtClean="0"/>
              <a:t>Close and Reset if Last Reference</a:t>
            </a:r>
            <a:r>
              <a:rPr lang="en-US" smtClean="0"/>
              <a:t>, which closes the reference, stops the FPGA VI, and resets the FPGA</a:t>
            </a:r>
          </a:p>
          <a:p>
            <a:pPr lvl="1" eaLnBrk="1" hangingPunct="1"/>
            <a:r>
              <a:rPr lang="en-US" smtClean="0"/>
              <a:t>Use free label to describe functionality</a:t>
            </a:r>
          </a:p>
        </p:txBody>
      </p:sp>
      <p:pic>
        <p:nvPicPr>
          <p:cNvPr id="771076" name="Picture 7" descr="loc_easy_to_recreate"/>
          <p:cNvPicPr>
            <a:picLocks noChangeAspect="1" noChangeArrowheads="1"/>
          </p:cNvPicPr>
          <p:nvPr/>
        </p:nvPicPr>
        <p:blipFill>
          <a:blip r:embed="rId3" cstate="print"/>
          <a:srcRect/>
          <a:stretch>
            <a:fillRect/>
          </a:stretch>
        </p:blipFill>
        <p:spPr bwMode="auto">
          <a:xfrm>
            <a:off x="7696200" y="1295400"/>
            <a:ext cx="685800" cy="68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pPr eaLnBrk="1" hangingPunct="1"/>
            <a:r>
              <a:rPr lang="en-US" smtClean="0"/>
              <a:t>Developing a Windows Host VI</a:t>
            </a:r>
          </a:p>
        </p:txBody>
      </p:sp>
      <p:sp>
        <p:nvSpPr>
          <p:cNvPr id="772099" name="Rectangle 3"/>
          <p:cNvSpPr>
            <a:spLocks noGrp="1" noChangeArrowheads="1"/>
          </p:cNvSpPr>
          <p:nvPr>
            <p:ph idx="1"/>
          </p:nvPr>
        </p:nvSpPr>
        <p:spPr/>
        <p:txBody>
          <a:bodyPr/>
          <a:lstStyle/>
          <a:p>
            <a:pPr lvl="1" eaLnBrk="1" hangingPunct="1"/>
            <a:r>
              <a:rPr lang="en-US" smtClean="0"/>
              <a:t>FPGA host interface functions on the Windows host VI control and communicate with the FPGA VI</a:t>
            </a:r>
          </a:p>
          <a:p>
            <a:pPr lvl="1" eaLnBrk="1" hangingPunct="1"/>
            <a:r>
              <a:rPr lang="en-US" smtClean="0"/>
              <a:t>Expose only necessary controls and indicators on the </a:t>
            </a:r>
            <a:br>
              <a:rPr lang="en-US" smtClean="0"/>
            </a:br>
            <a:r>
              <a:rPr lang="en-US" smtClean="0"/>
              <a:t>FPGA VI</a:t>
            </a:r>
          </a:p>
          <a:p>
            <a:pPr lvl="1" eaLnBrk="1" hangingPunct="1"/>
            <a:r>
              <a:rPr lang="en-US" smtClean="0"/>
              <a:t>Use the host VI to write values to the FPGA VI</a:t>
            </a:r>
          </a:p>
          <a:p>
            <a:pPr lvl="2" eaLnBrk="1" hangingPunct="1"/>
            <a:r>
              <a:rPr lang="en-US" smtClean="0"/>
              <a:t>Do not write values to the FPGA VI using the front panel of the FPGA VI</a:t>
            </a:r>
          </a:p>
          <a:p>
            <a:pPr lvl="1" eaLnBrk="1" hangingPunct="1">
              <a:buFont typeface="Arial" pitchFamily="34" charset="0"/>
              <a:buNone/>
            </a:pPr>
            <a:endParaRPr lang="en-US" smtClean="0"/>
          </a:p>
        </p:txBody>
      </p:sp>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Title 1"/>
          <p:cNvSpPr>
            <a:spLocks noGrp="1"/>
          </p:cNvSpPr>
          <p:nvPr>
            <p:ph type="title"/>
          </p:nvPr>
        </p:nvSpPr>
        <p:spPr/>
        <p:txBody>
          <a:bodyPr/>
          <a:lstStyle/>
          <a:p>
            <a:pPr eaLnBrk="1" hangingPunct="1"/>
            <a:r>
              <a:rPr lang="en-US" dirty="0" smtClean="0"/>
              <a:t>Exercise 8-1: Windows Host Integration</a:t>
            </a:r>
          </a:p>
        </p:txBody>
      </p:sp>
      <p:sp>
        <p:nvSpPr>
          <p:cNvPr id="773123" name="Content Placeholder 2"/>
          <p:cNvSpPr>
            <a:spLocks noGrp="1"/>
          </p:cNvSpPr>
          <p:nvPr>
            <p:ph idx="1"/>
          </p:nvPr>
        </p:nvSpPr>
        <p:spPr/>
        <p:txBody>
          <a:bodyPr/>
          <a:lstStyle/>
          <a:p>
            <a:pPr marL="0" indent="0" eaLnBrk="1" hangingPunct="1"/>
            <a:r>
              <a:rPr lang="en-US" smtClean="0"/>
              <a:t>Create a user interface on a Windows host system that interacts with an FPGA VI on a simulated PCI-7831R R-Series board.</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
            </a:r>
            <a:br>
              <a:rPr lang="en-US" dirty="0" smtClean="0"/>
            </a:br>
            <a:r>
              <a:rPr lang="en-US" dirty="0" smtClean="0"/>
              <a:t/>
            </a:r>
            <a:br>
              <a:rPr lang="en-US" dirty="0" smtClean="0"/>
            </a:br>
            <a:r>
              <a:rPr lang="en-US" sz="4000" dirty="0" smtClean="0"/>
              <a:t>Exercise 8-1: Windows Host Integration</a:t>
            </a:r>
            <a:r>
              <a:rPr lang="en-US" dirty="0" smtClean="0"/>
              <a:t/>
            </a:r>
            <a:br>
              <a:rPr lang="en-US" dirty="0" smtClean="0"/>
            </a:br>
            <a:r>
              <a:rPr lang="en-US" dirty="0" smtClean="0"/>
              <a:t/>
            </a:r>
            <a:br>
              <a:rPr lang="en-US" dirty="0" smtClean="0"/>
            </a:br>
            <a:endParaRPr lang="en-US" dirty="0"/>
          </a:p>
        </p:txBody>
      </p:sp>
      <p:sp>
        <p:nvSpPr>
          <p:cNvPr id="774147" name="Content Placeholder 2"/>
          <p:cNvSpPr>
            <a:spLocks noGrp="1"/>
          </p:cNvSpPr>
          <p:nvPr>
            <p:ph idx="1"/>
          </p:nvPr>
        </p:nvSpPr>
        <p:spPr/>
        <p:txBody>
          <a:bodyPr/>
          <a:lstStyle/>
          <a:p>
            <a:pPr eaLnBrk="1" hangingPunct="1">
              <a:buFont typeface="Arial" pitchFamily="34" charset="0"/>
              <a:buChar char="•"/>
            </a:pPr>
            <a:r>
              <a:rPr lang="en-US" dirty="0" smtClean="0"/>
              <a:t> What functionality does the Windows host VI accomplish that the FPGA VI could not?</a:t>
            </a:r>
          </a:p>
          <a:p>
            <a:pPr eaLnBrk="1" hangingPunct="1">
              <a:buFont typeface="Arial" pitchFamily="34" charset="0"/>
              <a:buChar char="•"/>
            </a:pPr>
            <a:r>
              <a:rPr lang="en-US" dirty="0" smtClean="0"/>
              <a:t> Will the same scaling calculations work for I/O channels that have a different resolution and voltage range?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pPr eaLnBrk="1" hangingPunct="1"/>
            <a:r>
              <a:rPr lang="en-US" smtClean="0"/>
              <a:t>FPGA Development Flow</a:t>
            </a:r>
          </a:p>
        </p:txBody>
      </p:sp>
      <p:sp>
        <p:nvSpPr>
          <p:cNvPr id="473091" name="Rectangle 3"/>
          <p:cNvSpPr>
            <a:spLocks noChangeArrowheads="1"/>
          </p:cNvSpPr>
          <p:nvPr/>
        </p:nvSpPr>
        <p:spPr bwMode="auto">
          <a:xfrm>
            <a:off x="2514600" y="3806825"/>
            <a:ext cx="1143000" cy="762000"/>
          </a:xfrm>
          <a:prstGeom prst="rect">
            <a:avLst/>
          </a:prstGeom>
          <a:solidFill>
            <a:schemeClr val="accent1"/>
          </a:solidFill>
          <a:ln w="9525">
            <a:solidFill>
              <a:srgbClr val="5E84B8"/>
            </a:solidFill>
            <a:miter lim="800000"/>
            <a:headEnd type="none" w="sm" len="sm"/>
            <a:tailEnd type="none" w="sm" len="sm"/>
          </a:ln>
        </p:spPr>
        <p:txBody>
          <a:bodyPr wrap="none" anchor="ctr"/>
          <a:lstStyle/>
          <a:p>
            <a:pPr algn="ctr" eaLnBrk="0" hangingPunct="0">
              <a:lnSpc>
                <a:spcPct val="80000"/>
              </a:lnSpc>
            </a:pPr>
            <a:r>
              <a:rPr lang="en-US" sz="1800" b="0">
                <a:solidFill>
                  <a:srgbClr val="FFFFFF"/>
                </a:solidFill>
              </a:rPr>
              <a:t>Simulate on </a:t>
            </a:r>
          </a:p>
          <a:p>
            <a:pPr algn="ctr" eaLnBrk="0" hangingPunct="0">
              <a:lnSpc>
                <a:spcPct val="80000"/>
              </a:lnSpc>
            </a:pPr>
            <a:r>
              <a:rPr lang="en-US" sz="1800" b="0">
                <a:solidFill>
                  <a:srgbClr val="FFFFFF"/>
                </a:solidFill>
              </a:rPr>
              <a:t>PC to test</a:t>
            </a:r>
          </a:p>
        </p:txBody>
      </p:sp>
      <p:sp>
        <p:nvSpPr>
          <p:cNvPr id="473092" name="Line 4"/>
          <p:cNvSpPr>
            <a:spLocks noChangeShapeType="1"/>
          </p:cNvSpPr>
          <p:nvPr/>
        </p:nvSpPr>
        <p:spPr bwMode="auto">
          <a:xfrm>
            <a:off x="2133600" y="4187825"/>
            <a:ext cx="381000" cy="0"/>
          </a:xfrm>
          <a:prstGeom prst="line">
            <a:avLst/>
          </a:prstGeom>
          <a:noFill/>
          <a:ln w="63500">
            <a:solidFill>
              <a:srgbClr val="5E84B8"/>
            </a:solidFill>
            <a:round/>
            <a:headEnd type="none" w="sm" len="sm"/>
            <a:tailEnd type="triangle" w="sm" len="sm"/>
          </a:ln>
        </p:spPr>
        <p:txBody>
          <a:bodyPr wrap="none" anchor="ctr"/>
          <a:lstStyle/>
          <a:p>
            <a:endParaRPr lang="en-US"/>
          </a:p>
        </p:txBody>
      </p:sp>
      <p:sp>
        <p:nvSpPr>
          <p:cNvPr id="473093" name="Rectangle 5"/>
          <p:cNvSpPr>
            <a:spLocks noChangeArrowheads="1"/>
          </p:cNvSpPr>
          <p:nvPr/>
        </p:nvSpPr>
        <p:spPr bwMode="auto">
          <a:xfrm>
            <a:off x="4038600" y="3806825"/>
            <a:ext cx="1143000" cy="762000"/>
          </a:xfrm>
          <a:prstGeom prst="rect">
            <a:avLst/>
          </a:prstGeom>
          <a:solidFill>
            <a:schemeClr val="accent1"/>
          </a:solidFill>
          <a:ln w="9525">
            <a:solidFill>
              <a:srgbClr val="5E84B8"/>
            </a:solidFill>
            <a:miter lim="800000"/>
            <a:headEnd type="none" w="sm" len="sm"/>
            <a:tailEnd type="none" w="sm" len="sm"/>
          </a:ln>
        </p:spPr>
        <p:txBody>
          <a:bodyPr wrap="none" anchor="ctr"/>
          <a:lstStyle/>
          <a:p>
            <a:pPr algn="ctr" eaLnBrk="0" hangingPunct="0">
              <a:lnSpc>
                <a:spcPct val="80000"/>
              </a:lnSpc>
            </a:pPr>
            <a:r>
              <a:rPr lang="en-US" sz="1800" b="0">
                <a:solidFill>
                  <a:srgbClr val="FFFFFF"/>
                </a:solidFill>
              </a:rPr>
              <a:t>Compile to</a:t>
            </a:r>
          </a:p>
          <a:p>
            <a:pPr algn="ctr" eaLnBrk="0" hangingPunct="0">
              <a:lnSpc>
                <a:spcPct val="80000"/>
              </a:lnSpc>
            </a:pPr>
            <a:r>
              <a:rPr lang="en-US" sz="1800" b="0">
                <a:solidFill>
                  <a:srgbClr val="FFFFFF"/>
                </a:solidFill>
              </a:rPr>
              <a:t>FPGA</a:t>
            </a:r>
          </a:p>
        </p:txBody>
      </p:sp>
      <p:sp>
        <p:nvSpPr>
          <p:cNvPr id="473094" name="Line 6"/>
          <p:cNvSpPr>
            <a:spLocks noChangeShapeType="1"/>
          </p:cNvSpPr>
          <p:nvPr/>
        </p:nvSpPr>
        <p:spPr bwMode="auto">
          <a:xfrm>
            <a:off x="3657600" y="4187825"/>
            <a:ext cx="381000" cy="0"/>
          </a:xfrm>
          <a:prstGeom prst="line">
            <a:avLst/>
          </a:prstGeom>
          <a:noFill/>
          <a:ln w="63500">
            <a:solidFill>
              <a:srgbClr val="5E84B8"/>
            </a:solidFill>
            <a:round/>
            <a:headEnd type="none" w="sm" len="sm"/>
            <a:tailEnd type="triangle" w="sm" len="sm"/>
          </a:ln>
        </p:spPr>
        <p:txBody>
          <a:bodyPr wrap="none" anchor="ctr"/>
          <a:lstStyle/>
          <a:p>
            <a:endParaRPr lang="en-US"/>
          </a:p>
        </p:txBody>
      </p:sp>
      <p:sp>
        <p:nvSpPr>
          <p:cNvPr id="473095" name="AutoShape 8"/>
          <p:cNvSpPr>
            <a:spLocks noChangeArrowheads="1"/>
          </p:cNvSpPr>
          <p:nvPr/>
        </p:nvSpPr>
        <p:spPr bwMode="auto">
          <a:xfrm>
            <a:off x="1676400" y="3276600"/>
            <a:ext cx="1524000" cy="454025"/>
          </a:xfrm>
          <a:prstGeom prst="curvedDownArrow">
            <a:avLst>
              <a:gd name="adj1" fmla="val 52525"/>
              <a:gd name="adj2" fmla="val 105051"/>
              <a:gd name="adj3" fmla="val 33333"/>
            </a:avLst>
          </a:prstGeom>
          <a:solidFill>
            <a:schemeClr val="tx2"/>
          </a:solidFill>
          <a:ln w="9525">
            <a:solidFill>
              <a:srgbClr val="5E84B8"/>
            </a:solidFill>
            <a:miter lim="800000"/>
            <a:headEnd type="none" w="sm" len="sm"/>
            <a:tailEnd type="none" w="sm" len="sm"/>
          </a:ln>
        </p:spPr>
        <p:txBody>
          <a:bodyPr wrap="none" anchor="ctr"/>
          <a:lstStyle/>
          <a:p>
            <a:pPr algn="ctr" eaLnBrk="0" hangingPunct="0"/>
            <a:endParaRPr lang="en-US" sz="2400">
              <a:solidFill>
                <a:srgbClr val="FFFFFF"/>
              </a:solidFill>
            </a:endParaRPr>
          </a:p>
        </p:txBody>
      </p:sp>
      <p:sp>
        <p:nvSpPr>
          <p:cNvPr id="473096" name="AutoShape 9"/>
          <p:cNvSpPr>
            <a:spLocks noChangeArrowheads="1"/>
          </p:cNvSpPr>
          <p:nvPr/>
        </p:nvSpPr>
        <p:spPr bwMode="auto">
          <a:xfrm rot="-10787401">
            <a:off x="1524000" y="4645025"/>
            <a:ext cx="1600200" cy="460375"/>
          </a:xfrm>
          <a:prstGeom prst="curvedDownArrow">
            <a:avLst>
              <a:gd name="adj1" fmla="val 52492"/>
              <a:gd name="adj2" fmla="val 104984"/>
              <a:gd name="adj3" fmla="val 33333"/>
            </a:avLst>
          </a:prstGeom>
          <a:solidFill>
            <a:schemeClr val="tx2"/>
          </a:solidFill>
          <a:ln w="9525">
            <a:solidFill>
              <a:srgbClr val="5E84B8"/>
            </a:solidFill>
            <a:miter lim="800000"/>
            <a:headEnd type="none" w="sm" len="sm"/>
            <a:tailEnd type="none" w="sm" len="sm"/>
          </a:ln>
        </p:spPr>
        <p:txBody>
          <a:bodyPr wrap="none" anchor="ctr"/>
          <a:lstStyle/>
          <a:p>
            <a:pPr algn="ctr" eaLnBrk="0" hangingPunct="0"/>
            <a:endParaRPr lang="en-US" sz="2400">
              <a:solidFill>
                <a:srgbClr val="FFFFFF"/>
              </a:solidFill>
            </a:endParaRPr>
          </a:p>
        </p:txBody>
      </p:sp>
      <p:sp>
        <p:nvSpPr>
          <p:cNvPr id="473097" name="Rectangle 10"/>
          <p:cNvSpPr>
            <a:spLocks noChangeArrowheads="1"/>
          </p:cNvSpPr>
          <p:nvPr/>
        </p:nvSpPr>
        <p:spPr bwMode="auto">
          <a:xfrm>
            <a:off x="990600" y="3806825"/>
            <a:ext cx="1143000" cy="762000"/>
          </a:xfrm>
          <a:prstGeom prst="rect">
            <a:avLst/>
          </a:prstGeom>
          <a:solidFill>
            <a:schemeClr val="accent1"/>
          </a:solidFill>
          <a:ln w="9525">
            <a:solidFill>
              <a:srgbClr val="5E84B8"/>
            </a:solidFill>
            <a:miter lim="800000"/>
            <a:headEnd type="none" w="sm" len="sm"/>
            <a:tailEnd type="none" w="sm" len="sm"/>
          </a:ln>
        </p:spPr>
        <p:txBody>
          <a:bodyPr wrap="none" anchor="ctr"/>
          <a:lstStyle/>
          <a:p>
            <a:pPr algn="ctr" eaLnBrk="0" hangingPunct="0">
              <a:lnSpc>
                <a:spcPct val="80000"/>
              </a:lnSpc>
            </a:pPr>
            <a:r>
              <a:rPr lang="en-US" sz="1800" b="0">
                <a:solidFill>
                  <a:srgbClr val="FFFFFF"/>
                </a:solidFill>
              </a:rPr>
              <a:t>Create</a:t>
            </a:r>
          </a:p>
          <a:p>
            <a:pPr algn="ctr" eaLnBrk="0" hangingPunct="0">
              <a:lnSpc>
                <a:spcPct val="80000"/>
              </a:lnSpc>
            </a:pPr>
            <a:r>
              <a:rPr lang="en-US" sz="1800" b="0">
                <a:solidFill>
                  <a:srgbClr val="FFFFFF"/>
                </a:solidFill>
              </a:rPr>
              <a:t>FPGA VI</a:t>
            </a:r>
          </a:p>
        </p:txBody>
      </p:sp>
      <p:sp>
        <p:nvSpPr>
          <p:cNvPr id="473098" name="Rectangle 11"/>
          <p:cNvSpPr>
            <a:spLocks noChangeArrowheads="1"/>
          </p:cNvSpPr>
          <p:nvPr/>
        </p:nvSpPr>
        <p:spPr bwMode="auto">
          <a:xfrm>
            <a:off x="5562600" y="3806825"/>
            <a:ext cx="1143000" cy="762000"/>
          </a:xfrm>
          <a:prstGeom prst="rect">
            <a:avLst/>
          </a:prstGeom>
          <a:solidFill>
            <a:schemeClr val="accent1"/>
          </a:solidFill>
          <a:ln w="9525">
            <a:solidFill>
              <a:srgbClr val="5E84B8"/>
            </a:solidFill>
            <a:miter lim="800000"/>
            <a:headEnd type="none" w="sm" len="sm"/>
            <a:tailEnd type="none" w="sm" len="sm"/>
          </a:ln>
        </p:spPr>
        <p:txBody>
          <a:bodyPr wrap="none" anchor="ctr"/>
          <a:lstStyle/>
          <a:p>
            <a:pPr algn="ctr" eaLnBrk="0" hangingPunct="0">
              <a:lnSpc>
                <a:spcPct val="80000"/>
              </a:lnSpc>
            </a:pPr>
            <a:r>
              <a:rPr lang="en-US" sz="1800" b="0">
                <a:solidFill>
                  <a:srgbClr val="FFFFFF"/>
                </a:solidFill>
              </a:rPr>
              <a:t>Create</a:t>
            </a:r>
          </a:p>
          <a:p>
            <a:pPr algn="ctr" eaLnBrk="0" hangingPunct="0">
              <a:lnSpc>
                <a:spcPct val="80000"/>
              </a:lnSpc>
            </a:pPr>
            <a:r>
              <a:rPr lang="en-US" sz="1800" b="0">
                <a:solidFill>
                  <a:srgbClr val="FFFFFF"/>
                </a:solidFill>
              </a:rPr>
              <a:t>FPGA Host </a:t>
            </a:r>
          </a:p>
          <a:p>
            <a:pPr algn="ctr" eaLnBrk="0" hangingPunct="0">
              <a:lnSpc>
                <a:spcPct val="80000"/>
              </a:lnSpc>
            </a:pPr>
            <a:r>
              <a:rPr lang="en-US" sz="1800" b="0">
                <a:solidFill>
                  <a:srgbClr val="FFFFFF"/>
                </a:solidFill>
              </a:rPr>
              <a:t>VI(s)</a:t>
            </a:r>
          </a:p>
        </p:txBody>
      </p:sp>
      <p:sp>
        <p:nvSpPr>
          <p:cNvPr id="473099" name="Line 12"/>
          <p:cNvSpPr>
            <a:spLocks noChangeShapeType="1"/>
          </p:cNvSpPr>
          <p:nvPr/>
        </p:nvSpPr>
        <p:spPr bwMode="auto">
          <a:xfrm>
            <a:off x="5181600" y="4187825"/>
            <a:ext cx="381000" cy="0"/>
          </a:xfrm>
          <a:prstGeom prst="line">
            <a:avLst/>
          </a:prstGeom>
          <a:noFill/>
          <a:ln w="63500">
            <a:solidFill>
              <a:srgbClr val="5E84B8"/>
            </a:solidFill>
            <a:round/>
            <a:headEnd type="none" w="sm" len="sm"/>
            <a:tailEnd type="triangle" w="sm" len="sm"/>
          </a:ln>
        </p:spPr>
        <p:txBody>
          <a:bodyPr wrap="none" anchor="ctr"/>
          <a:lstStyle/>
          <a:p>
            <a:endParaRPr lang="en-US"/>
          </a:p>
        </p:txBody>
      </p:sp>
      <p:sp>
        <p:nvSpPr>
          <p:cNvPr id="473100" name="Line 13"/>
          <p:cNvSpPr>
            <a:spLocks noChangeShapeType="1"/>
          </p:cNvSpPr>
          <p:nvPr/>
        </p:nvSpPr>
        <p:spPr bwMode="auto">
          <a:xfrm>
            <a:off x="6705600" y="4187825"/>
            <a:ext cx="381000" cy="0"/>
          </a:xfrm>
          <a:prstGeom prst="line">
            <a:avLst/>
          </a:prstGeom>
          <a:noFill/>
          <a:ln w="63500">
            <a:solidFill>
              <a:srgbClr val="5E84B8"/>
            </a:solidFill>
            <a:prstDash val="sysDot"/>
            <a:round/>
            <a:headEnd type="none" w="sm" len="sm"/>
            <a:tailEnd type="triangle" w="sm" len="sm"/>
          </a:ln>
        </p:spPr>
        <p:txBody>
          <a:bodyPr wrap="none" anchor="ctr"/>
          <a:lstStyle/>
          <a:p>
            <a:endParaRPr lang="en-US"/>
          </a:p>
        </p:txBody>
      </p:sp>
      <p:sp>
        <p:nvSpPr>
          <p:cNvPr id="473101" name="Rectangle 14"/>
          <p:cNvSpPr>
            <a:spLocks noChangeArrowheads="1"/>
          </p:cNvSpPr>
          <p:nvPr/>
        </p:nvSpPr>
        <p:spPr bwMode="auto">
          <a:xfrm>
            <a:off x="7086600" y="3806825"/>
            <a:ext cx="1295400" cy="762000"/>
          </a:xfrm>
          <a:prstGeom prst="rect">
            <a:avLst/>
          </a:prstGeom>
          <a:solidFill>
            <a:schemeClr val="accent1">
              <a:alpha val="54117"/>
            </a:schemeClr>
          </a:solidFill>
          <a:ln w="9525">
            <a:solidFill>
              <a:srgbClr val="5E84B8"/>
            </a:solidFill>
            <a:miter lim="800000"/>
            <a:headEnd type="none" w="sm" len="sm"/>
            <a:tailEnd type="none" w="sm" len="sm"/>
          </a:ln>
        </p:spPr>
        <p:txBody>
          <a:bodyPr wrap="none" anchor="ctr"/>
          <a:lstStyle/>
          <a:p>
            <a:pPr algn="ctr" eaLnBrk="0" hangingPunct="0">
              <a:lnSpc>
                <a:spcPct val="80000"/>
              </a:lnSpc>
            </a:pPr>
            <a:r>
              <a:rPr lang="en-US" sz="1800" b="0">
                <a:solidFill>
                  <a:srgbClr val="FFFFFF"/>
                </a:solidFill>
              </a:rPr>
              <a:t>Create</a:t>
            </a:r>
          </a:p>
          <a:p>
            <a:pPr algn="ctr" eaLnBrk="0" hangingPunct="0">
              <a:lnSpc>
                <a:spcPct val="80000"/>
              </a:lnSpc>
            </a:pPr>
            <a:r>
              <a:rPr lang="en-US" sz="1800" b="0">
                <a:solidFill>
                  <a:srgbClr val="FFFFFF"/>
                </a:solidFill>
              </a:rPr>
              <a:t>Real-Time </a:t>
            </a:r>
          </a:p>
          <a:p>
            <a:pPr algn="ctr" eaLnBrk="0" hangingPunct="0">
              <a:lnSpc>
                <a:spcPct val="80000"/>
              </a:lnSpc>
            </a:pPr>
            <a:r>
              <a:rPr lang="en-US" sz="1800" b="0">
                <a:solidFill>
                  <a:srgbClr val="FFFFFF"/>
                </a:solidFill>
              </a:rPr>
              <a:t>Host VI(s)</a:t>
            </a:r>
          </a:p>
        </p:txBody>
      </p:sp>
      <p:sp>
        <p:nvSpPr>
          <p:cNvPr id="473102" name="Rectangle 3"/>
          <p:cNvSpPr>
            <a:spLocks noChangeArrowheads="1"/>
          </p:cNvSpPr>
          <p:nvPr/>
        </p:nvSpPr>
        <p:spPr bwMode="auto">
          <a:xfrm>
            <a:off x="4953000" y="1295400"/>
            <a:ext cx="1143000" cy="762000"/>
          </a:xfrm>
          <a:prstGeom prst="rect">
            <a:avLst/>
          </a:prstGeom>
          <a:solidFill>
            <a:schemeClr val="accent1"/>
          </a:solidFill>
          <a:ln w="9525">
            <a:solidFill>
              <a:srgbClr val="5E84B8"/>
            </a:solidFill>
            <a:miter lim="800000"/>
            <a:headEnd type="none" w="sm" len="sm"/>
            <a:tailEnd type="none" w="sm" len="sm"/>
          </a:ln>
        </p:spPr>
        <p:txBody>
          <a:bodyPr wrap="none" anchor="ctr"/>
          <a:lstStyle/>
          <a:p>
            <a:pPr algn="ctr" eaLnBrk="0" hangingPunct="0">
              <a:lnSpc>
                <a:spcPct val="80000"/>
              </a:lnSpc>
            </a:pPr>
            <a:r>
              <a:rPr lang="en-US" sz="1800" b="0">
                <a:solidFill>
                  <a:srgbClr val="FFFFFF"/>
                </a:solidFill>
              </a:rPr>
              <a:t>Configure </a:t>
            </a:r>
          </a:p>
          <a:p>
            <a:pPr algn="ctr" eaLnBrk="0" hangingPunct="0">
              <a:lnSpc>
                <a:spcPct val="80000"/>
              </a:lnSpc>
            </a:pPr>
            <a:r>
              <a:rPr lang="en-US" sz="1800" b="0">
                <a:solidFill>
                  <a:srgbClr val="FFFFFF"/>
                </a:solidFill>
              </a:rPr>
              <a:t>Hardware</a:t>
            </a:r>
          </a:p>
        </p:txBody>
      </p:sp>
      <p:sp>
        <p:nvSpPr>
          <p:cNvPr id="473103" name="Line 4"/>
          <p:cNvSpPr>
            <a:spLocks noChangeShapeType="1"/>
          </p:cNvSpPr>
          <p:nvPr/>
        </p:nvSpPr>
        <p:spPr bwMode="auto">
          <a:xfrm>
            <a:off x="4572000" y="1676400"/>
            <a:ext cx="381000" cy="0"/>
          </a:xfrm>
          <a:prstGeom prst="line">
            <a:avLst/>
          </a:prstGeom>
          <a:noFill/>
          <a:ln w="63500">
            <a:solidFill>
              <a:srgbClr val="5E84B8"/>
            </a:solidFill>
            <a:round/>
            <a:headEnd type="none" w="sm" len="sm"/>
            <a:tailEnd type="triangle" w="sm" len="sm"/>
          </a:ln>
        </p:spPr>
        <p:txBody>
          <a:bodyPr wrap="none" anchor="ctr"/>
          <a:lstStyle/>
          <a:p>
            <a:endParaRPr lang="en-US"/>
          </a:p>
        </p:txBody>
      </p:sp>
      <p:sp>
        <p:nvSpPr>
          <p:cNvPr id="473104" name="Line 6"/>
          <p:cNvSpPr>
            <a:spLocks noChangeShapeType="1"/>
          </p:cNvSpPr>
          <p:nvPr/>
        </p:nvSpPr>
        <p:spPr bwMode="auto">
          <a:xfrm>
            <a:off x="6096000" y="1676400"/>
            <a:ext cx="381000" cy="0"/>
          </a:xfrm>
          <a:prstGeom prst="line">
            <a:avLst/>
          </a:prstGeom>
          <a:noFill/>
          <a:ln w="63500">
            <a:solidFill>
              <a:srgbClr val="5E84B8"/>
            </a:solidFill>
            <a:round/>
            <a:headEnd type="none" w="sm" len="sm"/>
            <a:tailEnd type="triangle" w="sm" len="sm"/>
          </a:ln>
        </p:spPr>
        <p:txBody>
          <a:bodyPr wrap="none" anchor="ctr"/>
          <a:lstStyle/>
          <a:p>
            <a:endParaRPr lang="en-US"/>
          </a:p>
        </p:txBody>
      </p:sp>
      <p:sp>
        <p:nvSpPr>
          <p:cNvPr id="473105" name="Rectangle 10"/>
          <p:cNvSpPr>
            <a:spLocks noChangeArrowheads="1"/>
          </p:cNvSpPr>
          <p:nvPr/>
        </p:nvSpPr>
        <p:spPr bwMode="auto">
          <a:xfrm>
            <a:off x="3429000" y="1295400"/>
            <a:ext cx="1143000" cy="762000"/>
          </a:xfrm>
          <a:prstGeom prst="rect">
            <a:avLst/>
          </a:prstGeom>
          <a:solidFill>
            <a:schemeClr val="accent1"/>
          </a:solidFill>
          <a:ln w="9525">
            <a:solidFill>
              <a:srgbClr val="5E84B8"/>
            </a:solidFill>
            <a:miter lim="800000"/>
            <a:headEnd type="none" w="sm" len="sm"/>
            <a:tailEnd type="none" w="sm" len="sm"/>
          </a:ln>
        </p:spPr>
        <p:txBody>
          <a:bodyPr wrap="none" anchor="ctr"/>
          <a:lstStyle/>
          <a:p>
            <a:pPr algn="ctr" eaLnBrk="0" hangingPunct="0">
              <a:lnSpc>
                <a:spcPct val="80000"/>
              </a:lnSpc>
            </a:pPr>
            <a:r>
              <a:rPr lang="en-US" sz="1800" b="0">
                <a:solidFill>
                  <a:srgbClr val="FFFFFF"/>
                </a:solidFill>
              </a:rPr>
              <a:t>Select </a:t>
            </a:r>
          </a:p>
          <a:p>
            <a:pPr algn="ctr" eaLnBrk="0" hangingPunct="0">
              <a:lnSpc>
                <a:spcPct val="80000"/>
              </a:lnSpc>
            </a:pPr>
            <a:r>
              <a:rPr lang="en-US" sz="1800" b="0">
                <a:solidFill>
                  <a:srgbClr val="FFFFFF"/>
                </a:solidFill>
              </a:rPr>
              <a:t>Architecture</a:t>
            </a:r>
          </a:p>
        </p:txBody>
      </p:sp>
      <p:sp>
        <p:nvSpPr>
          <p:cNvPr id="473106" name="Rectangle 10"/>
          <p:cNvSpPr>
            <a:spLocks noChangeArrowheads="1"/>
          </p:cNvSpPr>
          <p:nvPr/>
        </p:nvSpPr>
        <p:spPr bwMode="auto">
          <a:xfrm>
            <a:off x="1828800" y="1295400"/>
            <a:ext cx="1295400" cy="762000"/>
          </a:xfrm>
          <a:prstGeom prst="rect">
            <a:avLst/>
          </a:prstGeom>
          <a:solidFill>
            <a:schemeClr val="accent1"/>
          </a:solidFill>
          <a:ln w="9525">
            <a:solidFill>
              <a:srgbClr val="5E84B8"/>
            </a:solidFill>
            <a:miter lim="800000"/>
            <a:headEnd type="none" w="sm" len="sm"/>
            <a:tailEnd type="none" w="sm" len="sm"/>
          </a:ln>
        </p:spPr>
        <p:txBody>
          <a:bodyPr wrap="none" anchor="ctr"/>
          <a:lstStyle/>
          <a:p>
            <a:pPr algn="ctr" eaLnBrk="0" hangingPunct="0">
              <a:lnSpc>
                <a:spcPct val="80000"/>
              </a:lnSpc>
            </a:pPr>
            <a:r>
              <a:rPr lang="en-US" sz="1800" b="0">
                <a:solidFill>
                  <a:srgbClr val="FFFFFF"/>
                </a:solidFill>
              </a:rPr>
              <a:t>Evaluate </a:t>
            </a:r>
          </a:p>
          <a:p>
            <a:pPr algn="ctr" eaLnBrk="0" hangingPunct="0">
              <a:lnSpc>
                <a:spcPct val="80000"/>
              </a:lnSpc>
            </a:pPr>
            <a:r>
              <a:rPr lang="en-US" sz="1800" b="0">
                <a:solidFill>
                  <a:srgbClr val="FFFFFF"/>
                </a:solidFill>
              </a:rPr>
              <a:t>System</a:t>
            </a:r>
          </a:p>
          <a:p>
            <a:pPr algn="ctr" eaLnBrk="0" hangingPunct="0">
              <a:lnSpc>
                <a:spcPct val="80000"/>
              </a:lnSpc>
            </a:pPr>
            <a:r>
              <a:rPr lang="en-US" sz="1800" b="0">
                <a:solidFill>
                  <a:srgbClr val="FFFFFF"/>
                </a:solidFill>
              </a:rPr>
              <a:t>Requirements</a:t>
            </a:r>
          </a:p>
        </p:txBody>
      </p:sp>
      <p:sp>
        <p:nvSpPr>
          <p:cNvPr id="473107" name="Line 4"/>
          <p:cNvSpPr>
            <a:spLocks noChangeShapeType="1"/>
          </p:cNvSpPr>
          <p:nvPr/>
        </p:nvSpPr>
        <p:spPr bwMode="auto">
          <a:xfrm>
            <a:off x="3048000" y="1676400"/>
            <a:ext cx="381000" cy="0"/>
          </a:xfrm>
          <a:prstGeom prst="line">
            <a:avLst/>
          </a:prstGeom>
          <a:noFill/>
          <a:ln w="63500">
            <a:solidFill>
              <a:srgbClr val="5E84B8"/>
            </a:solidFill>
            <a:round/>
            <a:headEnd type="none" w="sm" len="sm"/>
            <a:tailEnd type="triangle" w="sm" len="sm"/>
          </a:ln>
        </p:spPr>
        <p:txBody>
          <a:bodyPr wrap="none" anchor="ctr"/>
          <a:lstStyle/>
          <a:p>
            <a:endParaRPr lang="en-US"/>
          </a:p>
        </p:txBody>
      </p:sp>
      <p:sp>
        <p:nvSpPr>
          <p:cNvPr id="24" name="Rounded Rectangle 23"/>
          <p:cNvSpPr/>
          <p:nvPr/>
        </p:nvSpPr>
        <p:spPr>
          <a:xfrm>
            <a:off x="3657600" y="2514600"/>
            <a:ext cx="1600200" cy="304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hangingPunct="0">
              <a:defRPr/>
            </a:pPr>
            <a:r>
              <a:rPr lang="en-US" sz="2400" dirty="0">
                <a:solidFill>
                  <a:srgbClr val="FFFFFF"/>
                </a:solidFill>
              </a:rPr>
              <a:t>Lesson 2</a:t>
            </a:r>
          </a:p>
        </p:txBody>
      </p:sp>
      <p:sp>
        <p:nvSpPr>
          <p:cNvPr id="26" name="Left Brace 25"/>
          <p:cNvSpPr/>
          <p:nvPr/>
        </p:nvSpPr>
        <p:spPr>
          <a:xfrm rot="16200000">
            <a:off x="4381500" y="-114300"/>
            <a:ext cx="304800" cy="4800600"/>
          </a:xfrm>
          <a:prstGeom prst="leftBrace">
            <a:avLst/>
          </a:prstGeom>
        </p:spPr>
        <p:style>
          <a:lnRef idx="3">
            <a:schemeClr val="dk1"/>
          </a:lnRef>
          <a:fillRef idx="0">
            <a:schemeClr val="dk1"/>
          </a:fillRef>
          <a:effectRef idx="2">
            <a:schemeClr val="dk1"/>
          </a:effectRef>
          <a:fontRef idx="minor">
            <a:schemeClr val="tx1"/>
          </a:fontRef>
        </p:style>
        <p:txBody>
          <a:bodyPr anchor="ctr"/>
          <a:lstStyle/>
          <a:p>
            <a:pPr algn="ctr" eaLnBrk="0" hangingPunct="0">
              <a:defRPr/>
            </a:pPr>
            <a:endParaRPr lang="en-US" sz="2400" dirty="0">
              <a:solidFill>
                <a:srgbClr val="000000"/>
              </a:solidFill>
            </a:endParaRPr>
          </a:p>
        </p:txBody>
      </p:sp>
      <p:sp>
        <p:nvSpPr>
          <p:cNvPr id="27" name="Rounded Rectangle 26"/>
          <p:cNvSpPr/>
          <p:nvPr/>
        </p:nvSpPr>
        <p:spPr>
          <a:xfrm>
            <a:off x="2209800" y="5562600"/>
            <a:ext cx="1600200" cy="304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hangingPunct="0">
              <a:defRPr/>
            </a:pPr>
            <a:r>
              <a:rPr lang="en-US" sz="2400" dirty="0">
                <a:solidFill>
                  <a:srgbClr val="FFFFFF"/>
                </a:solidFill>
              </a:rPr>
              <a:t>Lesson 3</a:t>
            </a:r>
          </a:p>
        </p:txBody>
      </p:sp>
      <p:sp>
        <p:nvSpPr>
          <p:cNvPr id="28" name="Left Brace 27"/>
          <p:cNvSpPr/>
          <p:nvPr/>
        </p:nvSpPr>
        <p:spPr>
          <a:xfrm rot="16200000">
            <a:off x="2857500" y="3543300"/>
            <a:ext cx="304800" cy="3581400"/>
          </a:xfrm>
          <a:prstGeom prst="leftBrace">
            <a:avLst/>
          </a:prstGeom>
        </p:spPr>
        <p:style>
          <a:lnRef idx="3">
            <a:schemeClr val="dk1"/>
          </a:lnRef>
          <a:fillRef idx="0">
            <a:schemeClr val="dk1"/>
          </a:fillRef>
          <a:effectRef idx="2">
            <a:schemeClr val="dk1"/>
          </a:effectRef>
          <a:fontRef idx="minor">
            <a:schemeClr val="tx1"/>
          </a:fontRef>
        </p:style>
        <p:txBody>
          <a:bodyPr anchor="ctr"/>
          <a:lstStyle/>
          <a:p>
            <a:pPr algn="ctr" eaLnBrk="0" hangingPunct="0">
              <a:defRPr/>
            </a:pPr>
            <a:endParaRPr lang="en-US" sz="2400" dirty="0">
              <a:solidFill>
                <a:srgbClr val="000000"/>
              </a:solidFill>
            </a:endParaRPr>
          </a:p>
        </p:txBody>
      </p:sp>
      <p:sp>
        <p:nvSpPr>
          <p:cNvPr id="29" name="Rounded Rectangle 28"/>
          <p:cNvSpPr/>
          <p:nvPr/>
        </p:nvSpPr>
        <p:spPr>
          <a:xfrm>
            <a:off x="6019800" y="5562600"/>
            <a:ext cx="1600200" cy="304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hangingPunct="0">
              <a:defRPr/>
            </a:pPr>
            <a:r>
              <a:rPr lang="en-US" sz="2400" dirty="0">
                <a:solidFill>
                  <a:srgbClr val="FFFFFF"/>
                </a:solidFill>
              </a:rPr>
              <a:t>Lesson 8</a:t>
            </a:r>
          </a:p>
        </p:txBody>
      </p:sp>
      <p:sp>
        <p:nvSpPr>
          <p:cNvPr id="30" name="Left Brace 29"/>
          <p:cNvSpPr/>
          <p:nvPr/>
        </p:nvSpPr>
        <p:spPr>
          <a:xfrm rot="16200000">
            <a:off x="6667500" y="3848100"/>
            <a:ext cx="304800" cy="2971800"/>
          </a:xfrm>
          <a:prstGeom prst="leftBrace">
            <a:avLst/>
          </a:prstGeom>
        </p:spPr>
        <p:style>
          <a:lnRef idx="3">
            <a:schemeClr val="dk1"/>
          </a:lnRef>
          <a:fillRef idx="0">
            <a:schemeClr val="dk1"/>
          </a:fillRef>
          <a:effectRef idx="2">
            <a:schemeClr val="dk1"/>
          </a:effectRef>
          <a:fontRef idx="minor">
            <a:schemeClr val="tx1"/>
          </a:fontRef>
        </p:style>
        <p:txBody>
          <a:bodyPr anchor="ctr"/>
          <a:lstStyle/>
          <a:p>
            <a:pPr algn="ctr" eaLnBrk="0" hangingPunct="0">
              <a:defRPr/>
            </a:pPr>
            <a:endParaRPr lang="en-US" sz="2400" dirty="0">
              <a:solidFill>
                <a:srgbClr val="000000"/>
              </a:solidFill>
            </a:endParaRPr>
          </a:p>
        </p:txBody>
      </p:sp>
      <p:sp>
        <p:nvSpPr>
          <p:cNvPr id="473114" name="Rectangle 3"/>
          <p:cNvSpPr>
            <a:spLocks noChangeArrowheads="1"/>
          </p:cNvSpPr>
          <p:nvPr/>
        </p:nvSpPr>
        <p:spPr bwMode="auto">
          <a:xfrm>
            <a:off x="6477000" y="1295400"/>
            <a:ext cx="1143000" cy="762000"/>
          </a:xfrm>
          <a:prstGeom prst="rect">
            <a:avLst/>
          </a:prstGeom>
          <a:solidFill>
            <a:schemeClr val="accent1"/>
          </a:solidFill>
          <a:ln w="9525">
            <a:solidFill>
              <a:srgbClr val="5E84B8"/>
            </a:solidFill>
            <a:miter lim="800000"/>
            <a:headEnd type="none" w="sm" len="sm"/>
            <a:tailEnd type="none" w="sm" len="sm"/>
          </a:ln>
        </p:spPr>
        <p:txBody>
          <a:bodyPr wrap="none" anchor="ctr"/>
          <a:lstStyle/>
          <a:p>
            <a:pPr algn="ctr" eaLnBrk="0" hangingPunct="0">
              <a:lnSpc>
                <a:spcPct val="80000"/>
              </a:lnSpc>
            </a:pPr>
            <a:r>
              <a:rPr lang="en-US" sz="1800" b="0">
                <a:solidFill>
                  <a:srgbClr val="FFFFFF"/>
                </a:solidFill>
              </a:rPr>
              <a:t>Create a </a:t>
            </a:r>
          </a:p>
          <a:p>
            <a:pPr algn="ctr" eaLnBrk="0" hangingPunct="0">
              <a:lnSpc>
                <a:spcPct val="80000"/>
              </a:lnSpc>
            </a:pPr>
            <a:r>
              <a:rPr lang="en-US" sz="1800" b="0">
                <a:solidFill>
                  <a:srgbClr val="FFFFFF"/>
                </a:solidFill>
              </a:rPr>
              <a:t>LabVIEW </a:t>
            </a:r>
          </a:p>
          <a:p>
            <a:pPr algn="ctr" eaLnBrk="0" hangingPunct="0">
              <a:lnSpc>
                <a:spcPct val="80000"/>
              </a:lnSpc>
            </a:pPr>
            <a:r>
              <a:rPr lang="en-US" sz="1800" b="0">
                <a:solidFill>
                  <a:srgbClr val="FFFFFF"/>
                </a:solidFill>
              </a:rPr>
              <a:t>Project</a:t>
            </a:r>
          </a:p>
        </p:txBody>
      </p:sp>
      <p:cxnSp>
        <p:nvCxnSpPr>
          <p:cNvPr id="34" name="Elbow Connector 33"/>
          <p:cNvCxnSpPr>
            <a:stCxn id="473114" idx="2"/>
            <a:endCxn id="473097" idx="0"/>
          </p:cNvCxnSpPr>
          <p:nvPr/>
        </p:nvCxnSpPr>
        <p:spPr>
          <a:xfrm rot="5400000">
            <a:off x="3430587" y="188913"/>
            <a:ext cx="1749425" cy="5486400"/>
          </a:xfrm>
          <a:prstGeom prst="bentConnector3">
            <a:avLst>
              <a:gd name="adj1" fmla="val 5653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3116" name="TextBox 31"/>
          <p:cNvSpPr txBox="1">
            <a:spLocks noChangeArrowheads="1"/>
          </p:cNvSpPr>
          <p:nvPr/>
        </p:nvSpPr>
        <p:spPr bwMode="auto">
          <a:xfrm>
            <a:off x="152400" y="6096000"/>
            <a:ext cx="3962400" cy="646113"/>
          </a:xfrm>
          <a:prstGeom prst="rect">
            <a:avLst/>
          </a:prstGeom>
          <a:noFill/>
          <a:ln w="9525">
            <a:noFill/>
            <a:miter lim="800000"/>
            <a:headEnd/>
            <a:tailEnd/>
          </a:ln>
        </p:spPr>
        <p:txBody>
          <a:bodyPr>
            <a:spAutoFit/>
          </a:bodyPr>
          <a:lstStyle/>
          <a:p>
            <a:pPr eaLnBrk="0" hangingPunct="0"/>
            <a:r>
              <a:rPr lang="en-US" sz="1800">
                <a:solidFill>
                  <a:srgbClr val="000000"/>
                </a:solidFill>
              </a:rPr>
              <a:t>Lessons 4-7, 9-10 build </a:t>
            </a:r>
          </a:p>
          <a:p>
            <a:pPr eaLnBrk="0" hangingPunct="0"/>
            <a:r>
              <a:rPr lang="en-US" sz="1800">
                <a:solidFill>
                  <a:srgbClr val="000000"/>
                </a:solidFill>
              </a:rPr>
              <a:t>on the development flow</a:t>
            </a:r>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37"/>
          <p:cNvSpPr>
            <a:spLocks noChangeArrowheads="1"/>
          </p:cNvSpPr>
          <p:nvPr/>
        </p:nvSpPr>
        <p:spPr bwMode="auto">
          <a:xfrm>
            <a:off x="2819400" y="2590800"/>
            <a:ext cx="3657600" cy="19812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eaLnBrk="0" hangingPunct="0"/>
            <a:endParaRPr lang="en-US" sz="1600" b="0">
              <a:solidFill>
                <a:srgbClr val="000000"/>
              </a:solidFill>
            </a:endParaRPr>
          </a:p>
        </p:txBody>
      </p:sp>
      <p:sp>
        <p:nvSpPr>
          <p:cNvPr id="775171" name="Rectangle 2"/>
          <p:cNvSpPr>
            <a:spLocks noGrp="1" noChangeArrowheads="1"/>
          </p:cNvSpPr>
          <p:nvPr>
            <p:ph type="title"/>
          </p:nvPr>
        </p:nvSpPr>
        <p:spPr/>
        <p:txBody>
          <a:bodyPr/>
          <a:lstStyle/>
          <a:p>
            <a:pPr eaLnBrk="1" hangingPunct="1"/>
            <a:r>
              <a:rPr lang="en-US" sz="3200" smtClean="0"/>
              <a:t>LabVIEW FPGA Architecture with LabVIEW Real-Time: RT Host VI</a:t>
            </a:r>
          </a:p>
        </p:txBody>
      </p:sp>
      <p:sp>
        <p:nvSpPr>
          <p:cNvPr id="775172" name="Rectangle 3"/>
          <p:cNvSpPr>
            <a:spLocks noChangeArrowheads="1"/>
          </p:cNvSpPr>
          <p:nvPr/>
        </p:nvSpPr>
        <p:spPr bwMode="auto">
          <a:xfrm>
            <a:off x="7010400" y="2070100"/>
            <a:ext cx="1676400" cy="3873500"/>
          </a:xfrm>
          <a:prstGeom prst="rect">
            <a:avLst/>
          </a:prstGeom>
          <a:noFill/>
          <a:ln w="31750" algn="ctr">
            <a:solidFill>
              <a:schemeClr val="tx1"/>
            </a:solidFill>
            <a:miter lim="800000"/>
            <a:headEnd/>
            <a:tailEnd/>
          </a:ln>
        </p:spPr>
        <p:txBody>
          <a:bodyPr wrap="none" anchor="ctr"/>
          <a:lstStyle/>
          <a:p>
            <a:pPr eaLnBrk="0" hangingPunct="0"/>
            <a:endParaRPr lang="en-US" sz="2400" b="0">
              <a:solidFill>
                <a:srgbClr val="000000"/>
              </a:solidFill>
            </a:endParaRPr>
          </a:p>
        </p:txBody>
      </p:sp>
      <p:sp>
        <p:nvSpPr>
          <p:cNvPr id="775173" name="Text Box 4"/>
          <p:cNvSpPr txBox="1">
            <a:spLocks noChangeArrowheads="1"/>
          </p:cNvSpPr>
          <p:nvPr/>
        </p:nvSpPr>
        <p:spPr bwMode="auto">
          <a:xfrm>
            <a:off x="7140575" y="2057400"/>
            <a:ext cx="1393825" cy="581025"/>
          </a:xfrm>
          <a:prstGeom prst="rect">
            <a:avLst/>
          </a:prstGeom>
          <a:noFill/>
          <a:ln w="44450" algn="ctr">
            <a:noFill/>
            <a:miter lim="800000"/>
            <a:headEnd/>
            <a:tailEnd/>
          </a:ln>
        </p:spPr>
        <p:txBody>
          <a:bodyPr wrap="none">
            <a:spAutoFit/>
          </a:bodyPr>
          <a:lstStyle/>
          <a:p>
            <a:pPr eaLnBrk="0" hangingPunct="0"/>
            <a:r>
              <a:rPr lang="en-US" sz="1600" b="0">
                <a:solidFill>
                  <a:srgbClr val="000000"/>
                </a:solidFill>
              </a:rPr>
              <a:t>Reconfigurable</a:t>
            </a:r>
          </a:p>
          <a:p>
            <a:pPr eaLnBrk="0" hangingPunct="0"/>
            <a:r>
              <a:rPr lang="en-US" sz="1600" b="0">
                <a:solidFill>
                  <a:srgbClr val="000000"/>
                </a:solidFill>
              </a:rPr>
              <a:t>FPGA</a:t>
            </a:r>
          </a:p>
        </p:txBody>
      </p:sp>
      <p:sp>
        <p:nvSpPr>
          <p:cNvPr id="775174" name="Rectangle 5"/>
          <p:cNvSpPr>
            <a:spLocks noChangeArrowheads="1"/>
          </p:cNvSpPr>
          <p:nvPr/>
        </p:nvSpPr>
        <p:spPr bwMode="auto">
          <a:xfrm>
            <a:off x="7162800" y="27432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eaLnBrk="0" hangingPunct="0"/>
            <a:r>
              <a:rPr lang="en-US" sz="2000" b="0">
                <a:solidFill>
                  <a:srgbClr val="000000"/>
                </a:solidFill>
              </a:rPr>
              <a:t>LabVIEW </a:t>
            </a:r>
          </a:p>
          <a:p>
            <a:pPr eaLnBrk="0" hangingPunct="0"/>
            <a:r>
              <a:rPr lang="en-US" sz="2000" b="0">
                <a:solidFill>
                  <a:srgbClr val="000000"/>
                </a:solidFill>
              </a:rPr>
              <a:t>FPGA VI</a:t>
            </a:r>
          </a:p>
        </p:txBody>
      </p:sp>
      <p:sp>
        <p:nvSpPr>
          <p:cNvPr id="775175" name="Rectangle 13"/>
          <p:cNvSpPr>
            <a:spLocks noChangeArrowheads="1"/>
          </p:cNvSpPr>
          <p:nvPr/>
        </p:nvSpPr>
        <p:spPr bwMode="auto">
          <a:xfrm>
            <a:off x="2743200" y="1905000"/>
            <a:ext cx="6096000" cy="4191000"/>
          </a:xfrm>
          <a:prstGeom prst="rect">
            <a:avLst/>
          </a:prstGeom>
          <a:noFill/>
          <a:ln w="31750" cap="rnd">
            <a:solidFill>
              <a:srgbClr val="0000FF"/>
            </a:solidFill>
            <a:miter lim="800000"/>
            <a:headEnd/>
            <a:tailEnd/>
          </a:ln>
        </p:spPr>
        <p:txBody>
          <a:bodyPr/>
          <a:lstStyle/>
          <a:p>
            <a:pPr eaLnBrk="0" hangingPunct="0"/>
            <a:endParaRPr lang="en-US" sz="2400" b="0">
              <a:solidFill>
                <a:srgbClr val="000000"/>
              </a:solidFill>
            </a:endParaRPr>
          </a:p>
        </p:txBody>
      </p:sp>
      <p:grpSp>
        <p:nvGrpSpPr>
          <p:cNvPr id="775176" name="Group 14"/>
          <p:cNvGrpSpPr>
            <a:grpSpLocks/>
          </p:cNvGrpSpPr>
          <p:nvPr/>
        </p:nvGrpSpPr>
        <p:grpSpPr bwMode="auto">
          <a:xfrm>
            <a:off x="2922588" y="3963988"/>
            <a:ext cx="920750" cy="455612"/>
            <a:chOff x="2130" y="2208"/>
            <a:chExt cx="580" cy="287"/>
          </a:xfrm>
        </p:grpSpPr>
        <p:grpSp>
          <p:nvGrpSpPr>
            <p:cNvPr id="775208" name="Group 15"/>
            <p:cNvGrpSpPr>
              <a:grpSpLocks/>
            </p:cNvGrpSpPr>
            <p:nvPr/>
          </p:nvGrpSpPr>
          <p:grpSpPr bwMode="auto">
            <a:xfrm>
              <a:off x="2130" y="2208"/>
              <a:ext cx="580" cy="287"/>
              <a:chOff x="2130" y="3221"/>
              <a:chExt cx="580" cy="287"/>
            </a:xfrm>
          </p:grpSpPr>
          <p:sp>
            <p:nvSpPr>
              <p:cNvPr id="775210" name="Freeform 16"/>
              <p:cNvSpPr>
                <a:spLocks/>
              </p:cNvSpPr>
              <p:nvPr/>
            </p:nvSpPr>
            <p:spPr bwMode="auto">
              <a:xfrm>
                <a:off x="2130" y="3221"/>
                <a:ext cx="580" cy="287"/>
              </a:xfrm>
              <a:custGeom>
                <a:avLst/>
                <a:gdLst>
                  <a:gd name="T0" fmla="*/ 2 w 7067"/>
                  <a:gd name="T1" fmla="*/ 0 h 3600"/>
                  <a:gd name="T2" fmla="*/ 0 w 7067"/>
                  <a:gd name="T3" fmla="*/ 0 h 3600"/>
                  <a:gd name="T4" fmla="*/ 0 w 7067"/>
                  <a:gd name="T5" fmla="*/ 2 h 3600"/>
                  <a:gd name="T6" fmla="*/ 2 w 7067"/>
                  <a:gd name="T7" fmla="*/ 2 h 3600"/>
                  <a:gd name="T8" fmla="*/ 4 w 7067"/>
                  <a:gd name="T9" fmla="*/ 2 h 3600"/>
                  <a:gd name="T10" fmla="*/ 4 w 7067"/>
                  <a:gd name="T11" fmla="*/ 0 h 3600"/>
                  <a:gd name="T12" fmla="*/ 2 w 7067"/>
                  <a:gd name="T13" fmla="*/ 0 h 3600"/>
                  <a:gd name="T14" fmla="*/ 0 60000 65536"/>
                  <a:gd name="T15" fmla="*/ 0 60000 65536"/>
                  <a:gd name="T16" fmla="*/ 0 60000 65536"/>
                  <a:gd name="T17" fmla="*/ 0 60000 65536"/>
                  <a:gd name="T18" fmla="*/ 0 60000 65536"/>
                  <a:gd name="T19" fmla="*/ 0 60000 65536"/>
                  <a:gd name="T20" fmla="*/ 0 60000 65536"/>
                  <a:gd name="T21" fmla="*/ 0 w 7067"/>
                  <a:gd name="T22" fmla="*/ 0 h 3600"/>
                  <a:gd name="T23" fmla="*/ 7067 w 7067"/>
                  <a:gd name="T24" fmla="*/ 3600 h 3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67" h="3600">
                    <a:moveTo>
                      <a:pt x="3534" y="0"/>
                    </a:moveTo>
                    <a:cubicBezTo>
                      <a:pt x="1582" y="0"/>
                      <a:pt x="0" y="202"/>
                      <a:pt x="0" y="450"/>
                    </a:cubicBezTo>
                    <a:lnTo>
                      <a:pt x="0" y="3150"/>
                    </a:lnTo>
                    <a:cubicBezTo>
                      <a:pt x="0" y="3399"/>
                      <a:pt x="1582" y="3600"/>
                      <a:pt x="3534" y="3600"/>
                    </a:cubicBezTo>
                    <a:cubicBezTo>
                      <a:pt x="5485" y="3600"/>
                      <a:pt x="7067" y="3399"/>
                      <a:pt x="7067" y="3150"/>
                    </a:cubicBezTo>
                    <a:lnTo>
                      <a:pt x="7067" y="450"/>
                    </a:lnTo>
                    <a:cubicBezTo>
                      <a:pt x="7067" y="202"/>
                      <a:pt x="5485" y="0"/>
                      <a:pt x="3534" y="0"/>
                    </a:cubicBezTo>
                    <a:close/>
                  </a:path>
                </a:pathLst>
              </a:custGeom>
              <a:solidFill>
                <a:srgbClr val="5C81B5"/>
              </a:solidFill>
              <a:ln w="0">
                <a:solidFill>
                  <a:srgbClr val="000000"/>
                </a:solidFill>
                <a:round/>
                <a:headEnd/>
                <a:tailEnd/>
              </a:ln>
            </p:spPr>
            <p:txBody>
              <a:bodyPr/>
              <a:lstStyle/>
              <a:p>
                <a:endParaRPr lang="en-US"/>
              </a:p>
            </p:txBody>
          </p:sp>
          <p:sp>
            <p:nvSpPr>
              <p:cNvPr id="775211" name="Oval 17"/>
              <p:cNvSpPr>
                <a:spLocks noChangeArrowheads="1"/>
              </p:cNvSpPr>
              <p:nvPr/>
            </p:nvSpPr>
            <p:spPr bwMode="auto">
              <a:xfrm>
                <a:off x="2130" y="3221"/>
                <a:ext cx="580" cy="71"/>
              </a:xfrm>
              <a:prstGeom prst="ellipse">
                <a:avLst/>
              </a:prstGeom>
              <a:solidFill>
                <a:srgbClr val="7C9AC4"/>
              </a:solidFill>
              <a:ln w="0">
                <a:solidFill>
                  <a:srgbClr val="000000"/>
                </a:solidFill>
                <a:round/>
                <a:headEnd/>
                <a:tailEnd/>
              </a:ln>
            </p:spPr>
            <p:txBody>
              <a:bodyPr/>
              <a:lstStyle/>
              <a:p>
                <a:pPr eaLnBrk="0" hangingPunct="0"/>
                <a:endParaRPr lang="en-US" sz="2400" b="0">
                  <a:solidFill>
                    <a:srgbClr val="000000"/>
                  </a:solidFill>
                </a:endParaRPr>
              </a:p>
            </p:txBody>
          </p:sp>
          <p:sp>
            <p:nvSpPr>
              <p:cNvPr id="19498" name="Freeform 18"/>
              <p:cNvSpPr>
                <a:spLocks/>
              </p:cNvSpPr>
              <p:nvPr/>
            </p:nvSpPr>
            <p:spPr bwMode="auto">
              <a:xfrm>
                <a:off x="2130" y="3221"/>
                <a:ext cx="580" cy="287"/>
              </a:xfrm>
              <a:custGeom>
                <a:avLst/>
                <a:gdLst>
                  <a:gd name="T0" fmla="*/ 3534 w 7067"/>
                  <a:gd name="T1" fmla="*/ 0 h 3600"/>
                  <a:gd name="T2" fmla="*/ 0 w 7067"/>
                  <a:gd name="T3" fmla="*/ 450 h 3600"/>
                  <a:gd name="T4" fmla="*/ 0 w 7067"/>
                  <a:gd name="T5" fmla="*/ 3150 h 3600"/>
                  <a:gd name="T6" fmla="*/ 3534 w 7067"/>
                  <a:gd name="T7" fmla="*/ 3600 h 3600"/>
                  <a:gd name="T8" fmla="*/ 7067 w 7067"/>
                  <a:gd name="T9" fmla="*/ 3150 h 3600"/>
                  <a:gd name="T10" fmla="*/ 7067 w 7067"/>
                  <a:gd name="T11" fmla="*/ 450 h 3600"/>
                  <a:gd name="T12" fmla="*/ 3534 w 7067"/>
                  <a:gd name="T13" fmla="*/ 0 h 3600"/>
                  <a:gd name="T14" fmla="*/ 0 60000 65536"/>
                  <a:gd name="T15" fmla="*/ 0 60000 65536"/>
                  <a:gd name="T16" fmla="*/ 0 60000 65536"/>
                  <a:gd name="T17" fmla="*/ 0 60000 65536"/>
                  <a:gd name="T18" fmla="*/ 0 60000 65536"/>
                  <a:gd name="T19" fmla="*/ 0 60000 65536"/>
                  <a:gd name="T20" fmla="*/ 0 60000 65536"/>
                  <a:gd name="T21" fmla="*/ 0 w 7067"/>
                  <a:gd name="T22" fmla="*/ 0 h 3600"/>
                  <a:gd name="T23" fmla="*/ 7067 w 7067"/>
                  <a:gd name="T24" fmla="*/ 3600 h 3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67" h="3600">
                    <a:moveTo>
                      <a:pt x="3534" y="0"/>
                    </a:moveTo>
                    <a:cubicBezTo>
                      <a:pt x="1582" y="0"/>
                      <a:pt x="0" y="202"/>
                      <a:pt x="0" y="450"/>
                    </a:cubicBezTo>
                    <a:lnTo>
                      <a:pt x="0" y="3150"/>
                    </a:lnTo>
                    <a:cubicBezTo>
                      <a:pt x="0" y="3399"/>
                      <a:pt x="1582" y="3600"/>
                      <a:pt x="3534" y="3600"/>
                    </a:cubicBezTo>
                    <a:cubicBezTo>
                      <a:pt x="5485" y="3600"/>
                      <a:pt x="7067" y="3399"/>
                      <a:pt x="7067" y="3150"/>
                    </a:cubicBezTo>
                    <a:lnTo>
                      <a:pt x="7067" y="450"/>
                    </a:lnTo>
                    <a:cubicBezTo>
                      <a:pt x="7067" y="202"/>
                      <a:pt x="5485" y="0"/>
                      <a:pt x="3534" y="0"/>
                    </a:cubicBezTo>
                    <a:close/>
                  </a:path>
                </a:pathLst>
              </a:custGeom>
              <a:solidFill>
                <a:schemeClr val="bg2">
                  <a:lumMod val="40000"/>
                  <a:lumOff val="60000"/>
                </a:schemeClr>
              </a:solidFill>
              <a:ln w="7938">
                <a:solidFill>
                  <a:srgbClr val="5C81B5"/>
                </a:solidFill>
                <a:round/>
                <a:headEnd/>
                <a:tailEnd/>
              </a:ln>
            </p:spPr>
            <p:txBody>
              <a:bodyPr/>
              <a:lstStyle/>
              <a:p>
                <a:pPr eaLnBrk="0" hangingPunct="0">
                  <a:defRPr/>
                </a:pPr>
                <a:endParaRPr lang="en-US" sz="2400" b="0" dirty="0">
                  <a:solidFill>
                    <a:srgbClr val="000000"/>
                  </a:solidFill>
                </a:endParaRPr>
              </a:p>
            </p:txBody>
          </p:sp>
          <p:sp>
            <p:nvSpPr>
              <p:cNvPr id="775213" name="Freeform 19"/>
              <p:cNvSpPr>
                <a:spLocks/>
              </p:cNvSpPr>
              <p:nvPr/>
            </p:nvSpPr>
            <p:spPr bwMode="auto">
              <a:xfrm>
                <a:off x="2130" y="3257"/>
                <a:ext cx="580" cy="35"/>
              </a:xfrm>
              <a:custGeom>
                <a:avLst/>
                <a:gdLst>
                  <a:gd name="T0" fmla="*/ 0 w 580"/>
                  <a:gd name="T1" fmla="*/ 0 h 35"/>
                  <a:gd name="T2" fmla="*/ 290 w 580"/>
                  <a:gd name="T3" fmla="*/ 35 h 35"/>
                  <a:gd name="T4" fmla="*/ 580 w 580"/>
                  <a:gd name="T5" fmla="*/ 0 h 35"/>
                  <a:gd name="T6" fmla="*/ 0 60000 65536"/>
                  <a:gd name="T7" fmla="*/ 0 60000 65536"/>
                  <a:gd name="T8" fmla="*/ 0 60000 65536"/>
                  <a:gd name="T9" fmla="*/ 0 w 580"/>
                  <a:gd name="T10" fmla="*/ 0 h 35"/>
                  <a:gd name="T11" fmla="*/ 580 w 580"/>
                  <a:gd name="T12" fmla="*/ 35 h 35"/>
                </a:gdLst>
                <a:ahLst/>
                <a:cxnLst>
                  <a:cxn ang="T6">
                    <a:pos x="T0" y="T1"/>
                  </a:cxn>
                  <a:cxn ang="T7">
                    <a:pos x="T2" y="T3"/>
                  </a:cxn>
                  <a:cxn ang="T8">
                    <a:pos x="T4" y="T5"/>
                  </a:cxn>
                </a:cxnLst>
                <a:rect l="T9" t="T10" r="T11" b="T12"/>
                <a:pathLst>
                  <a:path w="580" h="35">
                    <a:moveTo>
                      <a:pt x="0" y="0"/>
                    </a:moveTo>
                    <a:cubicBezTo>
                      <a:pt x="0" y="19"/>
                      <a:pt x="130" y="35"/>
                      <a:pt x="290" y="35"/>
                    </a:cubicBezTo>
                    <a:cubicBezTo>
                      <a:pt x="450" y="35"/>
                      <a:pt x="580" y="19"/>
                      <a:pt x="580" y="0"/>
                    </a:cubicBezTo>
                  </a:path>
                </a:pathLst>
              </a:custGeom>
              <a:noFill/>
              <a:ln w="7938">
                <a:solidFill>
                  <a:srgbClr val="5C81B5"/>
                </a:solidFill>
                <a:round/>
                <a:headEnd/>
                <a:tailEnd/>
              </a:ln>
            </p:spPr>
            <p:txBody>
              <a:bodyPr/>
              <a:lstStyle/>
              <a:p>
                <a:endParaRPr lang="en-US"/>
              </a:p>
            </p:txBody>
          </p:sp>
        </p:grpSp>
        <p:sp>
          <p:nvSpPr>
            <p:cNvPr id="775209" name="Rectangle 20"/>
            <p:cNvSpPr>
              <a:spLocks noChangeArrowheads="1"/>
            </p:cNvSpPr>
            <p:nvPr/>
          </p:nvSpPr>
          <p:spPr bwMode="auto">
            <a:xfrm>
              <a:off x="2196" y="2304"/>
              <a:ext cx="471" cy="116"/>
            </a:xfrm>
            <a:prstGeom prst="rect">
              <a:avLst/>
            </a:prstGeom>
            <a:noFill/>
            <a:ln w="9525">
              <a:noFill/>
              <a:miter lim="800000"/>
              <a:headEnd/>
              <a:tailEnd/>
            </a:ln>
          </p:spPr>
          <p:txBody>
            <a:bodyPr wrap="none" lIns="0" tIns="0" rIns="0" bIns="0">
              <a:spAutoFit/>
            </a:bodyPr>
            <a:lstStyle/>
            <a:p>
              <a:pPr eaLnBrk="0" hangingPunct="0"/>
              <a:r>
                <a:rPr lang="en-US" sz="1200" b="0">
                  <a:solidFill>
                    <a:srgbClr val="000000"/>
                  </a:solidFill>
                </a:rPr>
                <a:t>Data Storage</a:t>
              </a:r>
              <a:endParaRPr lang="en-US" sz="1800" b="0">
                <a:solidFill>
                  <a:srgbClr val="000000"/>
                </a:solidFill>
              </a:endParaRPr>
            </a:p>
          </p:txBody>
        </p:sp>
      </p:grpSp>
      <p:sp>
        <p:nvSpPr>
          <p:cNvPr id="775177" name="Rectangle 21"/>
          <p:cNvSpPr>
            <a:spLocks noChangeArrowheads="1"/>
          </p:cNvSpPr>
          <p:nvPr/>
        </p:nvSpPr>
        <p:spPr bwMode="auto">
          <a:xfrm>
            <a:off x="457200" y="1905000"/>
            <a:ext cx="1676400" cy="4191000"/>
          </a:xfrm>
          <a:prstGeom prst="rect">
            <a:avLst/>
          </a:prstGeom>
          <a:noFill/>
          <a:ln w="31750" cap="rnd">
            <a:solidFill>
              <a:srgbClr val="CC0000"/>
            </a:solidFill>
            <a:miter lim="800000"/>
            <a:headEnd/>
            <a:tailEnd/>
          </a:ln>
        </p:spPr>
        <p:txBody>
          <a:bodyPr/>
          <a:lstStyle/>
          <a:p>
            <a:pPr eaLnBrk="0" hangingPunct="0"/>
            <a:endParaRPr lang="en-US" sz="2400" b="0">
              <a:solidFill>
                <a:srgbClr val="000000"/>
              </a:solidFill>
            </a:endParaRPr>
          </a:p>
        </p:txBody>
      </p:sp>
      <p:sp>
        <p:nvSpPr>
          <p:cNvPr id="775178" name="Rectangle 22"/>
          <p:cNvSpPr>
            <a:spLocks noChangeArrowheads="1"/>
          </p:cNvSpPr>
          <p:nvPr/>
        </p:nvSpPr>
        <p:spPr bwMode="auto">
          <a:xfrm>
            <a:off x="3416300" y="2041525"/>
            <a:ext cx="2197100" cy="244475"/>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LabVIEW Real-Time System</a:t>
            </a:r>
          </a:p>
        </p:txBody>
      </p:sp>
      <p:sp>
        <p:nvSpPr>
          <p:cNvPr id="775179" name="Rectangle 23"/>
          <p:cNvSpPr>
            <a:spLocks noChangeArrowheads="1"/>
          </p:cNvSpPr>
          <p:nvPr/>
        </p:nvSpPr>
        <p:spPr bwMode="auto">
          <a:xfrm>
            <a:off x="609600" y="2057400"/>
            <a:ext cx="1289050" cy="246063"/>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Windows System</a:t>
            </a:r>
            <a:endParaRPr lang="en-US" sz="1800" b="0">
              <a:solidFill>
                <a:srgbClr val="000000"/>
              </a:solidFill>
            </a:endParaRPr>
          </a:p>
        </p:txBody>
      </p:sp>
      <p:grpSp>
        <p:nvGrpSpPr>
          <p:cNvPr id="775180" name="Group 24"/>
          <p:cNvGrpSpPr>
            <a:grpSpLocks/>
          </p:cNvGrpSpPr>
          <p:nvPr/>
        </p:nvGrpSpPr>
        <p:grpSpPr bwMode="auto">
          <a:xfrm>
            <a:off x="838200" y="3963988"/>
            <a:ext cx="920750" cy="455612"/>
            <a:chOff x="568" y="1973"/>
            <a:chExt cx="580" cy="287"/>
          </a:xfrm>
        </p:grpSpPr>
        <p:grpSp>
          <p:nvGrpSpPr>
            <p:cNvPr id="775202" name="Group 25"/>
            <p:cNvGrpSpPr>
              <a:grpSpLocks/>
            </p:cNvGrpSpPr>
            <p:nvPr/>
          </p:nvGrpSpPr>
          <p:grpSpPr bwMode="auto">
            <a:xfrm>
              <a:off x="568" y="1973"/>
              <a:ext cx="580" cy="287"/>
              <a:chOff x="568" y="3221"/>
              <a:chExt cx="580" cy="287"/>
            </a:xfrm>
          </p:grpSpPr>
          <p:sp>
            <p:nvSpPr>
              <p:cNvPr id="775204" name="Freeform 26"/>
              <p:cNvSpPr>
                <a:spLocks/>
              </p:cNvSpPr>
              <p:nvPr/>
            </p:nvSpPr>
            <p:spPr bwMode="auto">
              <a:xfrm>
                <a:off x="568" y="3221"/>
                <a:ext cx="580" cy="287"/>
              </a:xfrm>
              <a:custGeom>
                <a:avLst/>
                <a:gdLst>
                  <a:gd name="T0" fmla="*/ 2 w 7067"/>
                  <a:gd name="T1" fmla="*/ 0 h 3600"/>
                  <a:gd name="T2" fmla="*/ 0 w 7067"/>
                  <a:gd name="T3" fmla="*/ 0 h 3600"/>
                  <a:gd name="T4" fmla="*/ 0 w 7067"/>
                  <a:gd name="T5" fmla="*/ 2 h 3600"/>
                  <a:gd name="T6" fmla="*/ 2 w 7067"/>
                  <a:gd name="T7" fmla="*/ 2 h 3600"/>
                  <a:gd name="T8" fmla="*/ 4 w 7067"/>
                  <a:gd name="T9" fmla="*/ 2 h 3600"/>
                  <a:gd name="T10" fmla="*/ 4 w 7067"/>
                  <a:gd name="T11" fmla="*/ 0 h 3600"/>
                  <a:gd name="T12" fmla="*/ 2 w 7067"/>
                  <a:gd name="T13" fmla="*/ 0 h 3600"/>
                  <a:gd name="T14" fmla="*/ 0 60000 65536"/>
                  <a:gd name="T15" fmla="*/ 0 60000 65536"/>
                  <a:gd name="T16" fmla="*/ 0 60000 65536"/>
                  <a:gd name="T17" fmla="*/ 0 60000 65536"/>
                  <a:gd name="T18" fmla="*/ 0 60000 65536"/>
                  <a:gd name="T19" fmla="*/ 0 60000 65536"/>
                  <a:gd name="T20" fmla="*/ 0 60000 65536"/>
                  <a:gd name="T21" fmla="*/ 0 w 7067"/>
                  <a:gd name="T22" fmla="*/ 0 h 3600"/>
                  <a:gd name="T23" fmla="*/ 7067 w 7067"/>
                  <a:gd name="T24" fmla="*/ 3600 h 3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67" h="3600">
                    <a:moveTo>
                      <a:pt x="3534" y="0"/>
                    </a:moveTo>
                    <a:cubicBezTo>
                      <a:pt x="1582" y="0"/>
                      <a:pt x="0" y="202"/>
                      <a:pt x="0" y="450"/>
                    </a:cubicBezTo>
                    <a:lnTo>
                      <a:pt x="0" y="3150"/>
                    </a:lnTo>
                    <a:cubicBezTo>
                      <a:pt x="0" y="3399"/>
                      <a:pt x="1582" y="3600"/>
                      <a:pt x="3534" y="3600"/>
                    </a:cubicBezTo>
                    <a:cubicBezTo>
                      <a:pt x="5485" y="3600"/>
                      <a:pt x="7067" y="3399"/>
                      <a:pt x="7067" y="3150"/>
                    </a:cubicBezTo>
                    <a:lnTo>
                      <a:pt x="7067" y="450"/>
                    </a:lnTo>
                    <a:cubicBezTo>
                      <a:pt x="7067" y="202"/>
                      <a:pt x="5485" y="0"/>
                      <a:pt x="3534" y="0"/>
                    </a:cubicBezTo>
                    <a:close/>
                  </a:path>
                </a:pathLst>
              </a:custGeom>
              <a:solidFill>
                <a:srgbClr val="5C81B5"/>
              </a:solidFill>
              <a:ln w="0">
                <a:solidFill>
                  <a:srgbClr val="000000"/>
                </a:solidFill>
                <a:round/>
                <a:headEnd/>
                <a:tailEnd/>
              </a:ln>
            </p:spPr>
            <p:txBody>
              <a:bodyPr/>
              <a:lstStyle/>
              <a:p>
                <a:endParaRPr lang="en-US"/>
              </a:p>
            </p:txBody>
          </p:sp>
          <p:sp>
            <p:nvSpPr>
              <p:cNvPr id="775205" name="Oval 27"/>
              <p:cNvSpPr>
                <a:spLocks noChangeArrowheads="1"/>
              </p:cNvSpPr>
              <p:nvPr/>
            </p:nvSpPr>
            <p:spPr bwMode="auto">
              <a:xfrm>
                <a:off x="568" y="3221"/>
                <a:ext cx="580" cy="71"/>
              </a:xfrm>
              <a:prstGeom prst="ellipse">
                <a:avLst/>
              </a:prstGeom>
              <a:solidFill>
                <a:srgbClr val="7C9AC4"/>
              </a:solidFill>
              <a:ln w="0">
                <a:solidFill>
                  <a:srgbClr val="000000"/>
                </a:solidFill>
                <a:round/>
                <a:headEnd/>
                <a:tailEnd/>
              </a:ln>
            </p:spPr>
            <p:txBody>
              <a:bodyPr/>
              <a:lstStyle/>
              <a:p>
                <a:pPr eaLnBrk="0" hangingPunct="0"/>
                <a:endParaRPr lang="en-US" sz="2400" b="0">
                  <a:solidFill>
                    <a:srgbClr val="000000"/>
                  </a:solidFill>
                </a:endParaRPr>
              </a:p>
            </p:txBody>
          </p:sp>
          <p:sp>
            <p:nvSpPr>
              <p:cNvPr id="775206" name="Freeform 28"/>
              <p:cNvSpPr>
                <a:spLocks/>
              </p:cNvSpPr>
              <p:nvPr/>
            </p:nvSpPr>
            <p:spPr bwMode="auto">
              <a:xfrm>
                <a:off x="568" y="3221"/>
                <a:ext cx="580" cy="287"/>
              </a:xfrm>
              <a:custGeom>
                <a:avLst/>
                <a:gdLst>
                  <a:gd name="T0" fmla="*/ 2 w 7067"/>
                  <a:gd name="T1" fmla="*/ 0 h 3600"/>
                  <a:gd name="T2" fmla="*/ 0 w 7067"/>
                  <a:gd name="T3" fmla="*/ 0 h 3600"/>
                  <a:gd name="T4" fmla="*/ 0 w 7067"/>
                  <a:gd name="T5" fmla="*/ 2 h 3600"/>
                  <a:gd name="T6" fmla="*/ 2 w 7067"/>
                  <a:gd name="T7" fmla="*/ 2 h 3600"/>
                  <a:gd name="T8" fmla="*/ 4 w 7067"/>
                  <a:gd name="T9" fmla="*/ 2 h 3600"/>
                  <a:gd name="T10" fmla="*/ 4 w 7067"/>
                  <a:gd name="T11" fmla="*/ 0 h 3600"/>
                  <a:gd name="T12" fmla="*/ 2 w 7067"/>
                  <a:gd name="T13" fmla="*/ 0 h 3600"/>
                  <a:gd name="T14" fmla="*/ 0 60000 65536"/>
                  <a:gd name="T15" fmla="*/ 0 60000 65536"/>
                  <a:gd name="T16" fmla="*/ 0 60000 65536"/>
                  <a:gd name="T17" fmla="*/ 0 60000 65536"/>
                  <a:gd name="T18" fmla="*/ 0 60000 65536"/>
                  <a:gd name="T19" fmla="*/ 0 60000 65536"/>
                  <a:gd name="T20" fmla="*/ 0 60000 65536"/>
                  <a:gd name="T21" fmla="*/ 0 w 7067"/>
                  <a:gd name="T22" fmla="*/ 0 h 3600"/>
                  <a:gd name="T23" fmla="*/ 7067 w 7067"/>
                  <a:gd name="T24" fmla="*/ 3600 h 3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67" h="3600">
                    <a:moveTo>
                      <a:pt x="3534" y="0"/>
                    </a:moveTo>
                    <a:cubicBezTo>
                      <a:pt x="1582" y="0"/>
                      <a:pt x="0" y="202"/>
                      <a:pt x="0" y="450"/>
                    </a:cubicBezTo>
                    <a:lnTo>
                      <a:pt x="0" y="3150"/>
                    </a:lnTo>
                    <a:cubicBezTo>
                      <a:pt x="0" y="3399"/>
                      <a:pt x="1582" y="3600"/>
                      <a:pt x="3534" y="3600"/>
                    </a:cubicBezTo>
                    <a:cubicBezTo>
                      <a:pt x="5485" y="3600"/>
                      <a:pt x="7067" y="3399"/>
                      <a:pt x="7067" y="3150"/>
                    </a:cubicBezTo>
                    <a:lnTo>
                      <a:pt x="7067" y="450"/>
                    </a:lnTo>
                    <a:cubicBezTo>
                      <a:pt x="7067" y="202"/>
                      <a:pt x="5485" y="0"/>
                      <a:pt x="3534" y="0"/>
                    </a:cubicBezTo>
                    <a:close/>
                  </a:path>
                </a:pathLst>
              </a:custGeom>
              <a:noFill/>
              <a:ln w="7938">
                <a:solidFill>
                  <a:srgbClr val="5C81B5"/>
                </a:solidFill>
                <a:round/>
                <a:headEnd/>
                <a:tailEnd/>
              </a:ln>
            </p:spPr>
            <p:txBody>
              <a:bodyPr/>
              <a:lstStyle/>
              <a:p>
                <a:endParaRPr lang="en-US"/>
              </a:p>
            </p:txBody>
          </p:sp>
          <p:sp>
            <p:nvSpPr>
              <p:cNvPr id="775207" name="Freeform 29"/>
              <p:cNvSpPr>
                <a:spLocks/>
              </p:cNvSpPr>
              <p:nvPr/>
            </p:nvSpPr>
            <p:spPr bwMode="auto">
              <a:xfrm>
                <a:off x="568" y="3257"/>
                <a:ext cx="580" cy="35"/>
              </a:xfrm>
              <a:custGeom>
                <a:avLst/>
                <a:gdLst>
                  <a:gd name="T0" fmla="*/ 0 w 580"/>
                  <a:gd name="T1" fmla="*/ 0 h 35"/>
                  <a:gd name="T2" fmla="*/ 290 w 580"/>
                  <a:gd name="T3" fmla="*/ 35 h 35"/>
                  <a:gd name="T4" fmla="*/ 580 w 580"/>
                  <a:gd name="T5" fmla="*/ 0 h 35"/>
                  <a:gd name="T6" fmla="*/ 0 60000 65536"/>
                  <a:gd name="T7" fmla="*/ 0 60000 65536"/>
                  <a:gd name="T8" fmla="*/ 0 60000 65536"/>
                  <a:gd name="T9" fmla="*/ 0 w 580"/>
                  <a:gd name="T10" fmla="*/ 0 h 35"/>
                  <a:gd name="T11" fmla="*/ 580 w 580"/>
                  <a:gd name="T12" fmla="*/ 35 h 35"/>
                </a:gdLst>
                <a:ahLst/>
                <a:cxnLst>
                  <a:cxn ang="T6">
                    <a:pos x="T0" y="T1"/>
                  </a:cxn>
                  <a:cxn ang="T7">
                    <a:pos x="T2" y="T3"/>
                  </a:cxn>
                  <a:cxn ang="T8">
                    <a:pos x="T4" y="T5"/>
                  </a:cxn>
                </a:cxnLst>
                <a:rect l="T9" t="T10" r="T11" b="T12"/>
                <a:pathLst>
                  <a:path w="580" h="35">
                    <a:moveTo>
                      <a:pt x="0" y="0"/>
                    </a:moveTo>
                    <a:cubicBezTo>
                      <a:pt x="0" y="19"/>
                      <a:pt x="130" y="35"/>
                      <a:pt x="290" y="35"/>
                    </a:cubicBezTo>
                    <a:cubicBezTo>
                      <a:pt x="450" y="35"/>
                      <a:pt x="580" y="19"/>
                      <a:pt x="580" y="0"/>
                    </a:cubicBezTo>
                  </a:path>
                </a:pathLst>
              </a:custGeom>
              <a:noFill/>
              <a:ln w="7938">
                <a:solidFill>
                  <a:srgbClr val="5C81B5"/>
                </a:solidFill>
                <a:round/>
                <a:headEnd/>
                <a:tailEnd/>
              </a:ln>
            </p:spPr>
            <p:txBody>
              <a:bodyPr/>
              <a:lstStyle/>
              <a:p>
                <a:endParaRPr lang="en-US"/>
              </a:p>
            </p:txBody>
          </p:sp>
        </p:grpSp>
        <p:sp>
          <p:nvSpPr>
            <p:cNvPr id="775203" name="Rectangle 30"/>
            <p:cNvSpPr>
              <a:spLocks noChangeArrowheads="1"/>
            </p:cNvSpPr>
            <p:nvPr/>
          </p:nvSpPr>
          <p:spPr bwMode="auto">
            <a:xfrm>
              <a:off x="682" y="2076"/>
              <a:ext cx="391" cy="115"/>
            </a:xfrm>
            <a:prstGeom prst="rect">
              <a:avLst/>
            </a:prstGeom>
            <a:noFill/>
            <a:ln w="9525">
              <a:noFill/>
              <a:miter lim="800000"/>
              <a:headEnd/>
              <a:tailEnd/>
            </a:ln>
          </p:spPr>
          <p:txBody>
            <a:bodyPr wrap="none" lIns="0" tIns="0" rIns="0" bIns="0">
              <a:spAutoFit/>
            </a:bodyPr>
            <a:lstStyle/>
            <a:p>
              <a:pPr eaLnBrk="0" hangingPunct="0"/>
              <a:r>
                <a:rPr lang="en-US" sz="1200" b="0">
                  <a:solidFill>
                    <a:srgbClr val="FFFFFF"/>
                  </a:solidFill>
                </a:rPr>
                <a:t>Enterprise</a:t>
              </a:r>
              <a:endParaRPr lang="en-US" sz="1800" b="0">
                <a:solidFill>
                  <a:srgbClr val="000000"/>
                </a:solidFill>
              </a:endParaRPr>
            </a:p>
          </p:txBody>
        </p:sp>
      </p:grpSp>
      <p:grpSp>
        <p:nvGrpSpPr>
          <p:cNvPr id="775181" name="Group 31"/>
          <p:cNvGrpSpPr>
            <a:grpSpLocks/>
          </p:cNvGrpSpPr>
          <p:nvPr/>
        </p:nvGrpSpPr>
        <p:grpSpPr bwMode="auto">
          <a:xfrm>
            <a:off x="1135063" y="3505200"/>
            <a:ext cx="312737" cy="533400"/>
            <a:chOff x="765" y="3002"/>
            <a:chExt cx="197" cy="255"/>
          </a:xfrm>
        </p:grpSpPr>
        <p:sp>
          <p:nvSpPr>
            <p:cNvPr id="775200" name="Freeform 32"/>
            <p:cNvSpPr>
              <a:spLocks/>
            </p:cNvSpPr>
            <p:nvPr/>
          </p:nvSpPr>
          <p:spPr bwMode="auto">
            <a:xfrm>
              <a:off x="765" y="3002"/>
              <a:ext cx="197" cy="255"/>
            </a:xfrm>
            <a:custGeom>
              <a:avLst/>
              <a:gdLst>
                <a:gd name="T0" fmla="*/ 98 w 197"/>
                <a:gd name="T1" fmla="*/ 0 h 255"/>
                <a:gd name="T2" fmla="*/ 197 w 197"/>
                <a:gd name="T3" fmla="*/ 51 h 255"/>
                <a:gd name="T4" fmla="*/ 148 w 197"/>
                <a:gd name="T5" fmla="*/ 51 h 255"/>
                <a:gd name="T6" fmla="*/ 148 w 197"/>
                <a:gd name="T7" fmla="*/ 204 h 255"/>
                <a:gd name="T8" fmla="*/ 197 w 197"/>
                <a:gd name="T9" fmla="*/ 204 h 255"/>
                <a:gd name="T10" fmla="*/ 98 w 197"/>
                <a:gd name="T11" fmla="*/ 255 h 255"/>
                <a:gd name="T12" fmla="*/ 0 w 197"/>
                <a:gd name="T13" fmla="*/ 204 h 255"/>
                <a:gd name="T14" fmla="*/ 49 w 197"/>
                <a:gd name="T15" fmla="*/ 204 h 255"/>
                <a:gd name="T16" fmla="*/ 49 w 197"/>
                <a:gd name="T17" fmla="*/ 51 h 255"/>
                <a:gd name="T18" fmla="*/ 0 w 197"/>
                <a:gd name="T19" fmla="*/ 51 h 255"/>
                <a:gd name="T20" fmla="*/ 98 w 197"/>
                <a:gd name="T21" fmla="*/ 0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7"/>
                <a:gd name="T34" fmla="*/ 0 h 255"/>
                <a:gd name="T35" fmla="*/ 197 w 197"/>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7" h="255">
                  <a:moveTo>
                    <a:pt x="98" y="0"/>
                  </a:moveTo>
                  <a:lnTo>
                    <a:pt x="197" y="51"/>
                  </a:lnTo>
                  <a:lnTo>
                    <a:pt x="148" y="51"/>
                  </a:lnTo>
                  <a:lnTo>
                    <a:pt x="148" y="204"/>
                  </a:lnTo>
                  <a:lnTo>
                    <a:pt x="197" y="204"/>
                  </a:lnTo>
                  <a:lnTo>
                    <a:pt x="98" y="255"/>
                  </a:lnTo>
                  <a:lnTo>
                    <a:pt x="0" y="204"/>
                  </a:lnTo>
                  <a:lnTo>
                    <a:pt x="49" y="204"/>
                  </a:lnTo>
                  <a:lnTo>
                    <a:pt x="49" y="51"/>
                  </a:lnTo>
                  <a:lnTo>
                    <a:pt x="0" y="51"/>
                  </a:lnTo>
                  <a:lnTo>
                    <a:pt x="98" y="0"/>
                  </a:lnTo>
                  <a:close/>
                </a:path>
              </a:pathLst>
            </a:custGeom>
            <a:solidFill>
              <a:srgbClr val="FFFFFF"/>
            </a:solidFill>
            <a:ln w="9525">
              <a:noFill/>
              <a:round/>
              <a:headEnd/>
              <a:tailEnd/>
            </a:ln>
          </p:spPr>
          <p:txBody>
            <a:bodyPr/>
            <a:lstStyle/>
            <a:p>
              <a:endParaRPr lang="en-US"/>
            </a:p>
          </p:txBody>
        </p:sp>
        <p:sp>
          <p:nvSpPr>
            <p:cNvPr id="775201" name="Freeform 33"/>
            <p:cNvSpPr>
              <a:spLocks/>
            </p:cNvSpPr>
            <p:nvPr/>
          </p:nvSpPr>
          <p:spPr bwMode="auto">
            <a:xfrm>
              <a:off x="765" y="3002"/>
              <a:ext cx="197" cy="255"/>
            </a:xfrm>
            <a:custGeom>
              <a:avLst/>
              <a:gdLst>
                <a:gd name="T0" fmla="*/ 98 w 197"/>
                <a:gd name="T1" fmla="*/ 0 h 255"/>
                <a:gd name="T2" fmla="*/ 197 w 197"/>
                <a:gd name="T3" fmla="*/ 51 h 255"/>
                <a:gd name="T4" fmla="*/ 148 w 197"/>
                <a:gd name="T5" fmla="*/ 51 h 255"/>
                <a:gd name="T6" fmla="*/ 148 w 197"/>
                <a:gd name="T7" fmla="*/ 204 h 255"/>
                <a:gd name="T8" fmla="*/ 197 w 197"/>
                <a:gd name="T9" fmla="*/ 204 h 255"/>
                <a:gd name="T10" fmla="*/ 98 w 197"/>
                <a:gd name="T11" fmla="*/ 255 h 255"/>
                <a:gd name="T12" fmla="*/ 0 w 197"/>
                <a:gd name="T13" fmla="*/ 204 h 255"/>
                <a:gd name="T14" fmla="*/ 49 w 197"/>
                <a:gd name="T15" fmla="*/ 204 h 255"/>
                <a:gd name="T16" fmla="*/ 49 w 197"/>
                <a:gd name="T17" fmla="*/ 51 h 255"/>
                <a:gd name="T18" fmla="*/ 0 w 197"/>
                <a:gd name="T19" fmla="*/ 51 h 255"/>
                <a:gd name="T20" fmla="*/ 98 w 197"/>
                <a:gd name="T21" fmla="*/ 0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7"/>
                <a:gd name="T34" fmla="*/ 0 h 255"/>
                <a:gd name="T35" fmla="*/ 197 w 197"/>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7" h="255">
                  <a:moveTo>
                    <a:pt x="98" y="0"/>
                  </a:moveTo>
                  <a:lnTo>
                    <a:pt x="197" y="51"/>
                  </a:lnTo>
                  <a:lnTo>
                    <a:pt x="148" y="51"/>
                  </a:lnTo>
                  <a:lnTo>
                    <a:pt x="148" y="204"/>
                  </a:lnTo>
                  <a:lnTo>
                    <a:pt x="197" y="204"/>
                  </a:lnTo>
                  <a:lnTo>
                    <a:pt x="98" y="255"/>
                  </a:lnTo>
                  <a:lnTo>
                    <a:pt x="0" y="204"/>
                  </a:lnTo>
                  <a:lnTo>
                    <a:pt x="49" y="204"/>
                  </a:lnTo>
                  <a:lnTo>
                    <a:pt x="49" y="51"/>
                  </a:lnTo>
                  <a:lnTo>
                    <a:pt x="0" y="51"/>
                  </a:lnTo>
                  <a:lnTo>
                    <a:pt x="98" y="0"/>
                  </a:lnTo>
                  <a:close/>
                </a:path>
              </a:pathLst>
            </a:custGeom>
            <a:noFill/>
            <a:ln w="19050" cap="rnd">
              <a:solidFill>
                <a:srgbClr val="000000"/>
              </a:solidFill>
              <a:miter lim="800000"/>
              <a:headEnd/>
              <a:tailEnd/>
            </a:ln>
          </p:spPr>
          <p:txBody>
            <a:bodyPr/>
            <a:lstStyle/>
            <a:p>
              <a:endParaRPr lang="en-US"/>
            </a:p>
          </p:txBody>
        </p:sp>
      </p:grpSp>
      <p:sp>
        <p:nvSpPr>
          <p:cNvPr id="775182" name="Rectangle 34"/>
          <p:cNvSpPr>
            <a:spLocks noChangeArrowheads="1"/>
          </p:cNvSpPr>
          <p:nvPr/>
        </p:nvSpPr>
        <p:spPr bwMode="auto">
          <a:xfrm>
            <a:off x="989013" y="2898775"/>
            <a:ext cx="279400" cy="182563"/>
          </a:xfrm>
          <a:prstGeom prst="rect">
            <a:avLst/>
          </a:prstGeom>
          <a:noFill/>
          <a:ln w="9525">
            <a:noFill/>
            <a:miter lim="800000"/>
            <a:headEnd/>
            <a:tailEnd/>
          </a:ln>
        </p:spPr>
        <p:txBody>
          <a:bodyPr wrap="none" lIns="0" tIns="0" rIns="0" bIns="0">
            <a:spAutoFit/>
          </a:bodyPr>
          <a:lstStyle/>
          <a:p>
            <a:pPr eaLnBrk="0" hangingPunct="0"/>
            <a:r>
              <a:rPr lang="en-US" sz="1200" b="0">
                <a:solidFill>
                  <a:srgbClr val="FFFFFF"/>
                </a:solidFill>
              </a:rPr>
              <a:t>User</a:t>
            </a:r>
            <a:endParaRPr lang="en-US" sz="1800" b="0">
              <a:solidFill>
                <a:srgbClr val="000000"/>
              </a:solidFill>
            </a:endParaRPr>
          </a:p>
        </p:txBody>
      </p:sp>
      <p:sp>
        <p:nvSpPr>
          <p:cNvPr id="775183" name="Rectangle 35"/>
          <p:cNvSpPr>
            <a:spLocks noChangeArrowheads="1"/>
          </p:cNvSpPr>
          <p:nvPr/>
        </p:nvSpPr>
        <p:spPr bwMode="auto">
          <a:xfrm>
            <a:off x="868363" y="3081338"/>
            <a:ext cx="522287" cy="182562"/>
          </a:xfrm>
          <a:prstGeom prst="rect">
            <a:avLst/>
          </a:prstGeom>
          <a:noFill/>
          <a:ln w="9525">
            <a:noFill/>
            <a:miter lim="800000"/>
            <a:headEnd/>
            <a:tailEnd/>
          </a:ln>
        </p:spPr>
        <p:txBody>
          <a:bodyPr wrap="none" lIns="0" tIns="0" rIns="0" bIns="0">
            <a:spAutoFit/>
          </a:bodyPr>
          <a:lstStyle/>
          <a:p>
            <a:pPr eaLnBrk="0" hangingPunct="0"/>
            <a:r>
              <a:rPr lang="en-US" sz="1200" b="0">
                <a:solidFill>
                  <a:srgbClr val="FFFFFF"/>
                </a:solidFill>
              </a:rPr>
              <a:t>Interface</a:t>
            </a:r>
            <a:endParaRPr lang="en-US" sz="1800" b="0">
              <a:solidFill>
                <a:srgbClr val="000000"/>
              </a:solidFill>
            </a:endParaRPr>
          </a:p>
        </p:txBody>
      </p:sp>
      <p:sp>
        <p:nvSpPr>
          <p:cNvPr id="19471" name="Rectangle 36"/>
          <p:cNvSpPr>
            <a:spLocks noChangeArrowheads="1"/>
          </p:cNvSpPr>
          <p:nvPr/>
        </p:nvSpPr>
        <p:spPr bwMode="auto">
          <a:xfrm>
            <a:off x="5105400" y="2743200"/>
            <a:ext cx="1295400" cy="762000"/>
          </a:xfrm>
          <a:prstGeom prst="rect">
            <a:avLst/>
          </a:prstGeom>
          <a:solidFill>
            <a:schemeClr val="bg2">
              <a:lumMod val="40000"/>
              <a:lumOff val="60000"/>
            </a:schemeClr>
          </a:solidFill>
          <a:ln w="9525">
            <a:solidFill>
              <a:srgbClr val="000000"/>
            </a:solidFill>
            <a:miter lim="800000"/>
            <a:headEnd/>
            <a:tailEnd/>
          </a:ln>
        </p:spPr>
        <p:txBody>
          <a:bodyPr wrap="none" anchor="ctr">
            <a:flatTx/>
          </a:bodyPr>
          <a:lstStyle/>
          <a:p>
            <a:pPr eaLnBrk="0" hangingPunct="0">
              <a:defRPr/>
            </a:pPr>
            <a:r>
              <a:rPr lang="en-US" sz="1600" b="0" dirty="0">
                <a:solidFill>
                  <a:srgbClr val="000000"/>
                </a:solidFill>
              </a:rPr>
              <a:t>Time-Critical</a:t>
            </a:r>
          </a:p>
          <a:p>
            <a:pPr eaLnBrk="0" hangingPunct="0">
              <a:defRPr/>
            </a:pPr>
            <a:r>
              <a:rPr lang="en-US" sz="1600" b="0" dirty="0">
                <a:solidFill>
                  <a:srgbClr val="000000"/>
                </a:solidFill>
              </a:rPr>
              <a:t>Loop</a:t>
            </a:r>
          </a:p>
        </p:txBody>
      </p:sp>
      <p:sp>
        <p:nvSpPr>
          <p:cNvPr id="19472" name="Rectangle 37"/>
          <p:cNvSpPr>
            <a:spLocks noChangeArrowheads="1"/>
          </p:cNvSpPr>
          <p:nvPr/>
        </p:nvSpPr>
        <p:spPr bwMode="auto">
          <a:xfrm>
            <a:off x="2846388" y="2743200"/>
            <a:ext cx="1295400" cy="762000"/>
          </a:xfrm>
          <a:prstGeom prst="rect">
            <a:avLst/>
          </a:prstGeom>
          <a:solidFill>
            <a:schemeClr val="bg2">
              <a:lumMod val="40000"/>
              <a:lumOff val="60000"/>
            </a:schemeClr>
          </a:solidFill>
          <a:ln w="9525">
            <a:solidFill>
              <a:srgbClr val="000000"/>
            </a:solidFill>
            <a:miter lim="800000"/>
            <a:headEnd/>
            <a:tailEnd/>
          </a:ln>
        </p:spPr>
        <p:txBody>
          <a:bodyPr wrap="none" anchor="ctr">
            <a:flatTx/>
          </a:bodyPr>
          <a:lstStyle/>
          <a:p>
            <a:pPr eaLnBrk="0" hangingPunct="0">
              <a:defRPr/>
            </a:pPr>
            <a:r>
              <a:rPr lang="en-US" sz="1600" b="0" dirty="0">
                <a:solidFill>
                  <a:srgbClr val="000000"/>
                </a:solidFill>
              </a:rPr>
              <a:t>Normal Priority</a:t>
            </a:r>
          </a:p>
          <a:p>
            <a:pPr eaLnBrk="0" hangingPunct="0">
              <a:defRPr/>
            </a:pPr>
            <a:r>
              <a:rPr lang="en-US" sz="1600" b="0" dirty="0">
                <a:solidFill>
                  <a:srgbClr val="000000"/>
                </a:solidFill>
              </a:rPr>
              <a:t>Loop</a:t>
            </a:r>
          </a:p>
        </p:txBody>
      </p:sp>
      <p:sp>
        <p:nvSpPr>
          <p:cNvPr id="775186" name="Rectangle 38"/>
          <p:cNvSpPr>
            <a:spLocks noChangeArrowheads="1"/>
          </p:cNvSpPr>
          <p:nvPr/>
        </p:nvSpPr>
        <p:spPr bwMode="auto">
          <a:xfrm>
            <a:off x="609600" y="27432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eaLnBrk="0" hangingPunct="0"/>
            <a:r>
              <a:rPr lang="en-US" sz="2000" b="0">
                <a:solidFill>
                  <a:srgbClr val="000000"/>
                </a:solidFill>
              </a:rPr>
              <a:t>Windows</a:t>
            </a:r>
          </a:p>
          <a:p>
            <a:pPr eaLnBrk="0" hangingPunct="0"/>
            <a:r>
              <a:rPr lang="en-US" sz="2000" b="0">
                <a:solidFill>
                  <a:srgbClr val="000000"/>
                </a:solidFill>
              </a:rPr>
              <a:t>VI</a:t>
            </a:r>
          </a:p>
        </p:txBody>
      </p:sp>
      <p:sp>
        <p:nvSpPr>
          <p:cNvPr id="775187" name="AutoShape 39"/>
          <p:cNvSpPr>
            <a:spLocks noChangeArrowheads="1"/>
          </p:cNvSpPr>
          <p:nvPr/>
        </p:nvSpPr>
        <p:spPr bwMode="auto">
          <a:xfrm>
            <a:off x="1752600" y="2590800"/>
            <a:ext cx="1143000" cy="914400"/>
          </a:xfrm>
          <a:prstGeom prst="leftRightArrow">
            <a:avLst>
              <a:gd name="adj1" fmla="val 50000"/>
              <a:gd name="adj2" fmla="val 25000"/>
            </a:avLst>
          </a:prstGeom>
          <a:solidFill>
            <a:srgbClr val="C0C0C0"/>
          </a:solidFill>
          <a:ln w="15875" algn="ctr">
            <a:solidFill>
              <a:schemeClr val="tx1"/>
            </a:solidFill>
            <a:miter lim="800000"/>
            <a:headEnd/>
            <a:tailEnd/>
          </a:ln>
        </p:spPr>
        <p:txBody>
          <a:bodyPr wrap="none" anchor="ctr"/>
          <a:lstStyle/>
          <a:p>
            <a:pPr eaLnBrk="0" hangingPunct="0"/>
            <a:r>
              <a:rPr lang="en-US" sz="1200" b="0">
                <a:solidFill>
                  <a:srgbClr val="000000"/>
                </a:solidFill>
              </a:rPr>
              <a:t>Network</a:t>
            </a:r>
          </a:p>
          <a:p>
            <a:pPr eaLnBrk="0" hangingPunct="0"/>
            <a:r>
              <a:rPr lang="en-US" sz="1200" b="0">
                <a:solidFill>
                  <a:srgbClr val="000000"/>
                </a:solidFill>
              </a:rPr>
              <a:t>Communication</a:t>
            </a:r>
          </a:p>
        </p:txBody>
      </p:sp>
      <p:sp>
        <p:nvSpPr>
          <p:cNvPr id="775188" name="AutoShape 40"/>
          <p:cNvSpPr>
            <a:spLocks noChangeArrowheads="1"/>
          </p:cNvSpPr>
          <p:nvPr/>
        </p:nvSpPr>
        <p:spPr bwMode="auto">
          <a:xfrm>
            <a:off x="4038600" y="2667000"/>
            <a:ext cx="1143000" cy="914400"/>
          </a:xfrm>
          <a:prstGeom prst="leftRightArrow">
            <a:avLst>
              <a:gd name="adj1" fmla="val 50000"/>
              <a:gd name="adj2" fmla="val 25000"/>
            </a:avLst>
          </a:prstGeom>
          <a:solidFill>
            <a:srgbClr val="C0C0C0"/>
          </a:solidFill>
          <a:ln w="15875" algn="ctr">
            <a:solidFill>
              <a:schemeClr val="tx1"/>
            </a:solidFill>
            <a:miter lim="800000"/>
            <a:headEnd/>
            <a:tailEnd/>
          </a:ln>
        </p:spPr>
        <p:txBody>
          <a:bodyPr wrap="none" anchor="ctr"/>
          <a:lstStyle/>
          <a:p>
            <a:pPr eaLnBrk="0" hangingPunct="0"/>
            <a:r>
              <a:rPr lang="en-US" sz="1200" b="0">
                <a:solidFill>
                  <a:srgbClr val="000000"/>
                </a:solidFill>
              </a:rPr>
              <a:t>Inter-Thread</a:t>
            </a:r>
          </a:p>
          <a:p>
            <a:pPr eaLnBrk="0" hangingPunct="0"/>
            <a:r>
              <a:rPr lang="en-US" sz="1200" b="0">
                <a:solidFill>
                  <a:srgbClr val="000000"/>
                </a:solidFill>
              </a:rPr>
              <a:t>Communication</a:t>
            </a:r>
          </a:p>
        </p:txBody>
      </p:sp>
      <p:sp>
        <p:nvSpPr>
          <p:cNvPr id="775189" name="AutoShape 41"/>
          <p:cNvSpPr>
            <a:spLocks noChangeArrowheads="1"/>
          </p:cNvSpPr>
          <p:nvPr/>
        </p:nvSpPr>
        <p:spPr bwMode="auto">
          <a:xfrm>
            <a:off x="6324600" y="2667000"/>
            <a:ext cx="914400" cy="914400"/>
          </a:xfrm>
          <a:prstGeom prst="leftRightArrow">
            <a:avLst>
              <a:gd name="adj1" fmla="val 50000"/>
              <a:gd name="adj2" fmla="val 20000"/>
            </a:avLst>
          </a:prstGeom>
          <a:solidFill>
            <a:srgbClr val="C0C0C0"/>
          </a:solidFill>
          <a:ln w="15875" algn="ctr">
            <a:solidFill>
              <a:schemeClr val="tx1"/>
            </a:solidFill>
            <a:miter lim="800000"/>
            <a:headEnd/>
            <a:tailEnd/>
          </a:ln>
        </p:spPr>
        <p:txBody>
          <a:bodyPr wrap="none" anchor="ctr"/>
          <a:lstStyle/>
          <a:p>
            <a:pPr eaLnBrk="0" hangingPunct="0"/>
            <a:r>
              <a:rPr lang="en-US" sz="1200" b="0">
                <a:solidFill>
                  <a:srgbClr val="000000"/>
                </a:solidFill>
              </a:rPr>
              <a:t>FPGA</a:t>
            </a:r>
          </a:p>
          <a:p>
            <a:pPr eaLnBrk="0" hangingPunct="0"/>
            <a:r>
              <a:rPr lang="en-US" sz="1200" b="0">
                <a:solidFill>
                  <a:srgbClr val="000000"/>
                </a:solidFill>
              </a:rPr>
              <a:t>Interface</a:t>
            </a:r>
          </a:p>
        </p:txBody>
      </p:sp>
      <p:grpSp>
        <p:nvGrpSpPr>
          <p:cNvPr id="775190" name="Group 42"/>
          <p:cNvGrpSpPr>
            <a:grpSpLocks/>
          </p:cNvGrpSpPr>
          <p:nvPr/>
        </p:nvGrpSpPr>
        <p:grpSpPr bwMode="auto">
          <a:xfrm>
            <a:off x="3227388" y="3505200"/>
            <a:ext cx="312737" cy="533400"/>
            <a:chOff x="765" y="3002"/>
            <a:chExt cx="197" cy="255"/>
          </a:xfrm>
        </p:grpSpPr>
        <p:sp>
          <p:nvSpPr>
            <p:cNvPr id="775198" name="Freeform 43"/>
            <p:cNvSpPr>
              <a:spLocks/>
            </p:cNvSpPr>
            <p:nvPr/>
          </p:nvSpPr>
          <p:spPr bwMode="auto">
            <a:xfrm>
              <a:off x="765" y="3002"/>
              <a:ext cx="197" cy="255"/>
            </a:xfrm>
            <a:custGeom>
              <a:avLst/>
              <a:gdLst>
                <a:gd name="T0" fmla="*/ 98 w 197"/>
                <a:gd name="T1" fmla="*/ 0 h 255"/>
                <a:gd name="T2" fmla="*/ 197 w 197"/>
                <a:gd name="T3" fmla="*/ 51 h 255"/>
                <a:gd name="T4" fmla="*/ 148 w 197"/>
                <a:gd name="T5" fmla="*/ 51 h 255"/>
                <a:gd name="T6" fmla="*/ 148 w 197"/>
                <a:gd name="T7" fmla="*/ 204 h 255"/>
                <a:gd name="T8" fmla="*/ 197 w 197"/>
                <a:gd name="T9" fmla="*/ 204 h 255"/>
                <a:gd name="T10" fmla="*/ 98 w 197"/>
                <a:gd name="T11" fmla="*/ 255 h 255"/>
                <a:gd name="T12" fmla="*/ 0 w 197"/>
                <a:gd name="T13" fmla="*/ 204 h 255"/>
                <a:gd name="T14" fmla="*/ 49 w 197"/>
                <a:gd name="T15" fmla="*/ 204 h 255"/>
                <a:gd name="T16" fmla="*/ 49 w 197"/>
                <a:gd name="T17" fmla="*/ 51 h 255"/>
                <a:gd name="T18" fmla="*/ 0 w 197"/>
                <a:gd name="T19" fmla="*/ 51 h 255"/>
                <a:gd name="T20" fmla="*/ 98 w 197"/>
                <a:gd name="T21" fmla="*/ 0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7"/>
                <a:gd name="T34" fmla="*/ 0 h 255"/>
                <a:gd name="T35" fmla="*/ 197 w 197"/>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7" h="255">
                  <a:moveTo>
                    <a:pt x="98" y="0"/>
                  </a:moveTo>
                  <a:lnTo>
                    <a:pt x="197" y="51"/>
                  </a:lnTo>
                  <a:lnTo>
                    <a:pt x="148" y="51"/>
                  </a:lnTo>
                  <a:lnTo>
                    <a:pt x="148" y="204"/>
                  </a:lnTo>
                  <a:lnTo>
                    <a:pt x="197" y="204"/>
                  </a:lnTo>
                  <a:lnTo>
                    <a:pt x="98" y="255"/>
                  </a:lnTo>
                  <a:lnTo>
                    <a:pt x="0" y="204"/>
                  </a:lnTo>
                  <a:lnTo>
                    <a:pt x="49" y="204"/>
                  </a:lnTo>
                  <a:lnTo>
                    <a:pt x="49" y="51"/>
                  </a:lnTo>
                  <a:lnTo>
                    <a:pt x="0" y="51"/>
                  </a:lnTo>
                  <a:lnTo>
                    <a:pt x="98" y="0"/>
                  </a:lnTo>
                  <a:close/>
                </a:path>
              </a:pathLst>
            </a:custGeom>
            <a:solidFill>
              <a:srgbClr val="FFFFFF"/>
            </a:solidFill>
            <a:ln w="9525">
              <a:noFill/>
              <a:round/>
              <a:headEnd/>
              <a:tailEnd/>
            </a:ln>
          </p:spPr>
          <p:txBody>
            <a:bodyPr/>
            <a:lstStyle/>
            <a:p>
              <a:endParaRPr lang="en-US"/>
            </a:p>
          </p:txBody>
        </p:sp>
        <p:sp>
          <p:nvSpPr>
            <p:cNvPr id="775199" name="Freeform 44"/>
            <p:cNvSpPr>
              <a:spLocks/>
            </p:cNvSpPr>
            <p:nvPr/>
          </p:nvSpPr>
          <p:spPr bwMode="auto">
            <a:xfrm>
              <a:off x="765" y="3002"/>
              <a:ext cx="197" cy="255"/>
            </a:xfrm>
            <a:custGeom>
              <a:avLst/>
              <a:gdLst>
                <a:gd name="T0" fmla="*/ 98 w 197"/>
                <a:gd name="T1" fmla="*/ 0 h 255"/>
                <a:gd name="T2" fmla="*/ 197 w 197"/>
                <a:gd name="T3" fmla="*/ 51 h 255"/>
                <a:gd name="T4" fmla="*/ 148 w 197"/>
                <a:gd name="T5" fmla="*/ 51 h 255"/>
                <a:gd name="T6" fmla="*/ 148 w 197"/>
                <a:gd name="T7" fmla="*/ 204 h 255"/>
                <a:gd name="T8" fmla="*/ 197 w 197"/>
                <a:gd name="T9" fmla="*/ 204 h 255"/>
                <a:gd name="T10" fmla="*/ 98 w 197"/>
                <a:gd name="T11" fmla="*/ 255 h 255"/>
                <a:gd name="T12" fmla="*/ 0 w 197"/>
                <a:gd name="T13" fmla="*/ 204 h 255"/>
                <a:gd name="T14" fmla="*/ 49 w 197"/>
                <a:gd name="T15" fmla="*/ 204 h 255"/>
                <a:gd name="T16" fmla="*/ 49 w 197"/>
                <a:gd name="T17" fmla="*/ 51 h 255"/>
                <a:gd name="T18" fmla="*/ 0 w 197"/>
                <a:gd name="T19" fmla="*/ 51 h 255"/>
                <a:gd name="T20" fmla="*/ 98 w 197"/>
                <a:gd name="T21" fmla="*/ 0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7"/>
                <a:gd name="T34" fmla="*/ 0 h 255"/>
                <a:gd name="T35" fmla="*/ 197 w 197"/>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7" h="255">
                  <a:moveTo>
                    <a:pt x="98" y="0"/>
                  </a:moveTo>
                  <a:lnTo>
                    <a:pt x="197" y="51"/>
                  </a:lnTo>
                  <a:lnTo>
                    <a:pt x="148" y="51"/>
                  </a:lnTo>
                  <a:lnTo>
                    <a:pt x="148" y="204"/>
                  </a:lnTo>
                  <a:lnTo>
                    <a:pt x="197" y="204"/>
                  </a:lnTo>
                  <a:lnTo>
                    <a:pt x="98" y="255"/>
                  </a:lnTo>
                  <a:lnTo>
                    <a:pt x="0" y="204"/>
                  </a:lnTo>
                  <a:lnTo>
                    <a:pt x="49" y="204"/>
                  </a:lnTo>
                  <a:lnTo>
                    <a:pt x="49" y="51"/>
                  </a:lnTo>
                  <a:lnTo>
                    <a:pt x="0" y="51"/>
                  </a:lnTo>
                  <a:lnTo>
                    <a:pt x="98" y="0"/>
                  </a:lnTo>
                  <a:close/>
                </a:path>
              </a:pathLst>
            </a:custGeom>
            <a:noFill/>
            <a:ln w="19050" cap="rnd">
              <a:solidFill>
                <a:srgbClr val="000000"/>
              </a:solidFill>
              <a:miter lim="800000"/>
              <a:headEnd/>
              <a:tailEnd/>
            </a:ln>
          </p:spPr>
          <p:txBody>
            <a:bodyPr/>
            <a:lstStyle/>
            <a:p>
              <a:endParaRPr lang="en-US"/>
            </a:p>
          </p:txBody>
        </p:sp>
      </p:grpSp>
      <p:pic>
        <p:nvPicPr>
          <p:cNvPr id="775191" name="Picture 45" descr="noloc_fpga_logo.bmp"/>
          <p:cNvPicPr>
            <a:picLocks noChangeAspect="1" noChangeArrowheads="1"/>
          </p:cNvPicPr>
          <p:nvPr/>
        </p:nvPicPr>
        <p:blipFill>
          <a:blip r:embed="rId3" cstate="print"/>
          <a:srcRect/>
          <a:stretch>
            <a:fillRect/>
          </a:stretch>
        </p:blipFill>
        <p:spPr bwMode="auto">
          <a:xfrm>
            <a:off x="7358063" y="4495800"/>
            <a:ext cx="1052512" cy="1066800"/>
          </a:xfrm>
          <a:prstGeom prst="rect">
            <a:avLst/>
          </a:prstGeom>
          <a:noFill/>
          <a:ln w="9525">
            <a:noFill/>
            <a:miter lim="800000"/>
            <a:headEnd/>
            <a:tailEnd/>
          </a:ln>
        </p:spPr>
      </p:pic>
      <p:pic>
        <p:nvPicPr>
          <p:cNvPr id="775192" name="Picture 46" descr="realtime_icon.gif"/>
          <p:cNvPicPr>
            <a:picLocks noChangeAspect="1" noChangeArrowheads="1"/>
          </p:cNvPicPr>
          <p:nvPr/>
        </p:nvPicPr>
        <p:blipFill>
          <a:blip r:embed="rId4" cstate="print"/>
          <a:srcRect l="15451" t="9969" r="17596" b="15265"/>
          <a:stretch>
            <a:fillRect/>
          </a:stretch>
        </p:blipFill>
        <p:spPr bwMode="auto">
          <a:xfrm>
            <a:off x="4419600" y="4572000"/>
            <a:ext cx="990600" cy="1143000"/>
          </a:xfrm>
          <a:prstGeom prst="rect">
            <a:avLst/>
          </a:prstGeom>
          <a:noFill/>
          <a:ln w="9525">
            <a:noFill/>
            <a:miter lim="800000"/>
            <a:headEnd/>
            <a:tailEnd/>
          </a:ln>
        </p:spPr>
      </p:pic>
      <p:pic>
        <p:nvPicPr>
          <p:cNvPr id="775193" name="Picture 47" descr="noloc_missing_art_imagefil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62000" y="4648200"/>
            <a:ext cx="990600" cy="915988"/>
          </a:xfrm>
          <a:prstGeom prst="rect">
            <a:avLst/>
          </a:prstGeom>
          <a:noFill/>
          <a:ln w="9525">
            <a:noFill/>
            <a:miter lim="800000"/>
            <a:headEnd/>
            <a:tailEnd/>
          </a:ln>
        </p:spPr>
      </p:pic>
      <p:sp>
        <p:nvSpPr>
          <p:cNvPr id="775194" name="Rectangle 48"/>
          <p:cNvSpPr>
            <a:spLocks noChangeArrowheads="1"/>
          </p:cNvSpPr>
          <p:nvPr/>
        </p:nvSpPr>
        <p:spPr bwMode="auto">
          <a:xfrm>
            <a:off x="762000" y="5607050"/>
            <a:ext cx="998538" cy="488950"/>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LabVIEW</a:t>
            </a:r>
          </a:p>
          <a:p>
            <a:pPr eaLnBrk="0" hangingPunct="0"/>
            <a:r>
              <a:rPr lang="en-US" sz="1600" b="0">
                <a:solidFill>
                  <a:srgbClr val="000000"/>
                </a:solidFill>
              </a:rPr>
              <a:t>for Windows</a:t>
            </a:r>
            <a:endParaRPr lang="en-US" sz="1800" b="0">
              <a:solidFill>
                <a:srgbClr val="000000"/>
              </a:solidFill>
            </a:endParaRPr>
          </a:p>
        </p:txBody>
      </p:sp>
      <p:sp>
        <p:nvSpPr>
          <p:cNvPr id="775195" name="Rectangle 49"/>
          <p:cNvSpPr>
            <a:spLocks noChangeArrowheads="1"/>
          </p:cNvSpPr>
          <p:nvPr/>
        </p:nvSpPr>
        <p:spPr bwMode="auto">
          <a:xfrm>
            <a:off x="7304088" y="5622925"/>
            <a:ext cx="1230312" cy="244475"/>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LabVIEW FPGA</a:t>
            </a:r>
            <a:endParaRPr lang="en-US" sz="1800" b="0">
              <a:solidFill>
                <a:srgbClr val="000000"/>
              </a:solidFill>
            </a:endParaRPr>
          </a:p>
        </p:txBody>
      </p:sp>
      <p:sp>
        <p:nvSpPr>
          <p:cNvPr id="775196" name="Rectangle 50"/>
          <p:cNvSpPr>
            <a:spLocks noChangeArrowheads="1"/>
          </p:cNvSpPr>
          <p:nvPr/>
        </p:nvSpPr>
        <p:spPr bwMode="auto">
          <a:xfrm>
            <a:off x="4191000" y="5851525"/>
            <a:ext cx="1560513" cy="244475"/>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LabVIEW Real-Time</a:t>
            </a:r>
            <a:endParaRPr lang="en-US" sz="1800" b="0">
              <a:solidFill>
                <a:srgbClr val="000000"/>
              </a:solidFill>
            </a:endParaRPr>
          </a:p>
        </p:txBody>
      </p:sp>
      <p:sp>
        <p:nvSpPr>
          <p:cNvPr id="775197" name="TextBox 44"/>
          <p:cNvSpPr txBox="1">
            <a:spLocks noChangeArrowheads="1"/>
          </p:cNvSpPr>
          <p:nvPr/>
        </p:nvSpPr>
        <p:spPr bwMode="auto">
          <a:xfrm>
            <a:off x="4572000" y="3886200"/>
            <a:ext cx="1219200" cy="400050"/>
          </a:xfrm>
          <a:prstGeom prst="rect">
            <a:avLst/>
          </a:prstGeom>
          <a:noFill/>
          <a:ln w="9525">
            <a:noFill/>
            <a:miter lim="800000"/>
            <a:headEnd/>
            <a:tailEnd/>
          </a:ln>
        </p:spPr>
        <p:txBody>
          <a:bodyPr>
            <a:spAutoFit/>
          </a:bodyPr>
          <a:lstStyle/>
          <a:p>
            <a:pPr eaLnBrk="0" hangingPunct="0"/>
            <a:r>
              <a:rPr lang="en-US" sz="2000" b="0">
                <a:solidFill>
                  <a:srgbClr val="000000"/>
                </a:solidFill>
              </a:rPr>
              <a:t>RT Host VI</a:t>
            </a:r>
          </a:p>
        </p:txBody>
      </p:sp>
    </p:spTree>
  </p:cSld>
  <p:clrMapOvr>
    <a:masterClrMapping/>
  </p:clrMapOvr>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eaLnBrk="1" hangingPunct="1"/>
            <a:r>
              <a:rPr lang="en-US" smtClean="0"/>
              <a:t>C. Introduction to Real-Time</a:t>
            </a:r>
          </a:p>
        </p:txBody>
      </p:sp>
      <p:sp>
        <p:nvSpPr>
          <p:cNvPr id="776195" name="Content Placeholder 8"/>
          <p:cNvSpPr>
            <a:spLocks noGrp="1"/>
          </p:cNvSpPr>
          <p:nvPr>
            <p:ph sz="half" idx="1"/>
          </p:nvPr>
        </p:nvSpPr>
        <p:spPr>
          <a:xfrm>
            <a:off x="533400" y="5257800"/>
            <a:ext cx="8077200" cy="542925"/>
          </a:xfrm>
        </p:spPr>
        <p:txBody>
          <a:bodyPr/>
          <a:lstStyle/>
          <a:p>
            <a:pPr marL="0" indent="0" algn="ctr" eaLnBrk="1" hangingPunct="1"/>
            <a:r>
              <a:rPr lang="en-US" smtClean="0"/>
              <a:t>Common RT Configurations</a:t>
            </a:r>
          </a:p>
          <a:p>
            <a:pPr marL="0" indent="0" algn="ctr" eaLnBrk="1" hangingPunct="1"/>
            <a:endParaRPr lang="en-US" smtClean="0"/>
          </a:p>
        </p:txBody>
      </p:sp>
      <p:sp>
        <p:nvSpPr>
          <p:cNvPr id="776196" name="AutoShape 3"/>
          <p:cNvSpPr>
            <a:spLocks noChangeAspect="1" noChangeArrowheads="1" noTextEdit="1"/>
          </p:cNvSpPr>
          <p:nvPr/>
        </p:nvSpPr>
        <p:spPr bwMode="auto">
          <a:xfrm>
            <a:off x="1066800" y="1447800"/>
            <a:ext cx="7010400" cy="3713163"/>
          </a:xfrm>
          <a:prstGeom prst="rect">
            <a:avLst/>
          </a:prstGeom>
          <a:noFill/>
          <a:ln w="9525">
            <a:noFill/>
            <a:miter lim="800000"/>
            <a:headEnd/>
            <a:tailEnd/>
          </a:ln>
        </p:spPr>
        <p:txBody>
          <a:bodyPr/>
          <a:lstStyle/>
          <a:p>
            <a:endParaRPr lang="en-US"/>
          </a:p>
        </p:txBody>
      </p:sp>
      <p:sp>
        <p:nvSpPr>
          <p:cNvPr id="776197" name="Rectangle 5"/>
          <p:cNvSpPr>
            <a:spLocks noChangeArrowheads="1"/>
          </p:cNvSpPr>
          <p:nvPr/>
        </p:nvSpPr>
        <p:spPr bwMode="auto">
          <a:xfrm>
            <a:off x="4241800" y="1644650"/>
            <a:ext cx="2654300" cy="1336675"/>
          </a:xfrm>
          <a:prstGeom prst="rect">
            <a:avLst/>
          </a:prstGeom>
          <a:solidFill>
            <a:srgbClr val="008000"/>
          </a:solidFill>
          <a:ln w="9525">
            <a:noFill/>
            <a:miter lim="800000"/>
            <a:headEnd/>
            <a:tailEnd/>
          </a:ln>
        </p:spPr>
        <p:txBody>
          <a:bodyPr/>
          <a:lstStyle/>
          <a:p>
            <a:pPr eaLnBrk="0" hangingPunct="0"/>
            <a:endParaRPr lang="en-US" sz="2400" b="0">
              <a:solidFill>
                <a:srgbClr val="000000"/>
              </a:solidFill>
            </a:endParaRPr>
          </a:p>
        </p:txBody>
      </p:sp>
      <p:sp>
        <p:nvSpPr>
          <p:cNvPr id="776198" name="Rectangle 6"/>
          <p:cNvSpPr>
            <a:spLocks noChangeArrowheads="1"/>
          </p:cNvSpPr>
          <p:nvPr/>
        </p:nvSpPr>
        <p:spPr bwMode="auto">
          <a:xfrm>
            <a:off x="4241800" y="1644650"/>
            <a:ext cx="2654300" cy="1336675"/>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199" name="Rectangle 7"/>
          <p:cNvSpPr>
            <a:spLocks noChangeArrowheads="1"/>
          </p:cNvSpPr>
          <p:nvPr/>
        </p:nvSpPr>
        <p:spPr bwMode="auto">
          <a:xfrm>
            <a:off x="4865688" y="1744663"/>
            <a:ext cx="1004887" cy="230187"/>
          </a:xfrm>
          <a:prstGeom prst="rect">
            <a:avLst/>
          </a:prstGeom>
          <a:noFill/>
          <a:ln w="9525">
            <a:noFill/>
            <a:miter lim="800000"/>
            <a:headEnd/>
            <a:tailEnd/>
          </a:ln>
        </p:spPr>
        <p:txBody>
          <a:bodyPr wrap="none" lIns="0" tIns="0" rIns="0" bIns="0">
            <a:spAutoFit/>
          </a:bodyPr>
          <a:lstStyle/>
          <a:p>
            <a:r>
              <a:rPr lang="en-US" sz="1500">
                <a:solidFill>
                  <a:srgbClr val="FFFFFF"/>
                </a:solidFill>
              </a:rPr>
              <a:t>RT Controller</a:t>
            </a:r>
            <a:endParaRPr lang="en-US" sz="1800" b="0">
              <a:solidFill>
                <a:srgbClr val="000000"/>
              </a:solidFill>
              <a:latin typeface="Arial" pitchFamily="34" charset="0"/>
            </a:endParaRPr>
          </a:p>
        </p:txBody>
      </p:sp>
      <p:sp>
        <p:nvSpPr>
          <p:cNvPr id="776200" name="Rectangle 8"/>
          <p:cNvSpPr>
            <a:spLocks noChangeArrowheads="1"/>
          </p:cNvSpPr>
          <p:nvPr/>
        </p:nvSpPr>
        <p:spPr bwMode="auto">
          <a:xfrm>
            <a:off x="5808663" y="2152650"/>
            <a:ext cx="1020762" cy="700088"/>
          </a:xfrm>
          <a:prstGeom prst="rect">
            <a:avLst/>
          </a:prstGeom>
          <a:solidFill>
            <a:srgbClr val="5C81B5"/>
          </a:solidFill>
          <a:ln w="9525">
            <a:noFill/>
            <a:miter lim="800000"/>
            <a:headEnd/>
            <a:tailEnd/>
          </a:ln>
        </p:spPr>
        <p:txBody>
          <a:bodyPr/>
          <a:lstStyle/>
          <a:p>
            <a:pPr eaLnBrk="0" hangingPunct="0"/>
            <a:endParaRPr lang="en-US" sz="2400" b="0">
              <a:solidFill>
                <a:srgbClr val="000000"/>
              </a:solidFill>
            </a:endParaRPr>
          </a:p>
        </p:txBody>
      </p:sp>
      <p:sp>
        <p:nvSpPr>
          <p:cNvPr id="776201" name="Rectangle 9"/>
          <p:cNvSpPr>
            <a:spLocks noChangeArrowheads="1"/>
          </p:cNvSpPr>
          <p:nvPr/>
        </p:nvSpPr>
        <p:spPr bwMode="auto">
          <a:xfrm>
            <a:off x="5808663" y="2152650"/>
            <a:ext cx="1020762" cy="700088"/>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02" name="Rectangle 10"/>
          <p:cNvSpPr>
            <a:spLocks noChangeArrowheads="1"/>
          </p:cNvSpPr>
          <p:nvPr/>
        </p:nvSpPr>
        <p:spPr bwMode="auto">
          <a:xfrm>
            <a:off x="6102350" y="2166938"/>
            <a:ext cx="509588" cy="266700"/>
          </a:xfrm>
          <a:prstGeom prst="rect">
            <a:avLst/>
          </a:prstGeom>
          <a:noFill/>
          <a:ln w="9525">
            <a:noFill/>
            <a:miter lim="800000"/>
            <a:headEnd/>
            <a:tailEnd/>
          </a:ln>
        </p:spPr>
        <p:txBody>
          <a:bodyPr wrap="none" lIns="0" tIns="0" rIns="0" bIns="0">
            <a:spAutoFit/>
          </a:bodyPr>
          <a:lstStyle/>
          <a:p>
            <a:r>
              <a:rPr lang="en-US" sz="1500">
                <a:solidFill>
                  <a:srgbClr val="FFFFFF"/>
                </a:solidFill>
              </a:rPr>
              <a:t>FPGA</a:t>
            </a:r>
            <a:endParaRPr lang="en-US" sz="1800" b="0">
              <a:solidFill>
                <a:srgbClr val="000000"/>
              </a:solidFill>
              <a:latin typeface="Arial" pitchFamily="34" charset="0"/>
            </a:endParaRPr>
          </a:p>
        </p:txBody>
      </p:sp>
      <p:sp>
        <p:nvSpPr>
          <p:cNvPr id="776203" name="Rectangle 11"/>
          <p:cNvSpPr>
            <a:spLocks noChangeArrowheads="1"/>
          </p:cNvSpPr>
          <p:nvPr/>
        </p:nvSpPr>
        <p:spPr bwMode="auto">
          <a:xfrm>
            <a:off x="4378325" y="2408238"/>
            <a:ext cx="815975" cy="382587"/>
          </a:xfrm>
          <a:prstGeom prst="rect">
            <a:avLst/>
          </a:prstGeom>
          <a:solidFill>
            <a:srgbClr val="FF0000"/>
          </a:solidFill>
          <a:ln w="9525">
            <a:noFill/>
            <a:miter lim="800000"/>
            <a:headEnd/>
            <a:tailEnd/>
          </a:ln>
        </p:spPr>
        <p:txBody>
          <a:bodyPr/>
          <a:lstStyle/>
          <a:p>
            <a:pPr eaLnBrk="0" hangingPunct="0"/>
            <a:endParaRPr lang="en-US" sz="2400" b="0">
              <a:solidFill>
                <a:srgbClr val="000000"/>
              </a:solidFill>
            </a:endParaRPr>
          </a:p>
        </p:txBody>
      </p:sp>
      <p:sp>
        <p:nvSpPr>
          <p:cNvPr id="776204" name="Rectangle 12"/>
          <p:cNvSpPr>
            <a:spLocks noChangeArrowheads="1"/>
          </p:cNvSpPr>
          <p:nvPr/>
        </p:nvSpPr>
        <p:spPr bwMode="auto">
          <a:xfrm>
            <a:off x="4378325" y="2408238"/>
            <a:ext cx="815975" cy="382587"/>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05" name="Rectangle 13"/>
          <p:cNvSpPr>
            <a:spLocks noChangeArrowheads="1"/>
          </p:cNvSpPr>
          <p:nvPr/>
        </p:nvSpPr>
        <p:spPr bwMode="auto">
          <a:xfrm>
            <a:off x="4460875" y="2490788"/>
            <a:ext cx="727075" cy="266700"/>
          </a:xfrm>
          <a:prstGeom prst="rect">
            <a:avLst/>
          </a:prstGeom>
          <a:noFill/>
          <a:ln w="9525">
            <a:noFill/>
            <a:miter lim="800000"/>
            <a:headEnd/>
            <a:tailEnd/>
          </a:ln>
        </p:spPr>
        <p:txBody>
          <a:bodyPr wrap="none" lIns="0" tIns="0" rIns="0" bIns="0">
            <a:spAutoFit/>
          </a:bodyPr>
          <a:lstStyle/>
          <a:p>
            <a:r>
              <a:rPr lang="en-US" sz="1500">
                <a:solidFill>
                  <a:srgbClr val="FFFFFF"/>
                </a:solidFill>
              </a:rPr>
              <a:t>RT VI(s)*</a:t>
            </a:r>
            <a:endParaRPr lang="en-US" sz="1800" b="0">
              <a:solidFill>
                <a:srgbClr val="000000"/>
              </a:solidFill>
              <a:latin typeface="Arial" pitchFamily="34" charset="0"/>
            </a:endParaRPr>
          </a:p>
        </p:txBody>
      </p:sp>
      <p:sp>
        <p:nvSpPr>
          <p:cNvPr id="776206" name="Rectangle 14"/>
          <p:cNvSpPr>
            <a:spLocks noChangeArrowheads="1"/>
          </p:cNvSpPr>
          <p:nvPr/>
        </p:nvSpPr>
        <p:spPr bwMode="auto">
          <a:xfrm>
            <a:off x="5943600" y="2408238"/>
            <a:ext cx="749300" cy="382587"/>
          </a:xfrm>
          <a:prstGeom prst="rect">
            <a:avLst/>
          </a:prstGeom>
          <a:solidFill>
            <a:srgbClr val="FF0000"/>
          </a:solidFill>
          <a:ln w="9525">
            <a:noFill/>
            <a:miter lim="800000"/>
            <a:headEnd/>
            <a:tailEnd/>
          </a:ln>
        </p:spPr>
        <p:txBody>
          <a:bodyPr/>
          <a:lstStyle/>
          <a:p>
            <a:pPr eaLnBrk="0" hangingPunct="0"/>
            <a:endParaRPr lang="en-US" sz="2400" b="0">
              <a:solidFill>
                <a:srgbClr val="000000"/>
              </a:solidFill>
            </a:endParaRPr>
          </a:p>
        </p:txBody>
      </p:sp>
      <p:sp>
        <p:nvSpPr>
          <p:cNvPr id="776207" name="Rectangle 15"/>
          <p:cNvSpPr>
            <a:spLocks noChangeArrowheads="1"/>
          </p:cNvSpPr>
          <p:nvPr/>
        </p:nvSpPr>
        <p:spPr bwMode="auto">
          <a:xfrm>
            <a:off x="5943600" y="2408238"/>
            <a:ext cx="749300" cy="382587"/>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08" name="Rectangle 16"/>
          <p:cNvSpPr>
            <a:spLocks noChangeArrowheads="1"/>
          </p:cNvSpPr>
          <p:nvPr/>
        </p:nvSpPr>
        <p:spPr bwMode="auto">
          <a:xfrm>
            <a:off x="6007100" y="2490788"/>
            <a:ext cx="701675" cy="266700"/>
          </a:xfrm>
          <a:prstGeom prst="rect">
            <a:avLst/>
          </a:prstGeom>
          <a:noFill/>
          <a:ln w="9525">
            <a:noFill/>
            <a:miter lim="800000"/>
            <a:headEnd/>
            <a:tailEnd/>
          </a:ln>
        </p:spPr>
        <p:txBody>
          <a:bodyPr wrap="none" lIns="0" tIns="0" rIns="0" bIns="0">
            <a:spAutoFit/>
          </a:bodyPr>
          <a:lstStyle/>
          <a:p>
            <a:r>
              <a:rPr lang="en-US" sz="1500">
                <a:solidFill>
                  <a:srgbClr val="FFFFFF"/>
                </a:solidFill>
              </a:rPr>
              <a:t>FPGA VI</a:t>
            </a:r>
            <a:endParaRPr lang="en-US" sz="1800" b="0">
              <a:solidFill>
                <a:srgbClr val="000000"/>
              </a:solidFill>
              <a:latin typeface="Arial" pitchFamily="34" charset="0"/>
            </a:endParaRPr>
          </a:p>
        </p:txBody>
      </p:sp>
      <p:sp>
        <p:nvSpPr>
          <p:cNvPr id="776209" name="Freeform 17"/>
          <p:cNvSpPr>
            <a:spLocks/>
          </p:cNvSpPr>
          <p:nvPr/>
        </p:nvSpPr>
        <p:spPr bwMode="auto">
          <a:xfrm>
            <a:off x="5194300" y="2408238"/>
            <a:ext cx="749300" cy="403225"/>
          </a:xfrm>
          <a:custGeom>
            <a:avLst/>
            <a:gdLst>
              <a:gd name="T0" fmla="*/ 0 w 472"/>
              <a:gd name="T1" fmla="*/ 322580022 h 254"/>
              <a:gd name="T2" fmla="*/ 239415675 w 472"/>
              <a:gd name="T3" fmla="*/ 640119732 h 254"/>
              <a:gd name="T4" fmla="*/ 239415675 w 472"/>
              <a:gd name="T5" fmla="*/ 483870082 h 254"/>
              <a:gd name="T6" fmla="*/ 952619213 w 472"/>
              <a:gd name="T7" fmla="*/ 483870082 h 254"/>
              <a:gd name="T8" fmla="*/ 952619213 w 472"/>
              <a:gd name="T9" fmla="*/ 640119732 h 254"/>
              <a:gd name="T10" fmla="*/ 1189513839 w 472"/>
              <a:gd name="T11" fmla="*/ 322580022 h 254"/>
              <a:gd name="T12" fmla="*/ 952619213 w 472"/>
              <a:gd name="T13" fmla="*/ 0 h 254"/>
              <a:gd name="T14" fmla="*/ 952619213 w 472"/>
              <a:gd name="T15" fmla="*/ 158770649 h 254"/>
              <a:gd name="T16" fmla="*/ 239415675 w 472"/>
              <a:gd name="T17" fmla="*/ 158770649 h 254"/>
              <a:gd name="T18" fmla="*/ 239415675 w 472"/>
              <a:gd name="T19" fmla="*/ 0 h 254"/>
              <a:gd name="T20" fmla="*/ 0 w 472"/>
              <a:gd name="T21" fmla="*/ 322580022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2"/>
              <a:gd name="T34" fmla="*/ 0 h 254"/>
              <a:gd name="T35" fmla="*/ 472 w 472"/>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2" h="254">
                <a:moveTo>
                  <a:pt x="0" y="128"/>
                </a:moveTo>
                <a:lnTo>
                  <a:pt x="95" y="254"/>
                </a:lnTo>
                <a:lnTo>
                  <a:pt x="95" y="192"/>
                </a:lnTo>
                <a:lnTo>
                  <a:pt x="378" y="192"/>
                </a:lnTo>
                <a:lnTo>
                  <a:pt x="378" y="254"/>
                </a:lnTo>
                <a:lnTo>
                  <a:pt x="472" y="128"/>
                </a:lnTo>
                <a:lnTo>
                  <a:pt x="378" y="0"/>
                </a:lnTo>
                <a:lnTo>
                  <a:pt x="378" y="63"/>
                </a:lnTo>
                <a:lnTo>
                  <a:pt x="95" y="63"/>
                </a:lnTo>
                <a:lnTo>
                  <a:pt x="95" y="0"/>
                </a:lnTo>
                <a:lnTo>
                  <a:pt x="0" y="128"/>
                </a:lnTo>
                <a:close/>
              </a:path>
            </a:pathLst>
          </a:custGeom>
          <a:solidFill>
            <a:srgbClr val="000000"/>
          </a:solidFill>
          <a:ln w="9525">
            <a:noFill/>
            <a:round/>
            <a:headEnd/>
            <a:tailEnd/>
          </a:ln>
        </p:spPr>
        <p:txBody>
          <a:bodyPr/>
          <a:lstStyle/>
          <a:p>
            <a:endParaRPr lang="en-US"/>
          </a:p>
        </p:txBody>
      </p:sp>
      <p:sp>
        <p:nvSpPr>
          <p:cNvPr id="776210" name="Freeform 18"/>
          <p:cNvSpPr>
            <a:spLocks/>
          </p:cNvSpPr>
          <p:nvPr/>
        </p:nvSpPr>
        <p:spPr bwMode="auto">
          <a:xfrm>
            <a:off x="5194300" y="2408238"/>
            <a:ext cx="749300" cy="403225"/>
          </a:xfrm>
          <a:custGeom>
            <a:avLst/>
            <a:gdLst>
              <a:gd name="T0" fmla="*/ 0 w 472"/>
              <a:gd name="T1" fmla="*/ 322580022 h 254"/>
              <a:gd name="T2" fmla="*/ 239415675 w 472"/>
              <a:gd name="T3" fmla="*/ 640119732 h 254"/>
              <a:gd name="T4" fmla="*/ 239415675 w 472"/>
              <a:gd name="T5" fmla="*/ 483870082 h 254"/>
              <a:gd name="T6" fmla="*/ 952619213 w 472"/>
              <a:gd name="T7" fmla="*/ 483870082 h 254"/>
              <a:gd name="T8" fmla="*/ 952619213 w 472"/>
              <a:gd name="T9" fmla="*/ 640119732 h 254"/>
              <a:gd name="T10" fmla="*/ 1189513839 w 472"/>
              <a:gd name="T11" fmla="*/ 322580022 h 254"/>
              <a:gd name="T12" fmla="*/ 952619213 w 472"/>
              <a:gd name="T13" fmla="*/ 0 h 254"/>
              <a:gd name="T14" fmla="*/ 952619213 w 472"/>
              <a:gd name="T15" fmla="*/ 158770649 h 254"/>
              <a:gd name="T16" fmla="*/ 239415675 w 472"/>
              <a:gd name="T17" fmla="*/ 158770649 h 254"/>
              <a:gd name="T18" fmla="*/ 239415675 w 472"/>
              <a:gd name="T19" fmla="*/ 0 h 254"/>
              <a:gd name="T20" fmla="*/ 0 w 472"/>
              <a:gd name="T21" fmla="*/ 322580022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2"/>
              <a:gd name="T34" fmla="*/ 0 h 254"/>
              <a:gd name="T35" fmla="*/ 472 w 472"/>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2" h="254">
                <a:moveTo>
                  <a:pt x="0" y="128"/>
                </a:moveTo>
                <a:lnTo>
                  <a:pt x="95" y="254"/>
                </a:lnTo>
                <a:lnTo>
                  <a:pt x="95" y="192"/>
                </a:lnTo>
                <a:lnTo>
                  <a:pt x="378" y="192"/>
                </a:lnTo>
                <a:lnTo>
                  <a:pt x="378" y="254"/>
                </a:lnTo>
                <a:lnTo>
                  <a:pt x="472" y="128"/>
                </a:lnTo>
                <a:lnTo>
                  <a:pt x="378" y="0"/>
                </a:lnTo>
                <a:lnTo>
                  <a:pt x="378" y="63"/>
                </a:lnTo>
                <a:lnTo>
                  <a:pt x="95" y="63"/>
                </a:lnTo>
                <a:lnTo>
                  <a:pt x="95" y="0"/>
                </a:lnTo>
                <a:lnTo>
                  <a:pt x="0" y="128"/>
                </a:lnTo>
                <a:close/>
              </a:path>
            </a:pathLst>
          </a:custGeom>
          <a:noFill/>
          <a:ln w="5">
            <a:solidFill>
              <a:srgbClr val="5E84B8"/>
            </a:solidFill>
            <a:prstDash val="solid"/>
            <a:round/>
            <a:headEnd/>
            <a:tailEnd/>
          </a:ln>
        </p:spPr>
        <p:txBody>
          <a:bodyPr/>
          <a:lstStyle/>
          <a:p>
            <a:endParaRPr lang="en-US"/>
          </a:p>
        </p:txBody>
      </p:sp>
      <p:sp>
        <p:nvSpPr>
          <p:cNvPr id="776211" name="Rectangle 19"/>
          <p:cNvSpPr>
            <a:spLocks noChangeArrowheads="1"/>
          </p:cNvSpPr>
          <p:nvPr/>
        </p:nvSpPr>
        <p:spPr bwMode="auto">
          <a:xfrm>
            <a:off x="3792538" y="1371600"/>
            <a:ext cx="1851025" cy="266700"/>
          </a:xfrm>
          <a:prstGeom prst="rect">
            <a:avLst/>
          </a:prstGeom>
          <a:noFill/>
          <a:ln w="9525">
            <a:noFill/>
            <a:miter lim="800000"/>
            <a:headEnd/>
            <a:tailEnd/>
          </a:ln>
        </p:spPr>
        <p:txBody>
          <a:bodyPr wrap="none" lIns="0" tIns="0" rIns="0" bIns="0">
            <a:spAutoFit/>
          </a:bodyPr>
          <a:lstStyle/>
          <a:p>
            <a:r>
              <a:rPr lang="en-US" sz="1500">
                <a:solidFill>
                  <a:srgbClr val="000000"/>
                </a:solidFill>
              </a:rPr>
              <a:t>Windows User Interface</a:t>
            </a:r>
            <a:endParaRPr lang="en-US" sz="1800" b="0">
              <a:solidFill>
                <a:srgbClr val="000000"/>
              </a:solidFill>
              <a:latin typeface="Arial" pitchFamily="34" charset="0"/>
            </a:endParaRPr>
          </a:p>
        </p:txBody>
      </p:sp>
      <p:sp>
        <p:nvSpPr>
          <p:cNvPr id="776212" name="Rectangle 20"/>
          <p:cNvSpPr>
            <a:spLocks noChangeArrowheads="1"/>
          </p:cNvSpPr>
          <p:nvPr/>
        </p:nvSpPr>
        <p:spPr bwMode="auto">
          <a:xfrm>
            <a:off x="2133600" y="1644650"/>
            <a:ext cx="1360488" cy="1336675"/>
          </a:xfrm>
          <a:prstGeom prst="rect">
            <a:avLst/>
          </a:prstGeom>
          <a:solidFill>
            <a:srgbClr val="008000"/>
          </a:solidFill>
          <a:ln w="9525">
            <a:noFill/>
            <a:miter lim="800000"/>
            <a:headEnd/>
            <a:tailEnd/>
          </a:ln>
        </p:spPr>
        <p:txBody>
          <a:bodyPr/>
          <a:lstStyle/>
          <a:p>
            <a:pPr eaLnBrk="0" hangingPunct="0"/>
            <a:endParaRPr lang="en-US" sz="2400" b="0">
              <a:solidFill>
                <a:srgbClr val="000000"/>
              </a:solidFill>
            </a:endParaRPr>
          </a:p>
        </p:txBody>
      </p:sp>
      <p:sp>
        <p:nvSpPr>
          <p:cNvPr id="776213" name="Rectangle 21"/>
          <p:cNvSpPr>
            <a:spLocks noChangeArrowheads="1"/>
          </p:cNvSpPr>
          <p:nvPr/>
        </p:nvSpPr>
        <p:spPr bwMode="auto">
          <a:xfrm>
            <a:off x="2133600" y="1644650"/>
            <a:ext cx="1360488" cy="1336675"/>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14" name="Rectangle 22"/>
          <p:cNvSpPr>
            <a:spLocks noChangeArrowheads="1"/>
          </p:cNvSpPr>
          <p:nvPr/>
        </p:nvSpPr>
        <p:spPr bwMode="auto">
          <a:xfrm>
            <a:off x="2449513" y="1744663"/>
            <a:ext cx="804862" cy="266700"/>
          </a:xfrm>
          <a:prstGeom prst="rect">
            <a:avLst/>
          </a:prstGeom>
          <a:noFill/>
          <a:ln w="9525">
            <a:noFill/>
            <a:miter lim="800000"/>
            <a:headEnd/>
            <a:tailEnd/>
          </a:ln>
        </p:spPr>
        <p:txBody>
          <a:bodyPr wrap="none" lIns="0" tIns="0" rIns="0" bIns="0">
            <a:spAutoFit/>
          </a:bodyPr>
          <a:lstStyle/>
          <a:p>
            <a:r>
              <a:rPr lang="en-US" sz="1500">
                <a:solidFill>
                  <a:srgbClr val="FFFFFF"/>
                </a:solidFill>
              </a:rPr>
              <a:t>Windows </a:t>
            </a:r>
            <a:endParaRPr lang="en-US" sz="1800" b="0">
              <a:solidFill>
                <a:srgbClr val="000000"/>
              </a:solidFill>
              <a:latin typeface="Arial" pitchFamily="34" charset="0"/>
            </a:endParaRPr>
          </a:p>
        </p:txBody>
      </p:sp>
      <p:sp>
        <p:nvSpPr>
          <p:cNvPr id="776215" name="Rectangle 23"/>
          <p:cNvSpPr>
            <a:spLocks noChangeArrowheads="1"/>
          </p:cNvSpPr>
          <p:nvPr/>
        </p:nvSpPr>
        <p:spPr bwMode="auto">
          <a:xfrm>
            <a:off x="2446338" y="1974850"/>
            <a:ext cx="812800" cy="266700"/>
          </a:xfrm>
          <a:prstGeom prst="rect">
            <a:avLst/>
          </a:prstGeom>
          <a:noFill/>
          <a:ln w="9525">
            <a:noFill/>
            <a:miter lim="800000"/>
            <a:headEnd/>
            <a:tailEnd/>
          </a:ln>
        </p:spPr>
        <p:txBody>
          <a:bodyPr wrap="none" lIns="0" tIns="0" rIns="0" bIns="0">
            <a:spAutoFit/>
          </a:bodyPr>
          <a:lstStyle/>
          <a:p>
            <a:r>
              <a:rPr lang="en-US" sz="1500">
                <a:solidFill>
                  <a:srgbClr val="FFFFFF"/>
                </a:solidFill>
              </a:rPr>
              <a:t>Computer</a:t>
            </a:r>
            <a:endParaRPr lang="en-US" sz="1800" b="0">
              <a:solidFill>
                <a:srgbClr val="000000"/>
              </a:solidFill>
              <a:latin typeface="Arial" pitchFamily="34" charset="0"/>
            </a:endParaRPr>
          </a:p>
        </p:txBody>
      </p:sp>
      <p:sp>
        <p:nvSpPr>
          <p:cNvPr id="776216" name="Rectangle 24"/>
          <p:cNvSpPr>
            <a:spLocks noChangeArrowheads="1"/>
          </p:cNvSpPr>
          <p:nvPr/>
        </p:nvSpPr>
        <p:spPr bwMode="auto">
          <a:xfrm>
            <a:off x="2201863" y="2408238"/>
            <a:ext cx="1157287" cy="382587"/>
          </a:xfrm>
          <a:prstGeom prst="rect">
            <a:avLst/>
          </a:prstGeom>
          <a:solidFill>
            <a:srgbClr val="FF0000"/>
          </a:solidFill>
          <a:ln w="9525">
            <a:noFill/>
            <a:miter lim="800000"/>
            <a:headEnd/>
            <a:tailEnd/>
          </a:ln>
        </p:spPr>
        <p:txBody>
          <a:bodyPr/>
          <a:lstStyle/>
          <a:p>
            <a:pPr eaLnBrk="0" hangingPunct="0"/>
            <a:endParaRPr lang="en-US" sz="2400" b="0">
              <a:solidFill>
                <a:srgbClr val="000000"/>
              </a:solidFill>
            </a:endParaRPr>
          </a:p>
        </p:txBody>
      </p:sp>
      <p:sp>
        <p:nvSpPr>
          <p:cNvPr id="776217" name="Rectangle 25"/>
          <p:cNvSpPr>
            <a:spLocks noChangeArrowheads="1"/>
          </p:cNvSpPr>
          <p:nvPr/>
        </p:nvSpPr>
        <p:spPr bwMode="auto">
          <a:xfrm>
            <a:off x="2201863" y="2408238"/>
            <a:ext cx="1157287" cy="382587"/>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18" name="Rectangle 26"/>
          <p:cNvSpPr>
            <a:spLocks noChangeArrowheads="1"/>
          </p:cNvSpPr>
          <p:nvPr/>
        </p:nvSpPr>
        <p:spPr bwMode="auto">
          <a:xfrm>
            <a:off x="2343150" y="2490788"/>
            <a:ext cx="952500" cy="266700"/>
          </a:xfrm>
          <a:prstGeom prst="rect">
            <a:avLst/>
          </a:prstGeom>
          <a:noFill/>
          <a:ln w="9525">
            <a:noFill/>
            <a:miter lim="800000"/>
            <a:headEnd/>
            <a:tailEnd/>
          </a:ln>
        </p:spPr>
        <p:txBody>
          <a:bodyPr wrap="none" lIns="0" tIns="0" rIns="0" bIns="0">
            <a:spAutoFit/>
          </a:bodyPr>
          <a:lstStyle/>
          <a:p>
            <a:r>
              <a:rPr lang="en-US" sz="1500">
                <a:solidFill>
                  <a:srgbClr val="FFFFFF"/>
                </a:solidFill>
              </a:rPr>
              <a:t>Windows VI</a:t>
            </a:r>
            <a:endParaRPr lang="en-US" sz="1800" b="0">
              <a:solidFill>
                <a:srgbClr val="000000"/>
              </a:solidFill>
              <a:latin typeface="Arial" pitchFamily="34" charset="0"/>
            </a:endParaRPr>
          </a:p>
        </p:txBody>
      </p:sp>
      <p:sp>
        <p:nvSpPr>
          <p:cNvPr id="776219" name="Freeform 27"/>
          <p:cNvSpPr>
            <a:spLocks/>
          </p:cNvSpPr>
          <p:nvPr/>
        </p:nvSpPr>
        <p:spPr bwMode="auto">
          <a:xfrm>
            <a:off x="3359150" y="2344738"/>
            <a:ext cx="1019175" cy="508000"/>
          </a:xfrm>
          <a:custGeom>
            <a:avLst/>
            <a:gdLst>
              <a:gd name="T0" fmla="*/ 1617940094 w 642"/>
              <a:gd name="T1" fmla="*/ 403224945 h 320"/>
              <a:gd name="T2" fmla="*/ 1295360217 w 642"/>
              <a:gd name="T3" fmla="*/ 0 h 320"/>
              <a:gd name="T4" fmla="*/ 1295360217 w 642"/>
              <a:gd name="T5" fmla="*/ 204131834 h 320"/>
              <a:gd name="T6" fmla="*/ 325100926 w 642"/>
              <a:gd name="T7" fmla="*/ 204131834 h 320"/>
              <a:gd name="T8" fmla="*/ 325100926 w 642"/>
              <a:gd name="T9" fmla="*/ 0 h 320"/>
              <a:gd name="T10" fmla="*/ 0 w 642"/>
              <a:gd name="T11" fmla="*/ 403224945 h 320"/>
              <a:gd name="T12" fmla="*/ 325100926 w 642"/>
              <a:gd name="T13" fmla="*/ 806449891 h 320"/>
              <a:gd name="T14" fmla="*/ 325100926 w 642"/>
              <a:gd name="T15" fmla="*/ 604837468 h 320"/>
              <a:gd name="T16" fmla="*/ 1295360217 w 642"/>
              <a:gd name="T17" fmla="*/ 604837468 h 320"/>
              <a:gd name="T18" fmla="*/ 1295360217 w 642"/>
              <a:gd name="T19" fmla="*/ 806449891 h 320"/>
              <a:gd name="T20" fmla="*/ 1617940094 w 642"/>
              <a:gd name="T21" fmla="*/ 403224945 h 3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2"/>
              <a:gd name="T34" fmla="*/ 0 h 320"/>
              <a:gd name="T35" fmla="*/ 642 w 642"/>
              <a:gd name="T36" fmla="*/ 320 h 3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2" h="320">
                <a:moveTo>
                  <a:pt x="642" y="160"/>
                </a:moveTo>
                <a:lnTo>
                  <a:pt x="514" y="0"/>
                </a:lnTo>
                <a:lnTo>
                  <a:pt x="514" y="81"/>
                </a:lnTo>
                <a:lnTo>
                  <a:pt x="129" y="81"/>
                </a:lnTo>
                <a:lnTo>
                  <a:pt x="129" y="0"/>
                </a:lnTo>
                <a:lnTo>
                  <a:pt x="0" y="160"/>
                </a:lnTo>
                <a:lnTo>
                  <a:pt x="129" y="320"/>
                </a:lnTo>
                <a:lnTo>
                  <a:pt x="129" y="240"/>
                </a:lnTo>
                <a:lnTo>
                  <a:pt x="514" y="240"/>
                </a:lnTo>
                <a:lnTo>
                  <a:pt x="514" y="320"/>
                </a:lnTo>
                <a:lnTo>
                  <a:pt x="642" y="160"/>
                </a:lnTo>
                <a:close/>
              </a:path>
            </a:pathLst>
          </a:custGeom>
          <a:solidFill>
            <a:srgbClr val="000000"/>
          </a:solidFill>
          <a:ln w="9525">
            <a:noFill/>
            <a:round/>
            <a:headEnd/>
            <a:tailEnd/>
          </a:ln>
        </p:spPr>
        <p:txBody>
          <a:bodyPr/>
          <a:lstStyle/>
          <a:p>
            <a:endParaRPr lang="en-US"/>
          </a:p>
        </p:txBody>
      </p:sp>
      <p:sp>
        <p:nvSpPr>
          <p:cNvPr id="776220" name="Freeform 28"/>
          <p:cNvSpPr>
            <a:spLocks/>
          </p:cNvSpPr>
          <p:nvPr/>
        </p:nvSpPr>
        <p:spPr bwMode="auto">
          <a:xfrm>
            <a:off x="3359150" y="2344738"/>
            <a:ext cx="1019175" cy="508000"/>
          </a:xfrm>
          <a:custGeom>
            <a:avLst/>
            <a:gdLst>
              <a:gd name="T0" fmla="*/ 1617940094 w 642"/>
              <a:gd name="T1" fmla="*/ 403224945 h 320"/>
              <a:gd name="T2" fmla="*/ 1295360217 w 642"/>
              <a:gd name="T3" fmla="*/ 0 h 320"/>
              <a:gd name="T4" fmla="*/ 1295360217 w 642"/>
              <a:gd name="T5" fmla="*/ 204131834 h 320"/>
              <a:gd name="T6" fmla="*/ 325100926 w 642"/>
              <a:gd name="T7" fmla="*/ 204131834 h 320"/>
              <a:gd name="T8" fmla="*/ 325100926 w 642"/>
              <a:gd name="T9" fmla="*/ 0 h 320"/>
              <a:gd name="T10" fmla="*/ 0 w 642"/>
              <a:gd name="T11" fmla="*/ 403224945 h 320"/>
              <a:gd name="T12" fmla="*/ 325100926 w 642"/>
              <a:gd name="T13" fmla="*/ 806449891 h 320"/>
              <a:gd name="T14" fmla="*/ 325100926 w 642"/>
              <a:gd name="T15" fmla="*/ 604837468 h 320"/>
              <a:gd name="T16" fmla="*/ 1295360217 w 642"/>
              <a:gd name="T17" fmla="*/ 604837468 h 320"/>
              <a:gd name="T18" fmla="*/ 1295360217 w 642"/>
              <a:gd name="T19" fmla="*/ 806449891 h 320"/>
              <a:gd name="T20" fmla="*/ 1617940094 w 642"/>
              <a:gd name="T21" fmla="*/ 403224945 h 3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2"/>
              <a:gd name="T34" fmla="*/ 0 h 320"/>
              <a:gd name="T35" fmla="*/ 642 w 642"/>
              <a:gd name="T36" fmla="*/ 320 h 3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2" h="320">
                <a:moveTo>
                  <a:pt x="642" y="160"/>
                </a:moveTo>
                <a:lnTo>
                  <a:pt x="514" y="0"/>
                </a:lnTo>
                <a:lnTo>
                  <a:pt x="514" y="81"/>
                </a:lnTo>
                <a:lnTo>
                  <a:pt x="129" y="81"/>
                </a:lnTo>
                <a:lnTo>
                  <a:pt x="129" y="0"/>
                </a:lnTo>
                <a:lnTo>
                  <a:pt x="0" y="160"/>
                </a:lnTo>
                <a:lnTo>
                  <a:pt x="129" y="320"/>
                </a:lnTo>
                <a:lnTo>
                  <a:pt x="129" y="240"/>
                </a:lnTo>
                <a:lnTo>
                  <a:pt x="514" y="240"/>
                </a:lnTo>
                <a:lnTo>
                  <a:pt x="514" y="320"/>
                </a:lnTo>
                <a:lnTo>
                  <a:pt x="642" y="160"/>
                </a:lnTo>
                <a:close/>
              </a:path>
            </a:pathLst>
          </a:custGeom>
          <a:noFill/>
          <a:ln w="5">
            <a:solidFill>
              <a:srgbClr val="5E84B8"/>
            </a:solidFill>
            <a:prstDash val="solid"/>
            <a:round/>
            <a:headEnd/>
            <a:tailEnd/>
          </a:ln>
        </p:spPr>
        <p:txBody>
          <a:bodyPr/>
          <a:lstStyle/>
          <a:p>
            <a:endParaRPr lang="en-US"/>
          </a:p>
        </p:txBody>
      </p:sp>
      <p:sp>
        <p:nvSpPr>
          <p:cNvPr id="776221" name="Rectangle 29"/>
          <p:cNvSpPr>
            <a:spLocks noChangeArrowheads="1"/>
          </p:cNvSpPr>
          <p:nvPr/>
        </p:nvSpPr>
        <p:spPr bwMode="auto">
          <a:xfrm>
            <a:off x="2654300" y="3079750"/>
            <a:ext cx="4229100" cy="215900"/>
          </a:xfrm>
          <a:prstGeom prst="rect">
            <a:avLst/>
          </a:prstGeom>
          <a:noFill/>
          <a:ln w="9525">
            <a:noFill/>
            <a:miter lim="800000"/>
            <a:headEnd/>
            <a:tailEnd/>
          </a:ln>
        </p:spPr>
        <p:txBody>
          <a:bodyPr wrap="none" lIns="0" tIns="0" rIns="0" bIns="0">
            <a:spAutoFit/>
          </a:bodyPr>
          <a:lstStyle/>
          <a:p>
            <a:r>
              <a:rPr lang="en-US" sz="1400" b="0">
                <a:solidFill>
                  <a:srgbClr val="000000"/>
                </a:solidFill>
              </a:rPr>
              <a:t>*Usually a Time Critical VI and a Normal Priority Communication </a:t>
            </a:r>
            <a:endParaRPr lang="en-US" sz="1400" b="0">
              <a:solidFill>
                <a:srgbClr val="000000"/>
              </a:solidFill>
              <a:latin typeface="Arial" pitchFamily="34" charset="0"/>
            </a:endParaRPr>
          </a:p>
        </p:txBody>
      </p:sp>
      <p:sp>
        <p:nvSpPr>
          <p:cNvPr id="776222" name="Rectangle 31"/>
          <p:cNvSpPr>
            <a:spLocks noChangeArrowheads="1"/>
          </p:cNvSpPr>
          <p:nvPr/>
        </p:nvSpPr>
        <p:spPr bwMode="auto">
          <a:xfrm>
            <a:off x="4743450" y="3778250"/>
            <a:ext cx="2349500" cy="1335088"/>
          </a:xfrm>
          <a:prstGeom prst="rect">
            <a:avLst/>
          </a:prstGeom>
          <a:solidFill>
            <a:srgbClr val="008000"/>
          </a:solidFill>
          <a:ln w="9525">
            <a:noFill/>
            <a:miter lim="800000"/>
            <a:headEnd/>
            <a:tailEnd/>
          </a:ln>
        </p:spPr>
        <p:txBody>
          <a:bodyPr/>
          <a:lstStyle/>
          <a:p>
            <a:pPr eaLnBrk="0" hangingPunct="0"/>
            <a:endParaRPr lang="en-US" sz="2400" b="0">
              <a:solidFill>
                <a:srgbClr val="000000"/>
              </a:solidFill>
            </a:endParaRPr>
          </a:p>
        </p:txBody>
      </p:sp>
      <p:sp>
        <p:nvSpPr>
          <p:cNvPr id="776223" name="Rectangle 32"/>
          <p:cNvSpPr>
            <a:spLocks noChangeArrowheads="1"/>
          </p:cNvSpPr>
          <p:nvPr/>
        </p:nvSpPr>
        <p:spPr bwMode="auto">
          <a:xfrm>
            <a:off x="4743450" y="3778250"/>
            <a:ext cx="2349500" cy="1335088"/>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24" name="Rectangle 33"/>
          <p:cNvSpPr>
            <a:spLocks noChangeArrowheads="1"/>
          </p:cNvSpPr>
          <p:nvPr/>
        </p:nvSpPr>
        <p:spPr bwMode="auto">
          <a:xfrm>
            <a:off x="4924425" y="3878263"/>
            <a:ext cx="2062163" cy="266700"/>
          </a:xfrm>
          <a:prstGeom prst="rect">
            <a:avLst/>
          </a:prstGeom>
          <a:noFill/>
          <a:ln w="9525">
            <a:noFill/>
            <a:miter lim="800000"/>
            <a:headEnd/>
            <a:tailEnd/>
          </a:ln>
        </p:spPr>
        <p:txBody>
          <a:bodyPr wrap="none" lIns="0" tIns="0" rIns="0" bIns="0">
            <a:spAutoFit/>
          </a:bodyPr>
          <a:lstStyle/>
          <a:p>
            <a:r>
              <a:rPr lang="en-US" sz="1500">
                <a:solidFill>
                  <a:srgbClr val="FFFFFF"/>
                </a:solidFill>
              </a:rPr>
              <a:t>RT CompactRIO Controller</a:t>
            </a:r>
            <a:endParaRPr lang="en-US" sz="1800" b="0">
              <a:solidFill>
                <a:srgbClr val="000000"/>
              </a:solidFill>
              <a:latin typeface="Arial" pitchFamily="34" charset="0"/>
            </a:endParaRPr>
          </a:p>
        </p:txBody>
      </p:sp>
      <p:sp>
        <p:nvSpPr>
          <p:cNvPr id="776225" name="Rectangle 34"/>
          <p:cNvSpPr>
            <a:spLocks noChangeArrowheads="1"/>
          </p:cNvSpPr>
          <p:nvPr/>
        </p:nvSpPr>
        <p:spPr bwMode="auto">
          <a:xfrm>
            <a:off x="6029325" y="4287838"/>
            <a:ext cx="881063" cy="698500"/>
          </a:xfrm>
          <a:prstGeom prst="rect">
            <a:avLst/>
          </a:prstGeom>
          <a:solidFill>
            <a:srgbClr val="5C81B5"/>
          </a:solidFill>
          <a:ln w="9525">
            <a:noFill/>
            <a:miter lim="800000"/>
            <a:headEnd/>
            <a:tailEnd/>
          </a:ln>
        </p:spPr>
        <p:txBody>
          <a:bodyPr/>
          <a:lstStyle/>
          <a:p>
            <a:pPr eaLnBrk="0" hangingPunct="0"/>
            <a:endParaRPr lang="en-US" sz="2400" b="0">
              <a:solidFill>
                <a:srgbClr val="000000"/>
              </a:solidFill>
            </a:endParaRPr>
          </a:p>
        </p:txBody>
      </p:sp>
      <p:sp>
        <p:nvSpPr>
          <p:cNvPr id="776226" name="Rectangle 35"/>
          <p:cNvSpPr>
            <a:spLocks noChangeArrowheads="1"/>
          </p:cNvSpPr>
          <p:nvPr/>
        </p:nvSpPr>
        <p:spPr bwMode="auto">
          <a:xfrm>
            <a:off x="6029325" y="4287838"/>
            <a:ext cx="881063" cy="698500"/>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27" name="Rectangle 36"/>
          <p:cNvSpPr>
            <a:spLocks noChangeArrowheads="1"/>
          </p:cNvSpPr>
          <p:nvPr/>
        </p:nvSpPr>
        <p:spPr bwMode="auto">
          <a:xfrm>
            <a:off x="6254750" y="4298950"/>
            <a:ext cx="509588" cy="266700"/>
          </a:xfrm>
          <a:prstGeom prst="rect">
            <a:avLst/>
          </a:prstGeom>
          <a:noFill/>
          <a:ln w="9525">
            <a:noFill/>
            <a:miter lim="800000"/>
            <a:headEnd/>
            <a:tailEnd/>
          </a:ln>
        </p:spPr>
        <p:txBody>
          <a:bodyPr wrap="none" lIns="0" tIns="0" rIns="0" bIns="0">
            <a:spAutoFit/>
          </a:bodyPr>
          <a:lstStyle/>
          <a:p>
            <a:r>
              <a:rPr lang="en-US" sz="1500">
                <a:solidFill>
                  <a:srgbClr val="FFFFFF"/>
                </a:solidFill>
              </a:rPr>
              <a:t>FPGA</a:t>
            </a:r>
            <a:endParaRPr lang="en-US" sz="1800" b="0">
              <a:solidFill>
                <a:srgbClr val="000000"/>
              </a:solidFill>
              <a:latin typeface="Arial" pitchFamily="34" charset="0"/>
            </a:endParaRPr>
          </a:p>
        </p:txBody>
      </p:sp>
      <p:sp>
        <p:nvSpPr>
          <p:cNvPr id="776228" name="Rectangle 37"/>
          <p:cNvSpPr>
            <a:spLocks noChangeArrowheads="1"/>
          </p:cNvSpPr>
          <p:nvPr/>
        </p:nvSpPr>
        <p:spPr bwMode="auto">
          <a:xfrm>
            <a:off x="6137275" y="4540250"/>
            <a:ext cx="652463" cy="382588"/>
          </a:xfrm>
          <a:prstGeom prst="rect">
            <a:avLst/>
          </a:prstGeom>
          <a:solidFill>
            <a:srgbClr val="FF0000"/>
          </a:solidFill>
          <a:ln w="9525">
            <a:noFill/>
            <a:miter lim="800000"/>
            <a:headEnd/>
            <a:tailEnd/>
          </a:ln>
        </p:spPr>
        <p:txBody>
          <a:bodyPr/>
          <a:lstStyle/>
          <a:p>
            <a:pPr eaLnBrk="0" hangingPunct="0"/>
            <a:endParaRPr lang="en-US" sz="2400" b="0">
              <a:solidFill>
                <a:srgbClr val="000000"/>
              </a:solidFill>
            </a:endParaRPr>
          </a:p>
        </p:txBody>
      </p:sp>
      <p:sp>
        <p:nvSpPr>
          <p:cNvPr id="776229" name="Rectangle 38"/>
          <p:cNvSpPr>
            <a:spLocks noChangeArrowheads="1"/>
          </p:cNvSpPr>
          <p:nvPr/>
        </p:nvSpPr>
        <p:spPr bwMode="auto">
          <a:xfrm>
            <a:off x="6137275" y="4540250"/>
            <a:ext cx="652463" cy="382588"/>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30" name="Rectangle 39"/>
          <p:cNvSpPr>
            <a:spLocks noChangeArrowheads="1"/>
          </p:cNvSpPr>
          <p:nvPr/>
        </p:nvSpPr>
        <p:spPr bwMode="auto">
          <a:xfrm>
            <a:off x="6151563" y="4624388"/>
            <a:ext cx="701675" cy="266700"/>
          </a:xfrm>
          <a:prstGeom prst="rect">
            <a:avLst/>
          </a:prstGeom>
          <a:noFill/>
          <a:ln w="9525">
            <a:noFill/>
            <a:miter lim="800000"/>
            <a:headEnd/>
            <a:tailEnd/>
          </a:ln>
        </p:spPr>
        <p:txBody>
          <a:bodyPr wrap="none" lIns="0" tIns="0" rIns="0" bIns="0">
            <a:spAutoFit/>
          </a:bodyPr>
          <a:lstStyle/>
          <a:p>
            <a:r>
              <a:rPr lang="en-US" sz="1500">
                <a:solidFill>
                  <a:srgbClr val="FFFFFF"/>
                </a:solidFill>
              </a:rPr>
              <a:t>FPGA VI</a:t>
            </a:r>
            <a:endParaRPr lang="en-US" sz="1800" b="0">
              <a:solidFill>
                <a:srgbClr val="000000"/>
              </a:solidFill>
              <a:latin typeface="Arial" pitchFamily="34" charset="0"/>
            </a:endParaRPr>
          </a:p>
        </p:txBody>
      </p:sp>
      <p:sp>
        <p:nvSpPr>
          <p:cNvPr id="776231" name="Rectangle 40"/>
          <p:cNvSpPr>
            <a:spLocks noChangeArrowheads="1"/>
          </p:cNvSpPr>
          <p:nvPr/>
        </p:nvSpPr>
        <p:spPr bwMode="auto">
          <a:xfrm>
            <a:off x="5429250" y="3505200"/>
            <a:ext cx="962025" cy="266700"/>
          </a:xfrm>
          <a:prstGeom prst="rect">
            <a:avLst/>
          </a:prstGeom>
          <a:noFill/>
          <a:ln w="9525">
            <a:noFill/>
            <a:miter lim="800000"/>
            <a:headEnd/>
            <a:tailEnd/>
          </a:ln>
        </p:spPr>
        <p:txBody>
          <a:bodyPr wrap="none" lIns="0" tIns="0" rIns="0" bIns="0">
            <a:spAutoFit/>
          </a:bodyPr>
          <a:lstStyle/>
          <a:p>
            <a:r>
              <a:rPr lang="en-US" sz="1500">
                <a:solidFill>
                  <a:srgbClr val="000000"/>
                </a:solidFill>
              </a:rPr>
              <a:t>Stand alone</a:t>
            </a:r>
            <a:endParaRPr lang="en-US" sz="1800" b="0">
              <a:solidFill>
                <a:srgbClr val="000000"/>
              </a:solidFill>
              <a:latin typeface="Arial" pitchFamily="34" charset="0"/>
            </a:endParaRPr>
          </a:p>
        </p:txBody>
      </p:sp>
      <p:sp>
        <p:nvSpPr>
          <p:cNvPr id="776232" name="Rectangle 41"/>
          <p:cNvSpPr>
            <a:spLocks noChangeArrowheads="1"/>
          </p:cNvSpPr>
          <p:nvPr/>
        </p:nvSpPr>
        <p:spPr bwMode="auto">
          <a:xfrm>
            <a:off x="4897438" y="4541838"/>
            <a:ext cx="679450" cy="382587"/>
          </a:xfrm>
          <a:prstGeom prst="rect">
            <a:avLst/>
          </a:prstGeom>
          <a:solidFill>
            <a:srgbClr val="FF0000"/>
          </a:solidFill>
          <a:ln w="9525">
            <a:noFill/>
            <a:miter lim="800000"/>
            <a:headEnd/>
            <a:tailEnd/>
          </a:ln>
        </p:spPr>
        <p:txBody>
          <a:bodyPr/>
          <a:lstStyle/>
          <a:p>
            <a:pPr eaLnBrk="0" hangingPunct="0"/>
            <a:endParaRPr lang="en-US" sz="2400" b="0">
              <a:solidFill>
                <a:srgbClr val="000000"/>
              </a:solidFill>
            </a:endParaRPr>
          </a:p>
        </p:txBody>
      </p:sp>
      <p:sp>
        <p:nvSpPr>
          <p:cNvPr id="776233" name="Rectangle 42"/>
          <p:cNvSpPr>
            <a:spLocks noChangeArrowheads="1"/>
          </p:cNvSpPr>
          <p:nvPr/>
        </p:nvSpPr>
        <p:spPr bwMode="auto">
          <a:xfrm>
            <a:off x="4897438" y="4541838"/>
            <a:ext cx="679450" cy="382587"/>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34" name="Rectangle 43"/>
          <p:cNvSpPr>
            <a:spLocks noChangeArrowheads="1"/>
          </p:cNvSpPr>
          <p:nvPr/>
        </p:nvSpPr>
        <p:spPr bwMode="auto">
          <a:xfrm>
            <a:off x="4941888" y="4624388"/>
            <a:ext cx="666750" cy="266700"/>
          </a:xfrm>
          <a:prstGeom prst="rect">
            <a:avLst/>
          </a:prstGeom>
          <a:noFill/>
          <a:ln w="9525">
            <a:noFill/>
            <a:miter lim="800000"/>
            <a:headEnd/>
            <a:tailEnd/>
          </a:ln>
        </p:spPr>
        <p:txBody>
          <a:bodyPr wrap="none" lIns="0" tIns="0" rIns="0" bIns="0">
            <a:spAutoFit/>
          </a:bodyPr>
          <a:lstStyle/>
          <a:p>
            <a:r>
              <a:rPr lang="en-US" sz="1500">
                <a:solidFill>
                  <a:srgbClr val="FFFFFF"/>
                </a:solidFill>
              </a:rPr>
              <a:t>RT VI(s)</a:t>
            </a:r>
            <a:endParaRPr lang="en-US" sz="1800" b="0">
              <a:solidFill>
                <a:srgbClr val="000000"/>
              </a:solidFill>
              <a:latin typeface="Arial" pitchFamily="34" charset="0"/>
            </a:endParaRPr>
          </a:p>
        </p:txBody>
      </p:sp>
      <p:sp>
        <p:nvSpPr>
          <p:cNvPr id="776235" name="Freeform 44"/>
          <p:cNvSpPr>
            <a:spLocks/>
          </p:cNvSpPr>
          <p:nvPr/>
        </p:nvSpPr>
        <p:spPr bwMode="auto">
          <a:xfrm>
            <a:off x="5532438" y="4541838"/>
            <a:ext cx="625475" cy="406400"/>
          </a:xfrm>
          <a:custGeom>
            <a:avLst/>
            <a:gdLst>
              <a:gd name="T0" fmla="*/ 0 w 394"/>
              <a:gd name="T1" fmla="*/ 322579945 h 256"/>
              <a:gd name="T2" fmla="*/ 196572176 w 394"/>
              <a:gd name="T3" fmla="*/ 645159891 h 256"/>
              <a:gd name="T4" fmla="*/ 196572176 w 394"/>
              <a:gd name="T5" fmla="*/ 483869968 h 256"/>
              <a:gd name="T6" fmla="*/ 793849965 w 394"/>
              <a:gd name="T7" fmla="*/ 483869968 h 256"/>
              <a:gd name="T8" fmla="*/ 793849965 w 394"/>
              <a:gd name="T9" fmla="*/ 645159891 h 256"/>
              <a:gd name="T10" fmla="*/ 992941652 w 394"/>
              <a:gd name="T11" fmla="*/ 322579945 h 256"/>
              <a:gd name="T12" fmla="*/ 793849965 w 394"/>
              <a:gd name="T13" fmla="*/ 0 h 256"/>
              <a:gd name="T14" fmla="*/ 793849965 w 394"/>
              <a:gd name="T15" fmla="*/ 161289973 h 256"/>
              <a:gd name="T16" fmla="*/ 196572176 w 394"/>
              <a:gd name="T17" fmla="*/ 161289973 h 256"/>
              <a:gd name="T18" fmla="*/ 196572176 w 394"/>
              <a:gd name="T19" fmla="*/ 0 h 256"/>
              <a:gd name="T20" fmla="*/ 0 w 394"/>
              <a:gd name="T21" fmla="*/ 322579945 h 2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256"/>
              <a:gd name="T35" fmla="*/ 394 w 394"/>
              <a:gd name="T36" fmla="*/ 256 h 2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256">
                <a:moveTo>
                  <a:pt x="0" y="128"/>
                </a:moveTo>
                <a:lnTo>
                  <a:pt x="78" y="256"/>
                </a:lnTo>
                <a:lnTo>
                  <a:pt x="78" y="192"/>
                </a:lnTo>
                <a:lnTo>
                  <a:pt x="315" y="192"/>
                </a:lnTo>
                <a:lnTo>
                  <a:pt x="315" y="256"/>
                </a:lnTo>
                <a:lnTo>
                  <a:pt x="394" y="128"/>
                </a:lnTo>
                <a:lnTo>
                  <a:pt x="315" y="0"/>
                </a:lnTo>
                <a:lnTo>
                  <a:pt x="315" y="64"/>
                </a:lnTo>
                <a:lnTo>
                  <a:pt x="78" y="64"/>
                </a:lnTo>
                <a:lnTo>
                  <a:pt x="78" y="0"/>
                </a:lnTo>
                <a:lnTo>
                  <a:pt x="0" y="128"/>
                </a:lnTo>
                <a:close/>
              </a:path>
            </a:pathLst>
          </a:custGeom>
          <a:solidFill>
            <a:srgbClr val="000000"/>
          </a:solidFill>
          <a:ln w="9525">
            <a:noFill/>
            <a:round/>
            <a:headEnd/>
            <a:tailEnd/>
          </a:ln>
        </p:spPr>
        <p:txBody>
          <a:bodyPr/>
          <a:lstStyle/>
          <a:p>
            <a:endParaRPr lang="en-US"/>
          </a:p>
        </p:txBody>
      </p:sp>
      <p:sp>
        <p:nvSpPr>
          <p:cNvPr id="776236" name="Freeform 45"/>
          <p:cNvSpPr>
            <a:spLocks/>
          </p:cNvSpPr>
          <p:nvPr/>
        </p:nvSpPr>
        <p:spPr bwMode="auto">
          <a:xfrm>
            <a:off x="5532438" y="4541838"/>
            <a:ext cx="625475" cy="406400"/>
          </a:xfrm>
          <a:custGeom>
            <a:avLst/>
            <a:gdLst>
              <a:gd name="T0" fmla="*/ 0 w 394"/>
              <a:gd name="T1" fmla="*/ 322579945 h 256"/>
              <a:gd name="T2" fmla="*/ 196572176 w 394"/>
              <a:gd name="T3" fmla="*/ 645159891 h 256"/>
              <a:gd name="T4" fmla="*/ 196572176 w 394"/>
              <a:gd name="T5" fmla="*/ 483869968 h 256"/>
              <a:gd name="T6" fmla="*/ 793849965 w 394"/>
              <a:gd name="T7" fmla="*/ 483869968 h 256"/>
              <a:gd name="T8" fmla="*/ 793849965 w 394"/>
              <a:gd name="T9" fmla="*/ 645159891 h 256"/>
              <a:gd name="T10" fmla="*/ 992941652 w 394"/>
              <a:gd name="T11" fmla="*/ 322579945 h 256"/>
              <a:gd name="T12" fmla="*/ 793849965 w 394"/>
              <a:gd name="T13" fmla="*/ 0 h 256"/>
              <a:gd name="T14" fmla="*/ 793849965 w 394"/>
              <a:gd name="T15" fmla="*/ 161289973 h 256"/>
              <a:gd name="T16" fmla="*/ 196572176 w 394"/>
              <a:gd name="T17" fmla="*/ 161289973 h 256"/>
              <a:gd name="T18" fmla="*/ 196572176 w 394"/>
              <a:gd name="T19" fmla="*/ 0 h 256"/>
              <a:gd name="T20" fmla="*/ 0 w 394"/>
              <a:gd name="T21" fmla="*/ 322579945 h 2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256"/>
              <a:gd name="T35" fmla="*/ 394 w 394"/>
              <a:gd name="T36" fmla="*/ 256 h 2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256">
                <a:moveTo>
                  <a:pt x="0" y="128"/>
                </a:moveTo>
                <a:lnTo>
                  <a:pt x="78" y="256"/>
                </a:lnTo>
                <a:lnTo>
                  <a:pt x="78" y="192"/>
                </a:lnTo>
                <a:lnTo>
                  <a:pt x="315" y="192"/>
                </a:lnTo>
                <a:lnTo>
                  <a:pt x="315" y="256"/>
                </a:lnTo>
                <a:lnTo>
                  <a:pt x="394" y="128"/>
                </a:lnTo>
                <a:lnTo>
                  <a:pt x="315" y="0"/>
                </a:lnTo>
                <a:lnTo>
                  <a:pt x="315" y="64"/>
                </a:lnTo>
                <a:lnTo>
                  <a:pt x="78" y="64"/>
                </a:lnTo>
                <a:lnTo>
                  <a:pt x="78" y="0"/>
                </a:lnTo>
                <a:lnTo>
                  <a:pt x="0" y="128"/>
                </a:lnTo>
                <a:close/>
              </a:path>
            </a:pathLst>
          </a:custGeom>
          <a:noFill/>
          <a:ln w="5">
            <a:solidFill>
              <a:srgbClr val="5E84B8"/>
            </a:solidFill>
            <a:prstDash val="solid"/>
            <a:round/>
            <a:headEnd/>
            <a:tailEnd/>
          </a:ln>
        </p:spPr>
        <p:txBody>
          <a:bodyPr/>
          <a:lstStyle/>
          <a:p>
            <a:endParaRPr lang="en-US"/>
          </a:p>
        </p:txBody>
      </p:sp>
      <p:sp>
        <p:nvSpPr>
          <p:cNvPr id="776237" name="Rectangle 46"/>
          <p:cNvSpPr>
            <a:spLocks noChangeArrowheads="1"/>
          </p:cNvSpPr>
          <p:nvPr/>
        </p:nvSpPr>
        <p:spPr bwMode="auto">
          <a:xfrm>
            <a:off x="4743450" y="3778250"/>
            <a:ext cx="2349500" cy="1335088"/>
          </a:xfrm>
          <a:prstGeom prst="rect">
            <a:avLst/>
          </a:prstGeom>
          <a:solidFill>
            <a:srgbClr val="008000"/>
          </a:solidFill>
          <a:ln w="9525">
            <a:noFill/>
            <a:miter lim="800000"/>
            <a:headEnd/>
            <a:tailEnd/>
          </a:ln>
        </p:spPr>
        <p:txBody>
          <a:bodyPr/>
          <a:lstStyle/>
          <a:p>
            <a:pPr eaLnBrk="0" hangingPunct="0"/>
            <a:endParaRPr lang="en-US" sz="2400" b="0">
              <a:solidFill>
                <a:srgbClr val="000000"/>
              </a:solidFill>
            </a:endParaRPr>
          </a:p>
        </p:txBody>
      </p:sp>
      <p:sp>
        <p:nvSpPr>
          <p:cNvPr id="776238" name="Rectangle 47"/>
          <p:cNvSpPr>
            <a:spLocks noChangeArrowheads="1"/>
          </p:cNvSpPr>
          <p:nvPr/>
        </p:nvSpPr>
        <p:spPr bwMode="auto">
          <a:xfrm>
            <a:off x="4743450" y="3778250"/>
            <a:ext cx="2349500" cy="1335088"/>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39" name="Rectangle 48"/>
          <p:cNvSpPr>
            <a:spLocks noChangeArrowheads="1"/>
          </p:cNvSpPr>
          <p:nvPr/>
        </p:nvSpPr>
        <p:spPr bwMode="auto">
          <a:xfrm>
            <a:off x="5257800" y="3886200"/>
            <a:ext cx="1004888" cy="230188"/>
          </a:xfrm>
          <a:prstGeom prst="rect">
            <a:avLst/>
          </a:prstGeom>
          <a:noFill/>
          <a:ln w="9525">
            <a:noFill/>
            <a:miter lim="800000"/>
            <a:headEnd/>
            <a:tailEnd/>
          </a:ln>
        </p:spPr>
        <p:txBody>
          <a:bodyPr wrap="none" lIns="0" tIns="0" rIns="0" bIns="0">
            <a:spAutoFit/>
          </a:bodyPr>
          <a:lstStyle/>
          <a:p>
            <a:r>
              <a:rPr lang="en-US" sz="1500">
                <a:solidFill>
                  <a:srgbClr val="FFFFFF"/>
                </a:solidFill>
              </a:rPr>
              <a:t>RT Controller</a:t>
            </a:r>
            <a:endParaRPr lang="en-US" sz="1800" b="0">
              <a:solidFill>
                <a:srgbClr val="000000"/>
              </a:solidFill>
              <a:latin typeface="Arial" pitchFamily="34" charset="0"/>
            </a:endParaRPr>
          </a:p>
        </p:txBody>
      </p:sp>
      <p:sp>
        <p:nvSpPr>
          <p:cNvPr id="776240" name="Rectangle 49"/>
          <p:cNvSpPr>
            <a:spLocks noChangeArrowheads="1"/>
          </p:cNvSpPr>
          <p:nvPr/>
        </p:nvSpPr>
        <p:spPr bwMode="auto">
          <a:xfrm>
            <a:off x="6029325" y="4287838"/>
            <a:ext cx="881063" cy="698500"/>
          </a:xfrm>
          <a:prstGeom prst="rect">
            <a:avLst/>
          </a:prstGeom>
          <a:solidFill>
            <a:srgbClr val="5C81B5"/>
          </a:solidFill>
          <a:ln w="9525">
            <a:noFill/>
            <a:miter lim="800000"/>
            <a:headEnd/>
            <a:tailEnd/>
          </a:ln>
        </p:spPr>
        <p:txBody>
          <a:bodyPr/>
          <a:lstStyle/>
          <a:p>
            <a:pPr eaLnBrk="0" hangingPunct="0"/>
            <a:endParaRPr lang="en-US" sz="2400" b="0">
              <a:solidFill>
                <a:srgbClr val="000000"/>
              </a:solidFill>
            </a:endParaRPr>
          </a:p>
        </p:txBody>
      </p:sp>
      <p:sp>
        <p:nvSpPr>
          <p:cNvPr id="776241" name="Rectangle 50"/>
          <p:cNvSpPr>
            <a:spLocks noChangeArrowheads="1"/>
          </p:cNvSpPr>
          <p:nvPr/>
        </p:nvSpPr>
        <p:spPr bwMode="auto">
          <a:xfrm>
            <a:off x="6029325" y="4287838"/>
            <a:ext cx="881063" cy="698500"/>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42" name="Rectangle 51"/>
          <p:cNvSpPr>
            <a:spLocks noChangeArrowheads="1"/>
          </p:cNvSpPr>
          <p:nvPr/>
        </p:nvSpPr>
        <p:spPr bwMode="auto">
          <a:xfrm>
            <a:off x="6254750" y="4298950"/>
            <a:ext cx="509588" cy="266700"/>
          </a:xfrm>
          <a:prstGeom prst="rect">
            <a:avLst/>
          </a:prstGeom>
          <a:noFill/>
          <a:ln w="9525">
            <a:noFill/>
            <a:miter lim="800000"/>
            <a:headEnd/>
            <a:tailEnd/>
          </a:ln>
        </p:spPr>
        <p:txBody>
          <a:bodyPr wrap="none" lIns="0" tIns="0" rIns="0" bIns="0">
            <a:spAutoFit/>
          </a:bodyPr>
          <a:lstStyle/>
          <a:p>
            <a:r>
              <a:rPr lang="en-US" sz="1500">
                <a:solidFill>
                  <a:srgbClr val="FFFFFF"/>
                </a:solidFill>
              </a:rPr>
              <a:t>FPGA</a:t>
            </a:r>
            <a:endParaRPr lang="en-US" sz="1800" b="0">
              <a:solidFill>
                <a:srgbClr val="000000"/>
              </a:solidFill>
              <a:latin typeface="Arial" pitchFamily="34" charset="0"/>
            </a:endParaRPr>
          </a:p>
        </p:txBody>
      </p:sp>
      <p:sp>
        <p:nvSpPr>
          <p:cNvPr id="776243" name="Rectangle 52"/>
          <p:cNvSpPr>
            <a:spLocks noChangeArrowheads="1"/>
          </p:cNvSpPr>
          <p:nvPr/>
        </p:nvSpPr>
        <p:spPr bwMode="auto">
          <a:xfrm>
            <a:off x="6137275" y="4540250"/>
            <a:ext cx="652463" cy="382588"/>
          </a:xfrm>
          <a:prstGeom prst="rect">
            <a:avLst/>
          </a:prstGeom>
          <a:solidFill>
            <a:srgbClr val="FF0000"/>
          </a:solidFill>
          <a:ln w="9525">
            <a:noFill/>
            <a:miter lim="800000"/>
            <a:headEnd/>
            <a:tailEnd/>
          </a:ln>
        </p:spPr>
        <p:txBody>
          <a:bodyPr/>
          <a:lstStyle/>
          <a:p>
            <a:pPr eaLnBrk="0" hangingPunct="0"/>
            <a:endParaRPr lang="en-US" sz="2400" b="0">
              <a:solidFill>
                <a:srgbClr val="000000"/>
              </a:solidFill>
            </a:endParaRPr>
          </a:p>
        </p:txBody>
      </p:sp>
      <p:sp>
        <p:nvSpPr>
          <p:cNvPr id="776244" name="Rectangle 53"/>
          <p:cNvSpPr>
            <a:spLocks noChangeArrowheads="1"/>
          </p:cNvSpPr>
          <p:nvPr/>
        </p:nvSpPr>
        <p:spPr bwMode="auto">
          <a:xfrm>
            <a:off x="6137275" y="4540250"/>
            <a:ext cx="652463" cy="382588"/>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45" name="Rectangle 54"/>
          <p:cNvSpPr>
            <a:spLocks noChangeArrowheads="1"/>
          </p:cNvSpPr>
          <p:nvPr/>
        </p:nvSpPr>
        <p:spPr bwMode="auto">
          <a:xfrm>
            <a:off x="6151563" y="4624388"/>
            <a:ext cx="701675" cy="266700"/>
          </a:xfrm>
          <a:prstGeom prst="rect">
            <a:avLst/>
          </a:prstGeom>
          <a:noFill/>
          <a:ln w="9525">
            <a:noFill/>
            <a:miter lim="800000"/>
            <a:headEnd/>
            <a:tailEnd/>
          </a:ln>
        </p:spPr>
        <p:txBody>
          <a:bodyPr wrap="none" lIns="0" tIns="0" rIns="0" bIns="0">
            <a:spAutoFit/>
          </a:bodyPr>
          <a:lstStyle/>
          <a:p>
            <a:r>
              <a:rPr lang="en-US" sz="1500">
                <a:solidFill>
                  <a:srgbClr val="FFFFFF"/>
                </a:solidFill>
              </a:rPr>
              <a:t>FPGA VI</a:t>
            </a:r>
            <a:endParaRPr lang="en-US" sz="1800" b="0">
              <a:solidFill>
                <a:srgbClr val="000000"/>
              </a:solidFill>
              <a:latin typeface="Arial" pitchFamily="34" charset="0"/>
            </a:endParaRPr>
          </a:p>
        </p:txBody>
      </p:sp>
      <p:sp>
        <p:nvSpPr>
          <p:cNvPr id="776246" name="Rectangle 55"/>
          <p:cNvSpPr>
            <a:spLocks noChangeArrowheads="1"/>
          </p:cNvSpPr>
          <p:nvPr/>
        </p:nvSpPr>
        <p:spPr bwMode="auto">
          <a:xfrm>
            <a:off x="5429250" y="3505200"/>
            <a:ext cx="962025" cy="266700"/>
          </a:xfrm>
          <a:prstGeom prst="rect">
            <a:avLst/>
          </a:prstGeom>
          <a:noFill/>
          <a:ln w="9525">
            <a:noFill/>
            <a:miter lim="800000"/>
            <a:headEnd/>
            <a:tailEnd/>
          </a:ln>
        </p:spPr>
        <p:txBody>
          <a:bodyPr wrap="none" lIns="0" tIns="0" rIns="0" bIns="0">
            <a:spAutoFit/>
          </a:bodyPr>
          <a:lstStyle/>
          <a:p>
            <a:r>
              <a:rPr lang="en-US" sz="1500">
                <a:solidFill>
                  <a:srgbClr val="000000"/>
                </a:solidFill>
              </a:rPr>
              <a:t>Stand alone</a:t>
            </a:r>
            <a:endParaRPr lang="en-US" sz="1800" b="0">
              <a:solidFill>
                <a:srgbClr val="000000"/>
              </a:solidFill>
              <a:latin typeface="Arial" pitchFamily="34" charset="0"/>
            </a:endParaRPr>
          </a:p>
        </p:txBody>
      </p:sp>
      <p:sp>
        <p:nvSpPr>
          <p:cNvPr id="776247" name="Rectangle 56"/>
          <p:cNvSpPr>
            <a:spLocks noChangeArrowheads="1"/>
          </p:cNvSpPr>
          <p:nvPr/>
        </p:nvSpPr>
        <p:spPr bwMode="auto">
          <a:xfrm>
            <a:off x="4897438" y="4541838"/>
            <a:ext cx="679450" cy="382587"/>
          </a:xfrm>
          <a:prstGeom prst="rect">
            <a:avLst/>
          </a:prstGeom>
          <a:solidFill>
            <a:srgbClr val="FF0000"/>
          </a:solidFill>
          <a:ln w="9525">
            <a:noFill/>
            <a:miter lim="800000"/>
            <a:headEnd/>
            <a:tailEnd/>
          </a:ln>
        </p:spPr>
        <p:txBody>
          <a:bodyPr/>
          <a:lstStyle/>
          <a:p>
            <a:pPr eaLnBrk="0" hangingPunct="0"/>
            <a:endParaRPr lang="en-US" sz="2400" b="0">
              <a:solidFill>
                <a:srgbClr val="000000"/>
              </a:solidFill>
            </a:endParaRPr>
          </a:p>
        </p:txBody>
      </p:sp>
      <p:sp>
        <p:nvSpPr>
          <p:cNvPr id="776248" name="Rectangle 57"/>
          <p:cNvSpPr>
            <a:spLocks noChangeArrowheads="1"/>
          </p:cNvSpPr>
          <p:nvPr/>
        </p:nvSpPr>
        <p:spPr bwMode="auto">
          <a:xfrm>
            <a:off x="4897438" y="4541838"/>
            <a:ext cx="679450" cy="382587"/>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49" name="Rectangle 58"/>
          <p:cNvSpPr>
            <a:spLocks noChangeArrowheads="1"/>
          </p:cNvSpPr>
          <p:nvPr/>
        </p:nvSpPr>
        <p:spPr bwMode="auto">
          <a:xfrm>
            <a:off x="4941888" y="4624388"/>
            <a:ext cx="666750" cy="266700"/>
          </a:xfrm>
          <a:prstGeom prst="rect">
            <a:avLst/>
          </a:prstGeom>
          <a:noFill/>
          <a:ln w="9525">
            <a:noFill/>
            <a:miter lim="800000"/>
            <a:headEnd/>
            <a:tailEnd/>
          </a:ln>
        </p:spPr>
        <p:txBody>
          <a:bodyPr wrap="none" lIns="0" tIns="0" rIns="0" bIns="0">
            <a:spAutoFit/>
          </a:bodyPr>
          <a:lstStyle/>
          <a:p>
            <a:r>
              <a:rPr lang="en-US" sz="1500">
                <a:solidFill>
                  <a:srgbClr val="FFFFFF"/>
                </a:solidFill>
              </a:rPr>
              <a:t>RT VI(s)</a:t>
            </a:r>
            <a:endParaRPr lang="en-US" sz="1800" b="0">
              <a:solidFill>
                <a:srgbClr val="000000"/>
              </a:solidFill>
              <a:latin typeface="Arial" pitchFamily="34" charset="0"/>
            </a:endParaRPr>
          </a:p>
        </p:txBody>
      </p:sp>
      <p:sp>
        <p:nvSpPr>
          <p:cNvPr id="776250" name="Freeform 59"/>
          <p:cNvSpPr>
            <a:spLocks/>
          </p:cNvSpPr>
          <p:nvPr/>
        </p:nvSpPr>
        <p:spPr bwMode="auto">
          <a:xfrm>
            <a:off x="5532438" y="4541838"/>
            <a:ext cx="625475" cy="406400"/>
          </a:xfrm>
          <a:custGeom>
            <a:avLst/>
            <a:gdLst>
              <a:gd name="T0" fmla="*/ 0 w 394"/>
              <a:gd name="T1" fmla="*/ 322579945 h 256"/>
              <a:gd name="T2" fmla="*/ 196572176 w 394"/>
              <a:gd name="T3" fmla="*/ 645159891 h 256"/>
              <a:gd name="T4" fmla="*/ 196572176 w 394"/>
              <a:gd name="T5" fmla="*/ 483869968 h 256"/>
              <a:gd name="T6" fmla="*/ 793849965 w 394"/>
              <a:gd name="T7" fmla="*/ 483869968 h 256"/>
              <a:gd name="T8" fmla="*/ 793849965 w 394"/>
              <a:gd name="T9" fmla="*/ 645159891 h 256"/>
              <a:gd name="T10" fmla="*/ 992941652 w 394"/>
              <a:gd name="T11" fmla="*/ 322579945 h 256"/>
              <a:gd name="T12" fmla="*/ 793849965 w 394"/>
              <a:gd name="T13" fmla="*/ 0 h 256"/>
              <a:gd name="T14" fmla="*/ 793849965 w 394"/>
              <a:gd name="T15" fmla="*/ 161289973 h 256"/>
              <a:gd name="T16" fmla="*/ 196572176 w 394"/>
              <a:gd name="T17" fmla="*/ 161289973 h 256"/>
              <a:gd name="T18" fmla="*/ 196572176 w 394"/>
              <a:gd name="T19" fmla="*/ 0 h 256"/>
              <a:gd name="T20" fmla="*/ 0 w 394"/>
              <a:gd name="T21" fmla="*/ 322579945 h 2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256"/>
              <a:gd name="T35" fmla="*/ 394 w 394"/>
              <a:gd name="T36" fmla="*/ 256 h 2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256">
                <a:moveTo>
                  <a:pt x="0" y="128"/>
                </a:moveTo>
                <a:lnTo>
                  <a:pt x="78" y="256"/>
                </a:lnTo>
                <a:lnTo>
                  <a:pt x="78" y="192"/>
                </a:lnTo>
                <a:lnTo>
                  <a:pt x="315" y="192"/>
                </a:lnTo>
                <a:lnTo>
                  <a:pt x="315" y="256"/>
                </a:lnTo>
                <a:lnTo>
                  <a:pt x="394" y="128"/>
                </a:lnTo>
                <a:lnTo>
                  <a:pt x="315" y="0"/>
                </a:lnTo>
                <a:lnTo>
                  <a:pt x="315" y="64"/>
                </a:lnTo>
                <a:lnTo>
                  <a:pt x="78" y="64"/>
                </a:lnTo>
                <a:lnTo>
                  <a:pt x="78" y="0"/>
                </a:lnTo>
                <a:lnTo>
                  <a:pt x="0" y="128"/>
                </a:lnTo>
                <a:close/>
              </a:path>
            </a:pathLst>
          </a:custGeom>
          <a:solidFill>
            <a:srgbClr val="000000"/>
          </a:solidFill>
          <a:ln w="9525">
            <a:noFill/>
            <a:round/>
            <a:headEnd/>
            <a:tailEnd/>
          </a:ln>
        </p:spPr>
        <p:txBody>
          <a:bodyPr/>
          <a:lstStyle/>
          <a:p>
            <a:endParaRPr lang="en-US"/>
          </a:p>
        </p:txBody>
      </p:sp>
      <p:sp>
        <p:nvSpPr>
          <p:cNvPr id="776251" name="Freeform 60"/>
          <p:cNvSpPr>
            <a:spLocks/>
          </p:cNvSpPr>
          <p:nvPr/>
        </p:nvSpPr>
        <p:spPr bwMode="auto">
          <a:xfrm>
            <a:off x="5532438" y="4541838"/>
            <a:ext cx="625475" cy="406400"/>
          </a:xfrm>
          <a:custGeom>
            <a:avLst/>
            <a:gdLst>
              <a:gd name="T0" fmla="*/ 0 w 394"/>
              <a:gd name="T1" fmla="*/ 322579945 h 256"/>
              <a:gd name="T2" fmla="*/ 196572176 w 394"/>
              <a:gd name="T3" fmla="*/ 645159891 h 256"/>
              <a:gd name="T4" fmla="*/ 196572176 w 394"/>
              <a:gd name="T5" fmla="*/ 483869968 h 256"/>
              <a:gd name="T6" fmla="*/ 793849965 w 394"/>
              <a:gd name="T7" fmla="*/ 483869968 h 256"/>
              <a:gd name="T8" fmla="*/ 793849965 w 394"/>
              <a:gd name="T9" fmla="*/ 645159891 h 256"/>
              <a:gd name="T10" fmla="*/ 992941652 w 394"/>
              <a:gd name="T11" fmla="*/ 322579945 h 256"/>
              <a:gd name="T12" fmla="*/ 793849965 w 394"/>
              <a:gd name="T13" fmla="*/ 0 h 256"/>
              <a:gd name="T14" fmla="*/ 793849965 w 394"/>
              <a:gd name="T15" fmla="*/ 161289973 h 256"/>
              <a:gd name="T16" fmla="*/ 196572176 w 394"/>
              <a:gd name="T17" fmla="*/ 161289973 h 256"/>
              <a:gd name="T18" fmla="*/ 196572176 w 394"/>
              <a:gd name="T19" fmla="*/ 0 h 256"/>
              <a:gd name="T20" fmla="*/ 0 w 394"/>
              <a:gd name="T21" fmla="*/ 322579945 h 2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256"/>
              <a:gd name="T35" fmla="*/ 394 w 394"/>
              <a:gd name="T36" fmla="*/ 256 h 2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256">
                <a:moveTo>
                  <a:pt x="0" y="128"/>
                </a:moveTo>
                <a:lnTo>
                  <a:pt x="78" y="256"/>
                </a:lnTo>
                <a:lnTo>
                  <a:pt x="78" y="192"/>
                </a:lnTo>
                <a:lnTo>
                  <a:pt x="315" y="192"/>
                </a:lnTo>
                <a:lnTo>
                  <a:pt x="315" y="256"/>
                </a:lnTo>
                <a:lnTo>
                  <a:pt x="394" y="128"/>
                </a:lnTo>
                <a:lnTo>
                  <a:pt x="315" y="0"/>
                </a:lnTo>
                <a:lnTo>
                  <a:pt x="315" y="64"/>
                </a:lnTo>
                <a:lnTo>
                  <a:pt x="78" y="64"/>
                </a:lnTo>
                <a:lnTo>
                  <a:pt x="78" y="0"/>
                </a:lnTo>
                <a:lnTo>
                  <a:pt x="0" y="128"/>
                </a:lnTo>
                <a:close/>
              </a:path>
            </a:pathLst>
          </a:custGeom>
          <a:noFill/>
          <a:ln w="5">
            <a:solidFill>
              <a:srgbClr val="5E84B8"/>
            </a:solidFill>
            <a:prstDash val="solid"/>
            <a:round/>
            <a:headEnd/>
            <a:tailEnd/>
          </a:ln>
        </p:spPr>
        <p:txBody>
          <a:bodyPr/>
          <a:lstStyle/>
          <a:p>
            <a:endParaRPr lang="en-US"/>
          </a:p>
        </p:txBody>
      </p:sp>
      <p:sp>
        <p:nvSpPr>
          <p:cNvPr id="776252" name="Rectangle 61"/>
          <p:cNvSpPr>
            <a:spLocks noChangeArrowheads="1"/>
          </p:cNvSpPr>
          <p:nvPr/>
        </p:nvSpPr>
        <p:spPr bwMode="auto">
          <a:xfrm>
            <a:off x="1970088" y="3786188"/>
            <a:ext cx="1333500" cy="1336675"/>
          </a:xfrm>
          <a:prstGeom prst="rect">
            <a:avLst/>
          </a:prstGeom>
          <a:solidFill>
            <a:srgbClr val="008000"/>
          </a:solidFill>
          <a:ln w="9525">
            <a:noFill/>
            <a:miter lim="800000"/>
            <a:headEnd/>
            <a:tailEnd/>
          </a:ln>
        </p:spPr>
        <p:txBody>
          <a:bodyPr/>
          <a:lstStyle/>
          <a:p>
            <a:pPr eaLnBrk="0" hangingPunct="0"/>
            <a:endParaRPr lang="en-US" sz="2400" b="0">
              <a:solidFill>
                <a:srgbClr val="000000"/>
              </a:solidFill>
            </a:endParaRPr>
          </a:p>
        </p:txBody>
      </p:sp>
      <p:sp>
        <p:nvSpPr>
          <p:cNvPr id="776253" name="Rectangle 62"/>
          <p:cNvSpPr>
            <a:spLocks noChangeArrowheads="1"/>
          </p:cNvSpPr>
          <p:nvPr/>
        </p:nvSpPr>
        <p:spPr bwMode="auto">
          <a:xfrm>
            <a:off x="1970088" y="3786188"/>
            <a:ext cx="1333500" cy="1336675"/>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54" name="Rectangle 63"/>
          <p:cNvSpPr>
            <a:spLocks noChangeArrowheads="1"/>
          </p:cNvSpPr>
          <p:nvPr/>
        </p:nvSpPr>
        <p:spPr bwMode="auto">
          <a:xfrm>
            <a:off x="2057400" y="3886200"/>
            <a:ext cx="1228725" cy="266700"/>
          </a:xfrm>
          <a:prstGeom prst="rect">
            <a:avLst/>
          </a:prstGeom>
          <a:noFill/>
          <a:ln w="9525">
            <a:noFill/>
            <a:miter lim="800000"/>
            <a:headEnd/>
            <a:tailEnd/>
          </a:ln>
        </p:spPr>
        <p:txBody>
          <a:bodyPr wrap="none" lIns="0" tIns="0" rIns="0" bIns="0">
            <a:spAutoFit/>
          </a:bodyPr>
          <a:lstStyle/>
          <a:p>
            <a:r>
              <a:rPr lang="en-US" sz="1500">
                <a:solidFill>
                  <a:srgbClr val="FFFFFF"/>
                </a:solidFill>
              </a:rPr>
              <a:t>cRIO Controller</a:t>
            </a:r>
            <a:endParaRPr lang="en-US" sz="1800" b="0">
              <a:solidFill>
                <a:srgbClr val="000000"/>
              </a:solidFill>
              <a:latin typeface="Arial" pitchFamily="34" charset="0"/>
            </a:endParaRPr>
          </a:p>
        </p:txBody>
      </p:sp>
      <p:sp>
        <p:nvSpPr>
          <p:cNvPr id="776255" name="Rectangle 64"/>
          <p:cNvSpPr>
            <a:spLocks noChangeArrowheads="1"/>
          </p:cNvSpPr>
          <p:nvPr/>
        </p:nvSpPr>
        <p:spPr bwMode="auto">
          <a:xfrm>
            <a:off x="2122488" y="4294188"/>
            <a:ext cx="1054100" cy="700087"/>
          </a:xfrm>
          <a:prstGeom prst="rect">
            <a:avLst/>
          </a:prstGeom>
          <a:solidFill>
            <a:srgbClr val="5C81B5"/>
          </a:solidFill>
          <a:ln w="9525">
            <a:noFill/>
            <a:miter lim="800000"/>
            <a:headEnd/>
            <a:tailEnd/>
          </a:ln>
        </p:spPr>
        <p:txBody>
          <a:bodyPr/>
          <a:lstStyle/>
          <a:p>
            <a:pPr eaLnBrk="0" hangingPunct="0"/>
            <a:endParaRPr lang="en-US" sz="2400" b="0">
              <a:solidFill>
                <a:srgbClr val="000000"/>
              </a:solidFill>
            </a:endParaRPr>
          </a:p>
        </p:txBody>
      </p:sp>
      <p:sp>
        <p:nvSpPr>
          <p:cNvPr id="776256" name="Rectangle 65"/>
          <p:cNvSpPr>
            <a:spLocks noChangeArrowheads="1"/>
          </p:cNvSpPr>
          <p:nvPr/>
        </p:nvSpPr>
        <p:spPr bwMode="auto">
          <a:xfrm>
            <a:off x="2122488" y="4294188"/>
            <a:ext cx="1054100" cy="700087"/>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57" name="Rectangle 66"/>
          <p:cNvSpPr>
            <a:spLocks noChangeArrowheads="1"/>
          </p:cNvSpPr>
          <p:nvPr/>
        </p:nvSpPr>
        <p:spPr bwMode="auto">
          <a:xfrm>
            <a:off x="2432050" y="4308475"/>
            <a:ext cx="509588" cy="266700"/>
          </a:xfrm>
          <a:prstGeom prst="rect">
            <a:avLst/>
          </a:prstGeom>
          <a:noFill/>
          <a:ln w="9525">
            <a:noFill/>
            <a:miter lim="800000"/>
            <a:headEnd/>
            <a:tailEnd/>
          </a:ln>
        </p:spPr>
        <p:txBody>
          <a:bodyPr wrap="none" lIns="0" tIns="0" rIns="0" bIns="0">
            <a:spAutoFit/>
          </a:bodyPr>
          <a:lstStyle/>
          <a:p>
            <a:r>
              <a:rPr lang="en-US" sz="1500">
                <a:solidFill>
                  <a:srgbClr val="FFFFFF"/>
                </a:solidFill>
              </a:rPr>
              <a:t>FPGA</a:t>
            </a:r>
            <a:endParaRPr lang="en-US" sz="1800" b="0">
              <a:solidFill>
                <a:srgbClr val="000000"/>
              </a:solidFill>
              <a:latin typeface="Arial" pitchFamily="34" charset="0"/>
            </a:endParaRPr>
          </a:p>
        </p:txBody>
      </p:sp>
      <p:sp>
        <p:nvSpPr>
          <p:cNvPr id="776258" name="Rectangle 67"/>
          <p:cNvSpPr>
            <a:spLocks noChangeArrowheads="1"/>
          </p:cNvSpPr>
          <p:nvPr/>
        </p:nvSpPr>
        <p:spPr bwMode="auto">
          <a:xfrm>
            <a:off x="2249488" y="4549775"/>
            <a:ext cx="782637" cy="382588"/>
          </a:xfrm>
          <a:prstGeom prst="rect">
            <a:avLst/>
          </a:prstGeom>
          <a:solidFill>
            <a:srgbClr val="FF0000"/>
          </a:solidFill>
          <a:ln w="9525">
            <a:noFill/>
            <a:miter lim="800000"/>
            <a:headEnd/>
            <a:tailEnd/>
          </a:ln>
        </p:spPr>
        <p:txBody>
          <a:bodyPr/>
          <a:lstStyle/>
          <a:p>
            <a:pPr eaLnBrk="0" hangingPunct="0"/>
            <a:endParaRPr lang="en-US" sz="2400" b="0">
              <a:solidFill>
                <a:srgbClr val="000000"/>
              </a:solidFill>
            </a:endParaRPr>
          </a:p>
        </p:txBody>
      </p:sp>
      <p:sp>
        <p:nvSpPr>
          <p:cNvPr id="776259" name="Rectangle 68"/>
          <p:cNvSpPr>
            <a:spLocks noChangeArrowheads="1"/>
          </p:cNvSpPr>
          <p:nvPr/>
        </p:nvSpPr>
        <p:spPr bwMode="auto">
          <a:xfrm>
            <a:off x="2249488" y="4549775"/>
            <a:ext cx="782637" cy="382588"/>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60" name="Rectangle 69"/>
          <p:cNvSpPr>
            <a:spLocks noChangeArrowheads="1"/>
          </p:cNvSpPr>
          <p:nvPr/>
        </p:nvSpPr>
        <p:spPr bwMode="auto">
          <a:xfrm>
            <a:off x="2327275" y="4632325"/>
            <a:ext cx="701675" cy="266700"/>
          </a:xfrm>
          <a:prstGeom prst="rect">
            <a:avLst/>
          </a:prstGeom>
          <a:noFill/>
          <a:ln w="9525">
            <a:noFill/>
            <a:miter lim="800000"/>
            <a:headEnd/>
            <a:tailEnd/>
          </a:ln>
        </p:spPr>
        <p:txBody>
          <a:bodyPr wrap="none" lIns="0" tIns="0" rIns="0" bIns="0">
            <a:spAutoFit/>
          </a:bodyPr>
          <a:lstStyle/>
          <a:p>
            <a:r>
              <a:rPr lang="en-US" sz="1500">
                <a:solidFill>
                  <a:srgbClr val="FFFFFF"/>
                </a:solidFill>
              </a:rPr>
              <a:t>FPGA VI</a:t>
            </a:r>
            <a:endParaRPr lang="en-US" sz="1800" b="0">
              <a:solidFill>
                <a:srgbClr val="000000"/>
              </a:solidFill>
              <a:latin typeface="Arial" pitchFamily="34" charset="0"/>
            </a:endParaRPr>
          </a:p>
        </p:txBody>
      </p:sp>
      <p:sp>
        <p:nvSpPr>
          <p:cNvPr id="776261" name="Rectangle 70"/>
          <p:cNvSpPr>
            <a:spLocks noChangeArrowheads="1"/>
          </p:cNvSpPr>
          <p:nvPr/>
        </p:nvSpPr>
        <p:spPr bwMode="auto">
          <a:xfrm>
            <a:off x="2173288" y="3513138"/>
            <a:ext cx="962025" cy="266700"/>
          </a:xfrm>
          <a:prstGeom prst="rect">
            <a:avLst/>
          </a:prstGeom>
          <a:noFill/>
          <a:ln w="9525">
            <a:noFill/>
            <a:miter lim="800000"/>
            <a:headEnd/>
            <a:tailEnd/>
          </a:ln>
        </p:spPr>
        <p:txBody>
          <a:bodyPr wrap="none" lIns="0" tIns="0" rIns="0" bIns="0">
            <a:spAutoFit/>
          </a:bodyPr>
          <a:lstStyle/>
          <a:p>
            <a:r>
              <a:rPr lang="en-US" sz="1500">
                <a:solidFill>
                  <a:srgbClr val="000000"/>
                </a:solidFill>
              </a:rPr>
              <a:t>Stand alone</a:t>
            </a:r>
            <a:endParaRPr lang="en-US" sz="1800" b="0">
              <a:solidFill>
                <a:srgbClr val="000000"/>
              </a:solidFill>
              <a:latin typeface="Arial" pitchFamily="34" charset="0"/>
            </a:endParaRPr>
          </a:p>
        </p:txBody>
      </p:sp>
      <p:sp>
        <p:nvSpPr>
          <p:cNvPr id="776262" name="Rectangle 71"/>
          <p:cNvSpPr>
            <a:spLocks noChangeArrowheads="1"/>
          </p:cNvSpPr>
          <p:nvPr/>
        </p:nvSpPr>
        <p:spPr bwMode="auto">
          <a:xfrm>
            <a:off x="1970088" y="3786188"/>
            <a:ext cx="1333500" cy="1336675"/>
          </a:xfrm>
          <a:prstGeom prst="rect">
            <a:avLst/>
          </a:prstGeom>
          <a:solidFill>
            <a:srgbClr val="008000"/>
          </a:solidFill>
          <a:ln w="9525">
            <a:noFill/>
            <a:miter lim="800000"/>
            <a:headEnd/>
            <a:tailEnd/>
          </a:ln>
        </p:spPr>
        <p:txBody>
          <a:bodyPr/>
          <a:lstStyle/>
          <a:p>
            <a:pPr eaLnBrk="0" hangingPunct="0"/>
            <a:endParaRPr lang="en-US" sz="2400" b="0">
              <a:solidFill>
                <a:srgbClr val="000000"/>
              </a:solidFill>
            </a:endParaRPr>
          </a:p>
        </p:txBody>
      </p:sp>
      <p:sp>
        <p:nvSpPr>
          <p:cNvPr id="776263" name="Rectangle 72"/>
          <p:cNvSpPr>
            <a:spLocks noChangeArrowheads="1"/>
          </p:cNvSpPr>
          <p:nvPr/>
        </p:nvSpPr>
        <p:spPr bwMode="auto">
          <a:xfrm>
            <a:off x="1970088" y="3786188"/>
            <a:ext cx="1333500" cy="1336675"/>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64" name="Rectangle 73"/>
          <p:cNvSpPr>
            <a:spLocks noChangeArrowheads="1"/>
          </p:cNvSpPr>
          <p:nvPr/>
        </p:nvSpPr>
        <p:spPr bwMode="auto">
          <a:xfrm>
            <a:off x="2057400" y="3886200"/>
            <a:ext cx="1004888" cy="230188"/>
          </a:xfrm>
          <a:prstGeom prst="rect">
            <a:avLst/>
          </a:prstGeom>
          <a:noFill/>
          <a:ln w="9525">
            <a:noFill/>
            <a:miter lim="800000"/>
            <a:headEnd/>
            <a:tailEnd/>
          </a:ln>
        </p:spPr>
        <p:txBody>
          <a:bodyPr wrap="none" lIns="0" tIns="0" rIns="0" bIns="0">
            <a:spAutoFit/>
          </a:bodyPr>
          <a:lstStyle/>
          <a:p>
            <a:r>
              <a:rPr lang="en-US" sz="1500">
                <a:solidFill>
                  <a:srgbClr val="FFFFFF"/>
                </a:solidFill>
              </a:rPr>
              <a:t>RT Controller</a:t>
            </a:r>
            <a:endParaRPr lang="en-US" sz="1800" b="0">
              <a:solidFill>
                <a:srgbClr val="000000"/>
              </a:solidFill>
              <a:latin typeface="Arial" pitchFamily="34" charset="0"/>
            </a:endParaRPr>
          </a:p>
        </p:txBody>
      </p:sp>
      <p:sp>
        <p:nvSpPr>
          <p:cNvPr id="776265" name="Rectangle 74"/>
          <p:cNvSpPr>
            <a:spLocks noChangeArrowheads="1"/>
          </p:cNvSpPr>
          <p:nvPr/>
        </p:nvSpPr>
        <p:spPr bwMode="auto">
          <a:xfrm>
            <a:off x="2122488" y="4294188"/>
            <a:ext cx="1054100" cy="700087"/>
          </a:xfrm>
          <a:prstGeom prst="rect">
            <a:avLst/>
          </a:prstGeom>
          <a:solidFill>
            <a:srgbClr val="5C81B5"/>
          </a:solidFill>
          <a:ln w="9525">
            <a:noFill/>
            <a:miter lim="800000"/>
            <a:headEnd/>
            <a:tailEnd/>
          </a:ln>
        </p:spPr>
        <p:txBody>
          <a:bodyPr/>
          <a:lstStyle/>
          <a:p>
            <a:pPr eaLnBrk="0" hangingPunct="0"/>
            <a:endParaRPr lang="en-US" sz="2400" b="0">
              <a:solidFill>
                <a:srgbClr val="000000"/>
              </a:solidFill>
            </a:endParaRPr>
          </a:p>
        </p:txBody>
      </p:sp>
      <p:sp>
        <p:nvSpPr>
          <p:cNvPr id="776266" name="Rectangle 75"/>
          <p:cNvSpPr>
            <a:spLocks noChangeArrowheads="1"/>
          </p:cNvSpPr>
          <p:nvPr/>
        </p:nvSpPr>
        <p:spPr bwMode="auto">
          <a:xfrm>
            <a:off x="2122488" y="4294188"/>
            <a:ext cx="1054100" cy="700087"/>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67" name="Rectangle 76"/>
          <p:cNvSpPr>
            <a:spLocks noChangeArrowheads="1"/>
          </p:cNvSpPr>
          <p:nvPr/>
        </p:nvSpPr>
        <p:spPr bwMode="auto">
          <a:xfrm>
            <a:off x="2432050" y="4308475"/>
            <a:ext cx="509588" cy="266700"/>
          </a:xfrm>
          <a:prstGeom prst="rect">
            <a:avLst/>
          </a:prstGeom>
          <a:noFill/>
          <a:ln w="9525">
            <a:noFill/>
            <a:miter lim="800000"/>
            <a:headEnd/>
            <a:tailEnd/>
          </a:ln>
        </p:spPr>
        <p:txBody>
          <a:bodyPr wrap="none" lIns="0" tIns="0" rIns="0" bIns="0">
            <a:spAutoFit/>
          </a:bodyPr>
          <a:lstStyle/>
          <a:p>
            <a:r>
              <a:rPr lang="en-US" sz="1500">
                <a:solidFill>
                  <a:srgbClr val="FFFFFF"/>
                </a:solidFill>
              </a:rPr>
              <a:t>FPGA</a:t>
            </a:r>
            <a:endParaRPr lang="en-US" sz="1800" b="0">
              <a:solidFill>
                <a:srgbClr val="000000"/>
              </a:solidFill>
              <a:latin typeface="Arial" pitchFamily="34" charset="0"/>
            </a:endParaRPr>
          </a:p>
        </p:txBody>
      </p:sp>
      <p:sp>
        <p:nvSpPr>
          <p:cNvPr id="776268" name="Rectangle 77"/>
          <p:cNvSpPr>
            <a:spLocks noChangeArrowheads="1"/>
          </p:cNvSpPr>
          <p:nvPr/>
        </p:nvSpPr>
        <p:spPr bwMode="auto">
          <a:xfrm>
            <a:off x="2249488" y="4549775"/>
            <a:ext cx="782637" cy="382588"/>
          </a:xfrm>
          <a:prstGeom prst="rect">
            <a:avLst/>
          </a:prstGeom>
          <a:solidFill>
            <a:srgbClr val="FF0000"/>
          </a:solidFill>
          <a:ln w="9525">
            <a:noFill/>
            <a:miter lim="800000"/>
            <a:headEnd/>
            <a:tailEnd/>
          </a:ln>
        </p:spPr>
        <p:txBody>
          <a:bodyPr/>
          <a:lstStyle/>
          <a:p>
            <a:pPr eaLnBrk="0" hangingPunct="0"/>
            <a:endParaRPr lang="en-US" sz="2400" b="0">
              <a:solidFill>
                <a:srgbClr val="000000"/>
              </a:solidFill>
            </a:endParaRPr>
          </a:p>
        </p:txBody>
      </p:sp>
      <p:sp>
        <p:nvSpPr>
          <p:cNvPr id="776269" name="Rectangle 78"/>
          <p:cNvSpPr>
            <a:spLocks noChangeArrowheads="1"/>
          </p:cNvSpPr>
          <p:nvPr/>
        </p:nvSpPr>
        <p:spPr bwMode="auto">
          <a:xfrm>
            <a:off x="2249488" y="4549775"/>
            <a:ext cx="782637" cy="382588"/>
          </a:xfrm>
          <a:prstGeom prst="rect">
            <a:avLst/>
          </a:prstGeom>
          <a:noFill/>
          <a:ln w="5">
            <a:solidFill>
              <a:srgbClr val="5E84B8"/>
            </a:solidFill>
            <a:miter lim="800000"/>
            <a:headEnd/>
            <a:tailEnd/>
          </a:ln>
        </p:spPr>
        <p:txBody>
          <a:bodyPr/>
          <a:lstStyle/>
          <a:p>
            <a:pPr eaLnBrk="0" hangingPunct="0"/>
            <a:endParaRPr lang="en-US" sz="2400" b="0">
              <a:solidFill>
                <a:srgbClr val="000000"/>
              </a:solidFill>
            </a:endParaRPr>
          </a:p>
        </p:txBody>
      </p:sp>
      <p:sp>
        <p:nvSpPr>
          <p:cNvPr id="776270" name="Rectangle 79"/>
          <p:cNvSpPr>
            <a:spLocks noChangeArrowheads="1"/>
          </p:cNvSpPr>
          <p:nvPr/>
        </p:nvSpPr>
        <p:spPr bwMode="auto">
          <a:xfrm>
            <a:off x="2327275" y="4632325"/>
            <a:ext cx="701675" cy="266700"/>
          </a:xfrm>
          <a:prstGeom prst="rect">
            <a:avLst/>
          </a:prstGeom>
          <a:noFill/>
          <a:ln w="9525">
            <a:noFill/>
            <a:miter lim="800000"/>
            <a:headEnd/>
            <a:tailEnd/>
          </a:ln>
        </p:spPr>
        <p:txBody>
          <a:bodyPr wrap="none" lIns="0" tIns="0" rIns="0" bIns="0">
            <a:spAutoFit/>
          </a:bodyPr>
          <a:lstStyle/>
          <a:p>
            <a:r>
              <a:rPr lang="en-US" sz="1500">
                <a:solidFill>
                  <a:srgbClr val="FFFFFF"/>
                </a:solidFill>
              </a:rPr>
              <a:t>FPGA VI</a:t>
            </a:r>
            <a:endParaRPr lang="en-US" sz="1800" b="0">
              <a:solidFill>
                <a:srgbClr val="000000"/>
              </a:solidFill>
              <a:latin typeface="Arial" pitchFamily="34" charset="0"/>
            </a:endParaRPr>
          </a:p>
        </p:txBody>
      </p:sp>
      <p:sp>
        <p:nvSpPr>
          <p:cNvPr id="776271" name="Rectangle 80"/>
          <p:cNvSpPr>
            <a:spLocks noChangeArrowheads="1"/>
          </p:cNvSpPr>
          <p:nvPr/>
        </p:nvSpPr>
        <p:spPr bwMode="auto">
          <a:xfrm>
            <a:off x="2173288" y="3513138"/>
            <a:ext cx="962025" cy="266700"/>
          </a:xfrm>
          <a:prstGeom prst="rect">
            <a:avLst/>
          </a:prstGeom>
          <a:noFill/>
          <a:ln w="9525">
            <a:noFill/>
            <a:miter lim="800000"/>
            <a:headEnd/>
            <a:tailEnd/>
          </a:ln>
        </p:spPr>
        <p:txBody>
          <a:bodyPr wrap="none" lIns="0" tIns="0" rIns="0" bIns="0">
            <a:spAutoFit/>
          </a:bodyPr>
          <a:lstStyle/>
          <a:p>
            <a:r>
              <a:rPr lang="en-US" sz="1500">
                <a:solidFill>
                  <a:srgbClr val="000000"/>
                </a:solidFill>
              </a:rPr>
              <a:t>Stand alone</a:t>
            </a:r>
            <a:endParaRPr lang="en-US" sz="1800" b="0">
              <a:solidFill>
                <a:srgbClr val="000000"/>
              </a:solidFill>
              <a:latin typeface="Arial" pitchFamily="34" charset="0"/>
            </a:endParaRPr>
          </a:p>
        </p:txBody>
      </p:sp>
      <p:sp>
        <p:nvSpPr>
          <p:cNvPr id="776272" name="Rectangle 100"/>
          <p:cNvSpPr>
            <a:spLocks noChangeArrowheads="1"/>
          </p:cNvSpPr>
          <p:nvPr/>
        </p:nvSpPr>
        <p:spPr bwMode="auto">
          <a:xfrm>
            <a:off x="7107238" y="4954588"/>
            <a:ext cx="131762" cy="277812"/>
          </a:xfrm>
          <a:prstGeom prst="rect">
            <a:avLst/>
          </a:prstGeom>
          <a:noFill/>
          <a:ln w="9525">
            <a:noFill/>
            <a:miter lim="800000"/>
            <a:headEnd/>
            <a:tailEnd/>
          </a:ln>
        </p:spPr>
        <p:txBody>
          <a:bodyPr wrap="none" lIns="0" tIns="0" rIns="0" bIns="0">
            <a:spAutoFit/>
          </a:bodyPr>
          <a:lstStyle/>
          <a:p>
            <a:r>
              <a:rPr lang="en-US" sz="1500" b="0">
                <a:solidFill>
                  <a:srgbClr val="000000"/>
                </a:solidFill>
                <a:latin typeface="Times New Roman" pitchFamily="18" charset="0"/>
              </a:rPr>
              <a:t> </a:t>
            </a:r>
            <a:endParaRPr lang="en-US" sz="1800" b="0">
              <a:solidFill>
                <a:srgbClr val="000000"/>
              </a:solidFill>
              <a:latin typeface="Arial" pitchFamily="34" charset="0"/>
            </a:endParaRP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eaLnBrk="1" hangingPunct="1"/>
            <a:r>
              <a:rPr lang="en-US" smtClean="0"/>
              <a:t>Introduction to Real-Time</a:t>
            </a:r>
          </a:p>
        </p:txBody>
      </p:sp>
      <p:sp>
        <p:nvSpPr>
          <p:cNvPr id="1122310" name="Rectangle 6"/>
          <p:cNvSpPr>
            <a:spLocks noGrp="1" noChangeArrowheads="1"/>
          </p:cNvSpPr>
          <p:nvPr>
            <p:ph idx="1"/>
          </p:nvPr>
        </p:nvSpPr>
        <p:spPr/>
        <p:txBody>
          <a:bodyPr rtlCol="0">
            <a:normAutofit lnSpcReduction="10000"/>
          </a:bodyPr>
          <a:lstStyle/>
          <a:p>
            <a:pPr marL="0" indent="0" eaLnBrk="1" fontAlgn="auto" hangingPunct="1">
              <a:spcAft>
                <a:spcPts val="0"/>
              </a:spcAft>
              <a:defRPr/>
            </a:pPr>
            <a:r>
              <a:rPr lang="en-US" dirty="0" smtClean="0"/>
              <a:t>Advantages of Using a Real-time Host</a:t>
            </a:r>
          </a:p>
          <a:p>
            <a:pPr lvl="1" eaLnBrk="1" fontAlgn="auto" hangingPunct="1">
              <a:spcAft>
                <a:spcPts val="0"/>
              </a:spcAft>
              <a:defRPr/>
            </a:pPr>
            <a:r>
              <a:rPr lang="en-US" dirty="0" smtClean="0"/>
              <a:t>Code execution is more deterministic</a:t>
            </a:r>
          </a:p>
          <a:p>
            <a:pPr lvl="1" eaLnBrk="1" fontAlgn="auto" hangingPunct="1">
              <a:spcAft>
                <a:spcPts val="0"/>
              </a:spcAft>
              <a:defRPr/>
            </a:pPr>
            <a:r>
              <a:rPr lang="en-US" dirty="0" smtClean="0"/>
              <a:t>Ability to set tasks to run at different priorities including a time-critical priority</a:t>
            </a:r>
          </a:p>
          <a:p>
            <a:pPr lvl="1" eaLnBrk="1" fontAlgn="auto" hangingPunct="1">
              <a:spcAft>
                <a:spcPts val="0"/>
              </a:spcAft>
              <a:defRPr/>
            </a:pPr>
            <a:r>
              <a:rPr lang="en-US" dirty="0" smtClean="0"/>
              <a:t>Ability to separate deterministic tasks from non-deterministic tasks</a:t>
            </a:r>
          </a:p>
          <a:p>
            <a:pPr lvl="1" eaLnBrk="1" fontAlgn="auto" hangingPunct="1">
              <a:spcAft>
                <a:spcPts val="0"/>
              </a:spcAft>
              <a:defRPr/>
            </a:pPr>
            <a:r>
              <a:rPr lang="en-US" dirty="0" smtClean="0"/>
              <a:t>Real-time OS is more stable than Windows OS</a:t>
            </a:r>
          </a:p>
          <a:p>
            <a:pPr lvl="1" eaLnBrk="1" fontAlgn="auto" hangingPunct="1">
              <a:spcAft>
                <a:spcPts val="0"/>
              </a:spcAft>
              <a:defRPr/>
            </a:pPr>
            <a:r>
              <a:rPr lang="en-US" dirty="0" smtClean="0"/>
              <a:t>Real-time targets can have 1MHz clocks (Windows has a 1kHz clock)</a:t>
            </a:r>
          </a:p>
        </p:txBody>
      </p:sp>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pPr eaLnBrk="1" hangingPunct="1"/>
            <a:r>
              <a:rPr lang="en-US" smtClean="0"/>
              <a:t>RT Host VI Common Tasks</a:t>
            </a:r>
          </a:p>
        </p:txBody>
      </p:sp>
      <p:sp>
        <p:nvSpPr>
          <p:cNvPr id="1122310" name="Rectangle 6"/>
          <p:cNvSpPr>
            <a:spLocks noGrp="1" noChangeArrowheads="1"/>
          </p:cNvSpPr>
          <p:nvPr>
            <p:ph idx="1"/>
          </p:nvPr>
        </p:nvSpPr>
        <p:spPr/>
        <p:txBody>
          <a:bodyPr rtlCol="0">
            <a:normAutofit fontScale="85000" lnSpcReduction="20000"/>
          </a:bodyPr>
          <a:lstStyle/>
          <a:p>
            <a:pPr lvl="1" eaLnBrk="1" fontAlgn="auto" hangingPunct="1">
              <a:spcAft>
                <a:spcPts val="0"/>
              </a:spcAft>
              <a:defRPr/>
            </a:pPr>
            <a:r>
              <a:rPr lang="en-US" dirty="0" smtClean="0"/>
              <a:t>Data processing</a:t>
            </a:r>
          </a:p>
          <a:p>
            <a:pPr lvl="1" eaLnBrk="1" fontAlgn="auto" hangingPunct="1">
              <a:spcAft>
                <a:spcPts val="0"/>
              </a:spcAft>
              <a:defRPr/>
            </a:pPr>
            <a:r>
              <a:rPr lang="en-US" dirty="0" smtClean="0"/>
              <a:t>Perform operations not available on the FPGA target</a:t>
            </a:r>
          </a:p>
          <a:p>
            <a:pPr lvl="1" eaLnBrk="1" fontAlgn="auto" hangingPunct="1">
              <a:spcAft>
                <a:spcPts val="0"/>
              </a:spcAft>
              <a:defRPr/>
            </a:pPr>
            <a:r>
              <a:rPr lang="en-US" dirty="0" smtClean="0"/>
              <a:t>Floating-point math</a:t>
            </a:r>
          </a:p>
          <a:p>
            <a:pPr lvl="1" eaLnBrk="1" fontAlgn="auto" hangingPunct="1">
              <a:spcAft>
                <a:spcPts val="0"/>
              </a:spcAft>
              <a:defRPr/>
            </a:pPr>
            <a:r>
              <a:rPr lang="en-US" dirty="0" smtClean="0"/>
              <a:t>Sequence multiple FPGA VIs</a:t>
            </a:r>
          </a:p>
          <a:p>
            <a:pPr lvl="1" eaLnBrk="1" fontAlgn="auto" hangingPunct="1">
              <a:spcAft>
                <a:spcPts val="0"/>
              </a:spcAft>
              <a:defRPr/>
            </a:pPr>
            <a:r>
              <a:rPr lang="en-US" dirty="0" smtClean="0"/>
              <a:t>Log data</a:t>
            </a:r>
          </a:p>
          <a:p>
            <a:pPr lvl="1" eaLnBrk="1" fontAlgn="auto" hangingPunct="1">
              <a:spcAft>
                <a:spcPts val="0"/>
              </a:spcAft>
              <a:defRPr/>
            </a:pPr>
            <a:r>
              <a:rPr lang="en-US" dirty="0" smtClean="0"/>
              <a:t>Run multiple VIs</a:t>
            </a:r>
          </a:p>
          <a:p>
            <a:pPr lvl="1" eaLnBrk="1" fontAlgn="auto" hangingPunct="1">
              <a:spcAft>
                <a:spcPts val="0"/>
              </a:spcAft>
              <a:defRPr/>
            </a:pPr>
            <a:r>
              <a:rPr lang="en-US" dirty="0" smtClean="0"/>
              <a:t>Control the timing and sequencing of data transfer</a:t>
            </a:r>
          </a:p>
          <a:p>
            <a:pPr lvl="1" eaLnBrk="1" fontAlgn="auto" hangingPunct="1">
              <a:spcAft>
                <a:spcPts val="0"/>
              </a:spcAft>
              <a:defRPr/>
            </a:pPr>
            <a:r>
              <a:rPr lang="en-US" dirty="0" smtClean="0"/>
              <a:t>Coordinate operation of several FPGA targets</a:t>
            </a:r>
          </a:p>
          <a:p>
            <a:pPr lvl="1" eaLnBrk="1" fontAlgn="auto" hangingPunct="1">
              <a:spcAft>
                <a:spcPts val="0"/>
              </a:spcAft>
              <a:defRPr/>
            </a:pPr>
            <a:r>
              <a:rPr lang="en-US" dirty="0" smtClean="0"/>
              <a:t>Coordinate operation of FPGA targets with other measurement devices in the computer</a:t>
            </a:r>
          </a:p>
          <a:p>
            <a:pPr lvl="1" eaLnBrk="1" fontAlgn="auto" hangingPunct="1">
              <a:spcAft>
                <a:spcPts val="0"/>
              </a:spcAft>
              <a:defRPr/>
            </a:pPr>
            <a:r>
              <a:rPr lang="en-US" dirty="0" smtClean="0"/>
              <a:t>Control which components are visible on the Windows user interface VI if applicable</a:t>
            </a:r>
            <a:endParaRPr lang="en-US" dirty="0"/>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eaLnBrk="1" hangingPunct="1"/>
            <a:r>
              <a:rPr lang="en-US" smtClean="0"/>
              <a:t>The LabVIEW Real-Time 1 Course</a:t>
            </a:r>
          </a:p>
        </p:txBody>
      </p:sp>
      <p:sp>
        <p:nvSpPr>
          <p:cNvPr id="779267" name="Rectangle 11"/>
          <p:cNvSpPr>
            <a:spLocks noGrp="1" noChangeArrowheads="1"/>
          </p:cNvSpPr>
          <p:nvPr>
            <p:ph sz="half" idx="1"/>
          </p:nvPr>
        </p:nvSpPr>
        <p:spPr/>
        <p:txBody>
          <a:bodyPr/>
          <a:lstStyle/>
          <a:p>
            <a:pPr lvl="1" eaLnBrk="1" hangingPunct="1"/>
            <a:r>
              <a:rPr lang="en-US" smtClean="0"/>
              <a:t>Configuring CompactRIO system</a:t>
            </a:r>
          </a:p>
          <a:p>
            <a:pPr lvl="1" eaLnBrk="1" hangingPunct="1"/>
            <a:r>
              <a:rPr lang="en-US" smtClean="0"/>
              <a:t>Real-time application design </a:t>
            </a:r>
          </a:p>
          <a:p>
            <a:pPr lvl="1" eaLnBrk="1" hangingPunct="1"/>
            <a:r>
              <a:rPr lang="en-US" smtClean="0"/>
              <a:t>Multithreading </a:t>
            </a:r>
          </a:p>
          <a:p>
            <a:pPr lvl="1" eaLnBrk="1" hangingPunct="1"/>
            <a:r>
              <a:rPr lang="en-US" smtClean="0"/>
              <a:t>Passing data between threads  </a:t>
            </a:r>
          </a:p>
          <a:p>
            <a:pPr lvl="1" eaLnBrk="1" hangingPunct="1"/>
            <a:r>
              <a:rPr lang="en-US" smtClean="0"/>
              <a:t>Improving determinism  </a:t>
            </a:r>
          </a:p>
          <a:p>
            <a:pPr lvl="1" eaLnBrk="1" hangingPunct="1"/>
            <a:r>
              <a:rPr lang="en-US" smtClean="0"/>
              <a:t>Priority levels </a:t>
            </a:r>
          </a:p>
          <a:p>
            <a:pPr lvl="1" eaLnBrk="1" hangingPunct="1"/>
            <a:r>
              <a:rPr lang="en-US" smtClean="0"/>
              <a:t>Memory management </a:t>
            </a:r>
          </a:p>
          <a:p>
            <a:pPr lvl="1" eaLnBrk="1" hangingPunct="1"/>
            <a:r>
              <a:rPr lang="en-US" smtClean="0"/>
              <a:t>Timed structures </a:t>
            </a:r>
          </a:p>
          <a:p>
            <a:pPr lvl="1" eaLnBrk="1" hangingPunct="1"/>
            <a:endParaRPr lang="en-US" smtClean="0"/>
          </a:p>
        </p:txBody>
      </p:sp>
      <p:sp>
        <p:nvSpPr>
          <p:cNvPr id="779268" name="Rectangle 12"/>
          <p:cNvSpPr>
            <a:spLocks noGrp="1" noChangeArrowheads="1"/>
          </p:cNvSpPr>
          <p:nvPr>
            <p:ph sz="half" idx="2"/>
          </p:nvPr>
        </p:nvSpPr>
        <p:spPr/>
        <p:txBody>
          <a:bodyPr/>
          <a:lstStyle/>
          <a:p>
            <a:pPr lvl="1" eaLnBrk="1" hangingPunct="1"/>
            <a:r>
              <a:rPr lang="en-US" smtClean="0"/>
              <a:t>Event response </a:t>
            </a:r>
          </a:p>
          <a:p>
            <a:pPr lvl="1" eaLnBrk="1" hangingPunct="1"/>
            <a:r>
              <a:rPr lang="en-US" smtClean="0"/>
              <a:t>Shared variables with RT FIFO</a:t>
            </a:r>
          </a:p>
          <a:p>
            <a:pPr lvl="1" eaLnBrk="1" hangingPunct="1"/>
            <a:r>
              <a:rPr lang="en-US" smtClean="0"/>
              <a:t>Network-published shared variables</a:t>
            </a:r>
          </a:p>
          <a:p>
            <a:pPr lvl="1" eaLnBrk="1" hangingPunct="1"/>
            <a:r>
              <a:rPr lang="en-US" smtClean="0"/>
              <a:t>Verifying timing and memory usage </a:t>
            </a:r>
          </a:p>
          <a:p>
            <a:pPr lvl="1" eaLnBrk="1" hangingPunct="1"/>
            <a:r>
              <a:rPr lang="en-US" smtClean="0"/>
              <a:t>Execution Trace Tool Kit </a:t>
            </a:r>
          </a:p>
          <a:p>
            <a:pPr lvl="1" eaLnBrk="1" hangingPunct="1"/>
            <a:r>
              <a:rPr lang="en-US" smtClean="0"/>
              <a:t>Deploying an application </a:t>
            </a:r>
          </a:p>
          <a:p>
            <a:pPr lvl="1" eaLnBrk="1" hangingPunct="1"/>
            <a:r>
              <a:rPr lang="en-US" smtClean="0"/>
              <a:t>Remote panels </a:t>
            </a:r>
          </a:p>
        </p:txBody>
      </p:sp>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pPr eaLnBrk="1" hangingPunct="1"/>
            <a:r>
              <a:rPr lang="en-US" smtClean="0"/>
              <a:t>D. Developing an RT Host VI</a:t>
            </a:r>
          </a:p>
        </p:txBody>
      </p:sp>
      <p:sp>
        <p:nvSpPr>
          <p:cNvPr id="780291" name="Content Placeholder 8"/>
          <p:cNvSpPr>
            <a:spLocks noGrp="1"/>
          </p:cNvSpPr>
          <p:nvPr>
            <p:ph sz="half" idx="1"/>
          </p:nvPr>
        </p:nvSpPr>
        <p:spPr>
          <a:xfrm>
            <a:off x="533400" y="1514475"/>
            <a:ext cx="2667000" cy="4276725"/>
          </a:xfrm>
        </p:spPr>
        <p:txBody>
          <a:bodyPr/>
          <a:lstStyle/>
          <a:p>
            <a:pPr marL="0" indent="0" eaLnBrk="1" hangingPunct="1"/>
            <a:r>
              <a:rPr lang="en-US" smtClean="0"/>
              <a:t>Add a VI under the RT target</a:t>
            </a:r>
          </a:p>
          <a:p>
            <a:pPr marL="0" indent="0" eaLnBrk="1" hangingPunct="1"/>
            <a:endParaRPr lang="en-US" smtClean="0"/>
          </a:p>
        </p:txBody>
      </p:sp>
      <p:pic>
        <p:nvPicPr>
          <p:cNvPr id="780292" name="Picture 2" descr="loc_missing_art_imagefile"/>
          <p:cNvPicPr>
            <a:picLocks noGrp="1" noChangeAspect="1" noChangeArrowheads="1"/>
          </p:cNvPicPr>
          <p:nvPr>
            <p:ph sz="half" idx="2"/>
          </p:nvPr>
        </p:nvPicPr>
        <p:blipFill>
          <a:blip r:embed="rId3" cstate="print"/>
          <a:srcRect/>
          <a:stretch>
            <a:fillRect/>
          </a:stretch>
        </p:blipFill>
        <p:spPr>
          <a:xfrm>
            <a:off x="3606800" y="1371600"/>
            <a:ext cx="4521200" cy="4730750"/>
          </a:xfrm>
        </p:spPr>
      </p:pic>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pPr eaLnBrk="1" hangingPunct="1"/>
            <a:r>
              <a:rPr lang="en-US" smtClean="0"/>
              <a:t>Developing an RT Host VI</a:t>
            </a:r>
          </a:p>
        </p:txBody>
      </p:sp>
      <p:sp>
        <p:nvSpPr>
          <p:cNvPr id="781315" name="Rectangle 6"/>
          <p:cNvSpPr>
            <a:spLocks noGrp="1" noChangeArrowheads="1"/>
          </p:cNvSpPr>
          <p:nvPr>
            <p:ph idx="1"/>
          </p:nvPr>
        </p:nvSpPr>
        <p:spPr/>
        <p:txBody>
          <a:bodyPr/>
          <a:lstStyle/>
          <a:p>
            <a:pPr marL="0" indent="0" eaLnBrk="1" hangingPunct="1"/>
            <a:r>
              <a:rPr lang="en-US" smtClean="0"/>
              <a:t>FPGA Interface Functions</a:t>
            </a:r>
          </a:p>
          <a:p>
            <a:pPr lvl="1" eaLnBrk="1" hangingPunct="1"/>
            <a:r>
              <a:rPr lang="en-US" smtClean="0"/>
              <a:t>Used the same way whether programming a Windows Host VI or RT Host VI</a:t>
            </a:r>
          </a:p>
          <a:p>
            <a:pPr marL="0" indent="0" eaLnBrk="1" hangingPunct="1"/>
            <a:endParaRPr lang="en-US" smtClean="0"/>
          </a:p>
        </p:txBody>
      </p:sp>
      <p:pic>
        <p:nvPicPr>
          <p:cNvPr id="781316" name="Picture 2" descr="loc_easy_to_recreate"/>
          <p:cNvPicPr>
            <a:picLocks noChangeAspect="1" noChangeArrowheads="1"/>
          </p:cNvPicPr>
          <p:nvPr/>
        </p:nvPicPr>
        <p:blipFill>
          <a:blip r:embed="rId3" cstate="print"/>
          <a:srcRect/>
          <a:stretch>
            <a:fillRect/>
          </a:stretch>
        </p:blipFill>
        <p:spPr bwMode="auto">
          <a:xfrm>
            <a:off x="838200" y="3429000"/>
            <a:ext cx="6489700"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pPr eaLnBrk="1" hangingPunct="1"/>
            <a:r>
              <a:rPr lang="en-US" smtClean="0"/>
              <a:t>Developing an RT Host VI</a:t>
            </a:r>
          </a:p>
        </p:txBody>
      </p:sp>
      <p:sp>
        <p:nvSpPr>
          <p:cNvPr id="782339" name="Rectangle 6"/>
          <p:cNvSpPr>
            <a:spLocks noGrp="1" noChangeArrowheads="1"/>
          </p:cNvSpPr>
          <p:nvPr>
            <p:ph sz="half" idx="1"/>
          </p:nvPr>
        </p:nvSpPr>
        <p:spPr>
          <a:xfrm>
            <a:off x="533400" y="1514475"/>
            <a:ext cx="5410200" cy="4286250"/>
          </a:xfrm>
        </p:spPr>
        <p:txBody>
          <a:bodyPr/>
          <a:lstStyle/>
          <a:p>
            <a:pPr marL="0" indent="0" eaLnBrk="1" hangingPunct="1"/>
            <a:r>
              <a:rPr lang="en-US" smtClean="0"/>
              <a:t>After developing the RT host VI, run it</a:t>
            </a:r>
          </a:p>
          <a:p>
            <a:pPr lvl="1" eaLnBrk="1" hangingPunct="1"/>
            <a:r>
              <a:rPr lang="en-US" smtClean="0"/>
              <a:t>Deploying Status Window:</a:t>
            </a:r>
          </a:p>
          <a:p>
            <a:pPr marL="0" indent="0" eaLnBrk="1" hangingPunct="1"/>
            <a:endParaRPr lang="en-US" smtClean="0"/>
          </a:p>
        </p:txBody>
      </p:sp>
      <p:pic>
        <p:nvPicPr>
          <p:cNvPr id="782340" name="Picture 5" descr="Deploy Dialog Box.bmp"/>
          <p:cNvPicPr>
            <a:picLocks noGrp="1" noChangeAspect="1" noChangeArrowheads="1"/>
          </p:cNvPicPr>
          <p:nvPr>
            <p:ph sz="half" idx="2"/>
          </p:nvPr>
        </p:nvPicPr>
        <p:blipFill>
          <a:blip r:embed="rId3" cstate="print"/>
          <a:srcRect/>
          <a:stretch>
            <a:fillRect/>
          </a:stretch>
        </p:blipFill>
        <p:spPr>
          <a:xfrm>
            <a:off x="2590800" y="2667000"/>
            <a:ext cx="4122738" cy="3101975"/>
          </a:xfrm>
        </p:spPr>
      </p:pic>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3362" name="Picture 4" descr="loc_missing_art_imagefile"/>
          <p:cNvPicPr>
            <a:picLocks noChangeAspect="1" noChangeArrowheads="1"/>
          </p:cNvPicPr>
          <p:nvPr/>
        </p:nvPicPr>
        <p:blipFill>
          <a:blip r:embed="rId3" cstate="print"/>
          <a:srcRect/>
          <a:stretch>
            <a:fillRect/>
          </a:stretch>
        </p:blipFill>
        <p:spPr bwMode="auto">
          <a:xfrm>
            <a:off x="1066800" y="1447800"/>
            <a:ext cx="7315200" cy="4921250"/>
          </a:xfrm>
          <a:prstGeom prst="rect">
            <a:avLst/>
          </a:prstGeom>
          <a:noFill/>
          <a:ln w="9525">
            <a:noFill/>
            <a:miter lim="800000"/>
            <a:headEnd/>
            <a:tailEnd/>
          </a:ln>
        </p:spPr>
      </p:pic>
      <p:sp>
        <p:nvSpPr>
          <p:cNvPr id="27649"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E. Front Panel Communication in </a:t>
            </a:r>
            <a:br>
              <a:rPr lang="en-US" dirty="0" smtClean="0"/>
            </a:br>
            <a:r>
              <a:rPr lang="en-US" dirty="0" smtClean="0"/>
              <a:t>LabVIEW Real-Time</a:t>
            </a:r>
          </a:p>
        </p:txBody>
      </p:sp>
      <p:sp>
        <p:nvSpPr>
          <p:cNvPr id="783364" name="Text Box 5"/>
          <p:cNvSpPr txBox="1">
            <a:spLocks noChangeArrowheads="1"/>
          </p:cNvSpPr>
          <p:nvPr/>
        </p:nvSpPr>
        <p:spPr bwMode="auto">
          <a:xfrm>
            <a:off x="1066800" y="3048000"/>
            <a:ext cx="976313" cy="366713"/>
          </a:xfrm>
          <a:prstGeom prst="rect">
            <a:avLst/>
          </a:prstGeom>
          <a:noFill/>
          <a:ln w="9525">
            <a:noFill/>
            <a:miter lim="800000"/>
            <a:headEnd type="none" w="sm" len="sm"/>
            <a:tailEnd type="none" w="sm" len="sm"/>
          </a:ln>
        </p:spPr>
        <p:txBody>
          <a:bodyPr wrap="none">
            <a:spAutoFit/>
          </a:bodyPr>
          <a:lstStyle/>
          <a:p>
            <a:pPr algn="ctr" eaLnBrk="0" hangingPunct="0"/>
            <a:r>
              <a:rPr lang="en-US" sz="1800" b="0">
                <a:solidFill>
                  <a:srgbClr val="000000"/>
                </a:solidFill>
              </a:rPr>
              <a:t>Targeted</a:t>
            </a:r>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Front Panel Communication in LabVIEW Real-Time</a:t>
            </a:r>
          </a:p>
        </p:txBody>
      </p:sp>
      <p:sp>
        <p:nvSpPr>
          <p:cNvPr id="35842" name="Rectangle 3"/>
          <p:cNvSpPr>
            <a:spLocks noGrp="1" noChangeArrowheads="1"/>
          </p:cNvSpPr>
          <p:nvPr>
            <p:ph idx="1"/>
          </p:nvPr>
        </p:nvSpPr>
        <p:spPr/>
        <p:txBody>
          <a:bodyPr rtlCol="0">
            <a:normAutofit lnSpcReduction="10000"/>
          </a:bodyPr>
          <a:lstStyle/>
          <a:p>
            <a:pPr lvl="1" eaLnBrk="1" fontAlgn="auto" hangingPunct="1">
              <a:spcAft>
                <a:spcPts val="0"/>
              </a:spcAft>
              <a:buFont typeface="Arial" pitchFamily="34" charset="0"/>
              <a:buNone/>
              <a:defRPr/>
            </a:pPr>
            <a:r>
              <a:rPr lang="en-US" dirty="0" smtClean="0"/>
              <a:t>Advantages</a:t>
            </a:r>
          </a:p>
          <a:p>
            <a:pPr lvl="1" eaLnBrk="1" fontAlgn="auto" hangingPunct="1">
              <a:spcAft>
                <a:spcPts val="0"/>
              </a:spcAft>
              <a:defRPr/>
            </a:pPr>
            <a:r>
              <a:rPr lang="en-US" dirty="0" smtClean="0"/>
              <a:t>Debug VIs</a:t>
            </a:r>
          </a:p>
          <a:p>
            <a:pPr lvl="1" eaLnBrk="1" fontAlgn="auto" hangingPunct="1">
              <a:spcAft>
                <a:spcPts val="0"/>
              </a:spcAft>
              <a:defRPr/>
            </a:pPr>
            <a:r>
              <a:rPr lang="en-US" dirty="0" smtClean="0"/>
              <a:t>Quickly monitor VIs running on RT target during development</a:t>
            </a:r>
          </a:p>
          <a:p>
            <a:pPr lvl="1" eaLnBrk="1" fontAlgn="auto" hangingPunct="1">
              <a:spcAft>
                <a:spcPts val="0"/>
              </a:spcAft>
              <a:buFont typeface="Arial" pitchFamily="34" charset="0"/>
              <a:buNone/>
              <a:defRPr/>
            </a:pPr>
            <a:r>
              <a:rPr lang="en-US" dirty="0" smtClean="0"/>
              <a:t>Caveats</a:t>
            </a:r>
          </a:p>
          <a:p>
            <a:pPr lvl="1" eaLnBrk="1" fontAlgn="auto" hangingPunct="1">
              <a:spcAft>
                <a:spcPts val="0"/>
              </a:spcAft>
              <a:defRPr/>
            </a:pPr>
            <a:r>
              <a:rPr lang="en-US" dirty="0" smtClean="0"/>
              <a:t>You should not use Front Panel Communication for a final RT application</a:t>
            </a:r>
          </a:p>
          <a:p>
            <a:pPr lvl="1" eaLnBrk="1" fontAlgn="auto" hangingPunct="1">
              <a:spcAft>
                <a:spcPts val="0"/>
              </a:spcAft>
              <a:defRPr/>
            </a:pPr>
            <a:r>
              <a:rPr lang="en-US" dirty="0" smtClean="0"/>
              <a:t>Learn how to build a proper final RT application in the </a:t>
            </a:r>
            <a:r>
              <a:rPr lang="en-US" i="1" dirty="0" smtClean="0"/>
              <a:t>LabVIEW Real-Time 1 </a:t>
            </a:r>
            <a:r>
              <a:rPr lang="en-US" dirty="0" smtClean="0"/>
              <a:t>course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Title 1"/>
          <p:cNvSpPr>
            <a:spLocks noGrp="1"/>
          </p:cNvSpPr>
          <p:nvPr>
            <p:ph type="title"/>
          </p:nvPr>
        </p:nvSpPr>
        <p:spPr/>
        <p:txBody>
          <a:bodyPr/>
          <a:lstStyle/>
          <a:p>
            <a:pPr eaLnBrk="1" hangingPunct="1"/>
            <a:r>
              <a:rPr lang="en-US" smtClean="0"/>
              <a:t>A. Evaluating System Requirements</a:t>
            </a:r>
          </a:p>
        </p:txBody>
      </p:sp>
      <p:graphicFrame>
        <p:nvGraphicFramePr>
          <p:cNvPr id="4" name="Content Placeholder 3"/>
          <p:cNvGraphicFramePr>
            <a:graphicFrameLocks noGrp="1"/>
          </p:cNvGraphicFramePr>
          <p:nvPr>
            <p:ph idx="1"/>
          </p:nvPr>
        </p:nvGraphicFramePr>
        <p:xfrm>
          <a:off x="228600" y="1295400"/>
          <a:ext cx="8686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74116" name="Group 4"/>
          <p:cNvGrpSpPr>
            <a:grpSpLocks/>
          </p:cNvGrpSpPr>
          <p:nvPr/>
        </p:nvGrpSpPr>
        <p:grpSpPr bwMode="auto">
          <a:xfrm>
            <a:off x="2895600" y="5030788"/>
            <a:ext cx="1141413" cy="760412"/>
            <a:chOff x="2470969" y="2415143"/>
            <a:chExt cx="1141214" cy="760809"/>
          </a:xfrm>
        </p:grpSpPr>
        <p:sp>
          <p:nvSpPr>
            <p:cNvPr id="6" name="Rounded Rectangle 5"/>
            <p:cNvSpPr/>
            <p:nvPr/>
          </p:nvSpPr>
          <p:spPr>
            <a:xfrm>
              <a:off x="2470969" y="2415143"/>
              <a:ext cx="1141214" cy="76080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p:nvPr/>
          </p:nvSpPr>
          <p:spPr>
            <a:xfrm>
              <a:off x="2493190" y="2459616"/>
              <a:ext cx="1096772" cy="716336"/>
            </a:xfrm>
            <a:prstGeom prst="rect">
              <a:avLst/>
            </a:prstGeom>
          </p:spPr>
          <p:style>
            <a:lnRef idx="0">
              <a:scrgbClr r="0" g="0" b="0"/>
            </a:lnRef>
            <a:fillRef idx="0">
              <a:scrgbClr r="0" g="0" b="0"/>
            </a:fillRef>
            <a:effectRef idx="0">
              <a:scrgbClr r="0" g="0" b="0"/>
            </a:effectRef>
            <a:fontRef idx="minor">
              <a:schemeClr val="lt1"/>
            </a:fontRef>
          </p:style>
          <p:txBody>
            <a:bodyPr lIns="60960" tIns="60960" rIns="60960" bIns="60960" spcCol="1270" anchor="ctr"/>
            <a:lstStyle/>
            <a:p>
              <a:pPr algn="ctr" defTabSz="711200" eaLnBrk="0" hangingPunct="0">
                <a:lnSpc>
                  <a:spcPct val="90000"/>
                </a:lnSpc>
                <a:spcAft>
                  <a:spcPct val="35000"/>
                </a:spcAft>
                <a:defRPr/>
              </a:pPr>
              <a:r>
                <a:rPr lang="en-US" sz="1600" dirty="0">
                  <a:solidFill>
                    <a:srgbClr val="FFFFFF"/>
                  </a:solidFill>
                </a:rPr>
                <a:t>FPGA “Size”</a:t>
              </a:r>
            </a:p>
          </p:txBody>
        </p:sp>
      </p:grpSp>
      <p:grpSp>
        <p:nvGrpSpPr>
          <p:cNvPr id="474117" name="Group 7"/>
          <p:cNvGrpSpPr>
            <a:grpSpLocks/>
          </p:cNvGrpSpPr>
          <p:nvPr/>
        </p:nvGrpSpPr>
        <p:grpSpPr bwMode="auto">
          <a:xfrm>
            <a:off x="7315200" y="5030788"/>
            <a:ext cx="1141413" cy="760412"/>
            <a:chOff x="2470969" y="2413952"/>
            <a:chExt cx="1141214" cy="760809"/>
          </a:xfrm>
        </p:grpSpPr>
        <p:sp>
          <p:nvSpPr>
            <p:cNvPr id="9" name="Rounded Rectangle 8"/>
            <p:cNvSpPr/>
            <p:nvPr/>
          </p:nvSpPr>
          <p:spPr>
            <a:xfrm>
              <a:off x="2470969" y="2413952"/>
              <a:ext cx="1141214" cy="76080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p:nvPr/>
          </p:nvSpPr>
          <p:spPr>
            <a:xfrm>
              <a:off x="2493190" y="2437776"/>
              <a:ext cx="1096772" cy="716337"/>
            </a:xfrm>
            <a:prstGeom prst="rect">
              <a:avLst/>
            </a:prstGeom>
          </p:spPr>
          <p:style>
            <a:lnRef idx="0">
              <a:scrgbClr r="0" g="0" b="0"/>
            </a:lnRef>
            <a:fillRef idx="0">
              <a:scrgbClr r="0" g="0" b="0"/>
            </a:fillRef>
            <a:effectRef idx="0">
              <a:scrgbClr r="0" g="0" b="0"/>
            </a:effectRef>
            <a:fontRef idx="minor">
              <a:schemeClr val="lt1"/>
            </a:fontRef>
          </p:style>
          <p:txBody>
            <a:bodyPr lIns="60960" tIns="60960" rIns="60960" bIns="60960" spcCol="1270" anchor="ctr"/>
            <a:lstStyle/>
            <a:p>
              <a:pPr algn="ctr" defTabSz="711200" eaLnBrk="0" hangingPunct="0">
                <a:lnSpc>
                  <a:spcPct val="90000"/>
                </a:lnSpc>
                <a:spcAft>
                  <a:spcPct val="35000"/>
                </a:spcAft>
                <a:defRPr/>
              </a:pPr>
              <a:r>
                <a:rPr lang="en-US" sz="1600" dirty="0">
                  <a:solidFill>
                    <a:srgbClr val="FFFFFF"/>
                  </a:solidFill>
                </a:rPr>
                <a:t>…</a:t>
              </a:r>
            </a:p>
          </p:txBody>
        </p:sp>
      </p:grpSp>
      <p:grpSp>
        <p:nvGrpSpPr>
          <p:cNvPr id="474118" name="Group 10"/>
          <p:cNvGrpSpPr>
            <a:grpSpLocks/>
          </p:cNvGrpSpPr>
          <p:nvPr/>
        </p:nvGrpSpPr>
        <p:grpSpPr bwMode="auto">
          <a:xfrm>
            <a:off x="4419600" y="5030788"/>
            <a:ext cx="1141413" cy="760412"/>
            <a:chOff x="2470969" y="2415143"/>
            <a:chExt cx="1141214" cy="760809"/>
          </a:xfrm>
        </p:grpSpPr>
        <p:sp>
          <p:nvSpPr>
            <p:cNvPr id="12" name="Rounded Rectangle 11"/>
            <p:cNvSpPr/>
            <p:nvPr/>
          </p:nvSpPr>
          <p:spPr>
            <a:xfrm>
              <a:off x="2470969" y="2415143"/>
              <a:ext cx="1141214" cy="76080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p:cNvSpPr/>
            <p:nvPr/>
          </p:nvSpPr>
          <p:spPr>
            <a:xfrm>
              <a:off x="2493190" y="2437380"/>
              <a:ext cx="1096772" cy="716336"/>
            </a:xfrm>
            <a:prstGeom prst="rect">
              <a:avLst/>
            </a:prstGeom>
          </p:spPr>
          <p:style>
            <a:lnRef idx="0">
              <a:scrgbClr r="0" g="0" b="0"/>
            </a:lnRef>
            <a:fillRef idx="0">
              <a:scrgbClr r="0" g="0" b="0"/>
            </a:fillRef>
            <a:effectRef idx="0">
              <a:scrgbClr r="0" g="0" b="0"/>
            </a:effectRef>
            <a:fontRef idx="minor">
              <a:schemeClr val="lt1"/>
            </a:fontRef>
          </p:style>
          <p:txBody>
            <a:bodyPr lIns="60960" tIns="60960" rIns="60960" bIns="60960" spcCol="1270" anchor="ctr"/>
            <a:lstStyle/>
            <a:p>
              <a:pPr algn="ctr" defTabSz="711200" eaLnBrk="0" hangingPunct="0">
                <a:lnSpc>
                  <a:spcPct val="90000"/>
                </a:lnSpc>
                <a:spcAft>
                  <a:spcPct val="35000"/>
                </a:spcAft>
                <a:defRPr/>
              </a:pPr>
              <a:r>
                <a:rPr lang="en-US" sz="1600" dirty="0">
                  <a:solidFill>
                    <a:srgbClr val="FFFFFF"/>
                  </a:solidFill>
                </a:rPr>
                <a:t>I/O</a:t>
              </a:r>
            </a:p>
          </p:txBody>
        </p:sp>
      </p:grpSp>
      <p:grpSp>
        <p:nvGrpSpPr>
          <p:cNvPr id="474119" name="Group 13"/>
          <p:cNvGrpSpPr>
            <a:grpSpLocks/>
          </p:cNvGrpSpPr>
          <p:nvPr/>
        </p:nvGrpSpPr>
        <p:grpSpPr bwMode="auto">
          <a:xfrm>
            <a:off x="5867400" y="4976813"/>
            <a:ext cx="1141413" cy="814387"/>
            <a:chOff x="2470969" y="2437426"/>
            <a:chExt cx="1141214" cy="814726"/>
          </a:xfrm>
        </p:grpSpPr>
        <p:sp>
          <p:nvSpPr>
            <p:cNvPr id="15" name="Rounded Rectangle 14"/>
            <p:cNvSpPr/>
            <p:nvPr/>
          </p:nvSpPr>
          <p:spPr>
            <a:xfrm>
              <a:off x="2470969" y="2491423"/>
              <a:ext cx="1141214" cy="76072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4"/>
            <p:cNvSpPr/>
            <p:nvPr/>
          </p:nvSpPr>
          <p:spPr>
            <a:xfrm>
              <a:off x="2493190" y="2437426"/>
              <a:ext cx="1096772" cy="716260"/>
            </a:xfrm>
            <a:prstGeom prst="rect">
              <a:avLst/>
            </a:prstGeom>
          </p:spPr>
          <p:style>
            <a:lnRef idx="0">
              <a:scrgbClr r="0" g="0" b="0"/>
            </a:lnRef>
            <a:fillRef idx="0">
              <a:scrgbClr r="0" g="0" b="0"/>
            </a:fillRef>
            <a:effectRef idx="0">
              <a:scrgbClr r="0" g="0" b="0"/>
            </a:effectRef>
            <a:fontRef idx="minor">
              <a:schemeClr val="lt1"/>
            </a:fontRef>
          </p:style>
          <p:txBody>
            <a:bodyPr lIns="60960" tIns="60960" rIns="60960" bIns="60960" spcCol="1270" anchor="ctr"/>
            <a:lstStyle/>
            <a:p>
              <a:pPr algn="ctr" defTabSz="711200" eaLnBrk="0" hangingPunct="0">
                <a:lnSpc>
                  <a:spcPct val="90000"/>
                </a:lnSpc>
                <a:spcAft>
                  <a:spcPct val="35000"/>
                </a:spcAft>
                <a:defRPr/>
              </a:pPr>
              <a:r>
                <a:rPr lang="en-US" sz="1600" dirty="0">
                  <a:solidFill>
                    <a:srgbClr val="FFFFFF"/>
                  </a:solidFill>
                </a:rPr>
                <a:t>Connectors</a:t>
              </a:r>
            </a:p>
          </p:txBody>
        </p:sp>
      </p:grpSp>
      <p:sp>
        <p:nvSpPr>
          <p:cNvPr id="474120" name="TextBox 19"/>
          <p:cNvSpPr txBox="1">
            <a:spLocks noChangeArrowheads="1"/>
          </p:cNvSpPr>
          <p:nvPr/>
        </p:nvSpPr>
        <p:spPr bwMode="auto">
          <a:xfrm>
            <a:off x="762000" y="5791200"/>
            <a:ext cx="3328988" cy="830263"/>
          </a:xfrm>
          <a:prstGeom prst="rect">
            <a:avLst/>
          </a:prstGeom>
          <a:noFill/>
          <a:ln w="9525">
            <a:noFill/>
            <a:miter lim="800000"/>
            <a:headEnd/>
            <a:tailEnd/>
          </a:ln>
        </p:spPr>
        <p:txBody>
          <a:bodyPr wrap="none">
            <a:spAutoFit/>
          </a:bodyPr>
          <a:lstStyle/>
          <a:p>
            <a:pPr eaLnBrk="0" hangingPunct="0"/>
            <a:r>
              <a:rPr lang="en-US" sz="2400" dirty="0">
                <a:solidFill>
                  <a:srgbClr val="000000"/>
                </a:solidFill>
              </a:rPr>
              <a:t>Systems demonstrated in </a:t>
            </a:r>
          </a:p>
          <a:p>
            <a:pPr eaLnBrk="0" hangingPunct="0"/>
            <a:r>
              <a:rPr lang="en-US" sz="2400" dirty="0">
                <a:solidFill>
                  <a:srgbClr val="000000"/>
                </a:solidFill>
              </a:rPr>
              <a:t>Course exercises</a:t>
            </a:r>
          </a:p>
        </p:txBody>
      </p:sp>
      <p:cxnSp>
        <p:nvCxnSpPr>
          <p:cNvPr id="22" name="Straight Arrow Connector 21"/>
          <p:cNvCxnSpPr/>
          <p:nvPr/>
        </p:nvCxnSpPr>
        <p:spPr>
          <a:xfrm rot="5400000" flipH="1" flipV="1">
            <a:off x="2095500" y="4838700"/>
            <a:ext cx="1447800" cy="609600"/>
          </a:xfrm>
          <a:prstGeom prst="straightConnector1">
            <a:avLst/>
          </a:prstGeom>
          <a:ln w="31750">
            <a:tailEnd type="arrow"/>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p:nvPr/>
        </p:nvCxnSpPr>
        <p:spPr>
          <a:xfrm flipV="1">
            <a:off x="3962400" y="4419600"/>
            <a:ext cx="1981200" cy="1524000"/>
          </a:xfrm>
          <a:prstGeom prst="straightConnector1">
            <a:avLst/>
          </a:prstGeom>
          <a:ln w="31750">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pPr eaLnBrk="1" hangingPunct="1"/>
            <a:r>
              <a:rPr lang="en-US" sz="3200" smtClean="0"/>
              <a:t>LabVIEW FPGA Architecture with </a:t>
            </a:r>
            <a:br>
              <a:rPr lang="en-US" sz="3200" smtClean="0"/>
            </a:br>
            <a:r>
              <a:rPr lang="en-US" sz="3200" smtClean="0"/>
              <a:t>LabVIEW Real-Time: Windows VI</a:t>
            </a:r>
          </a:p>
        </p:txBody>
      </p:sp>
      <p:sp>
        <p:nvSpPr>
          <p:cNvPr id="785411" name="Rectangle 3"/>
          <p:cNvSpPr>
            <a:spLocks noChangeArrowheads="1"/>
          </p:cNvSpPr>
          <p:nvPr/>
        </p:nvSpPr>
        <p:spPr bwMode="auto">
          <a:xfrm>
            <a:off x="7010400" y="2070100"/>
            <a:ext cx="1676400" cy="3873500"/>
          </a:xfrm>
          <a:prstGeom prst="rect">
            <a:avLst/>
          </a:prstGeom>
          <a:noFill/>
          <a:ln w="31750" algn="ctr">
            <a:solidFill>
              <a:schemeClr val="tx1"/>
            </a:solidFill>
            <a:miter lim="800000"/>
            <a:headEnd/>
            <a:tailEnd/>
          </a:ln>
        </p:spPr>
        <p:txBody>
          <a:bodyPr wrap="none" anchor="ctr"/>
          <a:lstStyle/>
          <a:p>
            <a:pPr eaLnBrk="0" hangingPunct="0"/>
            <a:endParaRPr lang="en-US" sz="2400" b="0">
              <a:solidFill>
                <a:srgbClr val="000000"/>
              </a:solidFill>
            </a:endParaRPr>
          </a:p>
        </p:txBody>
      </p:sp>
      <p:sp>
        <p:nvSpPr>
          <p:cNvPr id="785412" name="Text Box 4"/>
          <p:cNvSpPr txBox="1">
            <a:spLocks noChangeArrowheads="1"/>
          </p:cNvSpPr>
          <p:nvPr/>
        </p:nvSpPr>
        <p:spPr bwMode="auto">
          <a:xfrm>
            <a:off x="7140575" y="2057400"/>
            <a:ext cx="642938" cy="338138"/>
          </a:xfrm>
          <a:prstGeom prst="rect">
            <a:avLst/>
          </a:prstGeom>
          <a:noFill/>
          <a:ln w="44450" algn="ctr">
            <a:noFill/>
            <a:miter lim="800000"/>
            <a:headEnd/>
            <a:tailEnd/>
          </a:ln>
        </p:spPr>
        <p:txBody>
          <a:bodyPr wrap="none">
            <a:spAutoFit/>
          </a:bodyPr>
          <a:lstStyle/>
          <a:p>
            <a:pPr eaLnBrk="0" hangingPunct="0"/>
            <a:r>
              <a:rPr lang="en-US" sz="1600" b="0">
                <a:solidFill>
                  <a:srgbClr val="000000"/>
                </a:solidFill>
              </a:rPr>
              <a:t>FPGA</a:t>
            </a:r>
          </a:p>
        </p:txBody>
      </p:sp>
      <p:sp>
        <p:nvSpPr>
          <p:cNvPr id="785413" name="Rectangle 5"/>
          <p:cNvSpPr>
            <a:spLocks noChangeArrowheads="1"/>
          </p:cNvSpPr>
          <p:nvPr/>
        </p:nvSpPr>
        <p:spPr bwMode="auto">
          <a:xfrm>
            <a:off x="7162800" y="27432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eaLnBrk="0" hangingPunct="0"/>
            <a:r>
              <a:rPr lang="en-US" sz="1800" b="0">
                <a:solidFill>
                  <a:srgbClr val="000000"/>
                </a:solidFill>
              </a:rPr>
              <a:t>LabVIEW </a:t>
            </a:r>
          </a:p>
          <a:p>
            <a:pPr eaLnBrk="0" hangingPunct="0"/>
            <a:r>
              <a:rPr lang="en-US" sz="1800" b="0">
                <a:solidFill>
                  <a:srgbClr val="000000"/>
                </a:solidFill>
              </a:rPr>
              <a:t>FPGA VI</a:t>
            </a:r>
          </a:p>
        </p:txBody>
      </p:sp>
      <p:sp>
        <p:nvSpPr>
          <p:cNvPr id="785414" name="Rectangle 13"/>
          <p:cNvSpPr>
            <a:spLocks noChangeArrowheads="1"/>
          </p:cNvSpPr>
          <p:nvPr/>
        </p:nvSpPr>
        <p:spPr bwMode="auto">
          <a:xfrm>
            <a:off x="2743200" y="1905000"/>
            <a:ext cx="6096000" cy="4191000"/>
          </a:xfrm>
          <a:prstGeom prst="rect">
            <a:avLst/>
          </a:prstGeom>
          <a:noFill/>
          <a:ln w="31750" cap="rnd">
            <a:solidFill>
              <a:srgbClr val="0000FF"/>
            </a:solidFill>
            <a:miter lim="800000"/>
            <a:headEnd/>
            <a:tailEnd/>
          </a:ln>
        </p:spPr>
        <p:txBody>
          <a:bodyPr/>
          <a:lstStyle/>
          <a:p>
            <a:pPr eaLnBrk="0" hangingPunct="0"/>
            <a:endParaRPr lang="en-US" sz="2400" b="0">
              <a:solidFill>
                <a:srgbClr val="000000"/>
              </a:solidFill>
            </a:endParaRPr>
          </a:p>
        </p:txBody>
      </p:sp>
      <p:grpSp>
        <p:nvGrpSpPr>
          <p:cNvPr id="785415" name="Group 14"/>
          <p:cNvGrpSpPr>
            <a:grpSpLocks/>
          </p:cNvGrpSpPr>
          <p:nvPr/>
        </p:nvGrpSpPr>
        <p:grpSpPr bwMode="auto">
          <a:xfrm>
            <a:off x="2922588" y="3963988"/>
            <a:ext cx="920750" cy="455612"/>
            <a:chOff x="2130" y="2208"/>
            <a:chExt cx="580" cy="287"/>
          </a:xfrm>
        </p:grpSpPr>
        <p:grpSp>
          <p:nvGrpSpPr>
            <p:cNvPr id="785446" name="Group 15"/>
            <p:cNvGrpSpPr>
              <a:grpSpLocks/>
            </p:cNvGrpSpPr>
            <p:nvPr/>
          </p:nvGrpSpPr>
          <p:grpSpPr bwMode="auto">
            <a:xfrm>
              <a:off x="2130" y="2208"/>
              <a:ext cx="580" cy="287"/>
              <a:chOff x="2130" y="3221"/>
              <a:chExt cx="580" cy="287"/>
            </a:xfrm>
          </p:grpSpPr>
          <p:sp>
            <p:nvSpPr>
              <p:cNvPr id="785448" name="Freeform 16"/>
              <p:cNvSpPr>
                <a:spLocks/>
              </p:cNvSpPr>
              <p:nvPr/>
            </p:nvSpPr>
            <p:spPr bwMode="auto">
              <a:xfrm>
                <a:off x="2130" y="3221"/>
                <a:ext cx="580" cy="287"/>
              </a:xfrm>
              <a:custGeom>
                <a:avLst/>
                <a:gdLst>
                  <a:gd name="T0" fmla="*/ 2 w 7067"/>
                  <a:gd name="T1" fmla="*/ 0 h 3600"/>
                  <a:gd name="T2" fmla="*/ 0 w 7067"/>
                  <a:gd name="T3" fmla="*/ 0 h 3600"/>
                  <a:gd name="T4" fmla="*/ 0 w 7067"/>
                  <a:gd name="T5" fmla="*/ 2 h 3600"/>
                  <a:gd name="T6" fmla="*/ 2 w 7067"/>
                  <a:gd name="T7" fmla="*/ 2 h 3600"/>
                  <a:gd name="T8" fmla="*/ 4 w 7067"/>
                  <a:gd name="T9" fmla="*/ 2 h 3600"/>
                  <a:gd name="T10" fmla="*/ 4 w 7067"/>
                  <a:gd name="T11" fmla="*/ 0 h 3600"/>
                  <a:gd name="T12" fmla="*/ 2 w 7067"/>
                  <a:gd name="T13" fmla="*/ 0 h 3600"/>
                  <a:gd name="T14" fmla="*/ 0 60000 65536"/>
                  <a:gd name="T15" fmla="*/ 0 60000 65536"/>
                  <a:gd name="T16" fmla="*/ 0 60000 65536"/>
                  <a:gd name="T17" fmla="*/ 0 60000 65536"/>
                  <a:gd name="T18" fmla="*/ 0 60000 65536"/>
                  <a:gd name="T19" fmla="*/ 0 60000 65536"/>
                  <a:gd name="T20" fmla="*/ 0 60000 65536"/>
                  <a:gd name="T21" fmla="*/ 0 w 7067"/>
                  <a:gd name="T22" fmla="*/ 0 h 3600"/>
                  <a:gd name="T23" fmla="*/ 7067 w 7067"/>
                  <a:gd name="T24" fmla="*/ 3600 h 3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67" h="3600">
                    <a:moveTo>
                      <a:pt x="3534" y="0"/>
                    </a:moveTo>
                    <a:cubicBezTo>
                      <a:pt x="1582" y="0"/>
                      <a:pt x="0" y="202"/>
                      <a:pt x="0" y="450"/>
                    </a:cubicBezTo>
                    <a:lnTo>
                      <a:pt x="0" y="3150"/>
                    </a:lnTo>
                    <a:cubicBezTo>
                      <a:pt x="0" y="3399"/>
                      <a:pt x="1582" y="3600"/>
                      <a:pt x="3534" y="3600"/>
                    </a:cubicBezTo>
                    <a:cubicBezTo>
                      <a:pt x="5485" y="3600"/>
                      <a:pt x="7067" y="3399"/>
                      <a:pt x="7067" y="3150"/>
                    </a:cubicBezTo>
                    <a:lnTo>
                      <a:pt x="7067" y="450"/>
                    </a:lnTo>
                    <a:cubicBezTo>
                      <a:pt x="7067" y="202"/>
                      <a:pt x="5485" y="0"/>
                      <a:pt x="3534" y="0"/>
                    </a:cubicBezTo>
                    <a:close/>
                  </a:path>
                </a:pathLst>
              </a:custGeom>
              <a:solidFill>
                <a:srgbClr val="5C81B5"/>
              </a:solidFill>
              <a:ln w="0">
                <a:solidFill>
                  <a:srgbClr val="000000"/>
                </a:solidFill>
                <a:round/>
                <a:headEnd/>
                <a:tailEnd/>
              </a:ln>
            </p:spPr>
            <p:txBody>
              <a:bodyPr/>
              <a:lstStyle/>
              <a:p>
                <a:endParaRPr lang="en-US"/>
              </a:p>
            </p:txBody>
          </p:sp>
          <p:sp>
            <p:nvSpPr>
              <p:cNvPr id="785449" name="Oval 17"/>
              <p:cNvSpPr>
                <a:spLocks noChangeArrowheads="1"/>
              </p:cNvSpPr>
              <p:nvPr/>
            </p:nvSpPr>
            <p:spPr bwMode="auto">
              <a:xfrm>
                <a:off x="2130" y="3221"/>
                <a:ext cx="580" cy="71"/>
              </a:xfrm>
              <a:prstGeom prst="ellipse">
                <a:avLst/>
              </a:prstGeom>
              <a:solidFill>
                <a:srgbClr val="7C9AC4"/>
              </a:solidFill>
              <a:ln w="0">
                <a:solidFill>
                  <a:srgbClr val="000000"/>
                </a:solidFill>
                <a:round/>
                <a:headEnd/>
                <a:tailEnd/>
              </a:ln>
            </p:spPr>
            <p:txBody>
              <a:bodyPr/>
              <a:lstStyle/>
              <a:p>
                <a:pPr eaLnBrk="0" hangingPunct="0"/>
                <a:endParaRPr lang="en-US" sz="2400" b="0">
                  <a:solidFill>
                    <a:srgbClr val="000000"/>
                  </a:solidFill>
                </a:endParaRPr>
              </a:p>
            </p:txBody>
          </p:sp>
          <p:sp>
            <p:nvSpPr>
              <p:cNvPr id="785450" name="Freeform 18"/>
              <p:cNvSpPr>
                <a:spLocks/>
              </p:cNvSpPr>
              <p:nvPr/>
            </p:nvSpPr>
            <p:spPr bwMode="auto">
              <a:xfrm>
                <a:off x="2130" y="3221"/>
                <a:ext cx="580" cy="287"/>
              </a:xfrm>
              <a:custGeom>
                <a:avLst/>
                <a:gdLst>
                  <a:gd name="T0" fmla="*/ 2 w 7067"/>
                  <a:gd name="T1" fmla="*/ 0 h 3600"/>
                  <a:gd name="T2" fmla="*/ 0 w 7067"/>
                  <a:gd name="T3" fmla="*/ 0 h 3600"/>
                  <a:gd name="T4" fmla="*/ 0 w 7067"/>
                  <a:gd name="T5" fmla="*/ 2 h 3600"/>
                  <a:gd name="T6" fmla="*/ 2 w 7067"/>
                  <a:gd name="T7" fmla="*/ 2 h 3600"/>
                  <a:gd name="T8" fmla="*/ 4 w 7067"/>
                  <a:gd name="T9" fmla="*/ 2 h 3600"/>
                  <a:gd name="T10" fmla="*/ 4 w 7067"/>
                  <a:gd name="T11" fmla="*/ 0 h 3600"/>
                  <a:gd name="T12" fmla="*/ 2 w 7067"/>
                  <a:gd name="T13" fmla="*/ 0 h 3600"/>
                  <a:gd name="T14" fmla="*/ 0 60000 65536"/>
                  <a:gd name="T15" fmla="*/ 0 60000 65536"/>
                  <a:gd name="T16" fmla="*/ 0 60000 65536"/>
                  <a:gd name="T17" fmla="*/ 0 60000 65536"/>
                  <a:gd name="T18" fmla="*/ 0 60000 65536"/>
                  <a:gd name="T19" fmla="*/ 0 60000 65536"/>
                  <a:gd name="T20" fmla="*/ 0 60000 65536"/>
                  <a:gd name="T21" fmla="*/ 0 w 7067"/>
                  <a:gd name="T22" fmla="*/ 0 h 3600"/>
                  <a:gd name="T23" fmla="*/ 7067 w 7067"/>
                  <a:gd name="T24" fmla="*/ 3600 h 3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67" h="3600">
                    <a:moveTo>
                      <a:pt x="3534" y="0"/>
                    </a:moveTo>
                    <a:cubicBezTo>
                      <a:pt x="1582" y="0"/>
                      <a:pt x="0" y="202"/>
                      <a:pt x="0" y="450"/>
                    </a:cubicBezTo>
                    <a:lnTo>
                      <a:pt x="0" y="3150"/>
                    </a:lnTo>
                    <a:cubicBezTo>
                      <a:pt x="0" y="3399"/>
                      <a:pt x="1582" y="3600"/>
                      <a:pt x="3534" y="3600"/>
                    </a:cubicBezTo>
                    <a:cubicBezTo>
                      <a:pt x="5485" y="3600"/>
                      <a:pt x="7067" y="3399"/>
                      <a:pt x="7067" y="3150"/>
                    </a:cubicBezTo>
                    <a:lnTo>
                      <a:pt x="7067" y="450"/>
                    </a:lnTo>
                    <a:cubicBezTo>
                      <a:pt x="7067" y="202"/>
                      <a:pt x="5485" y="0"/>
                      <a:pt x="3534" y="0"/>
                    </a:cubicBezTo>
                    <a:close/>
                  </a:path>
                </a:pathLst>
              </a:custGeom>
              <a:noFill/>
              <a:ln w="7938">
                <a:solidFill>
                  <a:srgbClr val="5C81B5"/>
                </a:solidFill>
                <a:round/>
                <a:headEnd/>
                <a:tailEnd/>
              </a:ln>
            </p:spPr>
            <p:txBody>
              <a:bodyPr/>
              <a:lstStyle/>
              <a:p>
                <a:endParaRPr lang="en-US"/>
              </a:p>
            </p:txBody>
          </p:sp>
          <p:sp>
            <p:nvSpPr>
              <p:cNvPr id="785451" name="Freeform 19"/>
              <p:cNvSpPr>
                <a:spLocks/>
              </p:cNvSpPr>
              <p:nvPr/>
            </p:nvSpPr>
            <p:spPr bwMode="auto">
              <a:xfrm>
                <a:off x="2130" y="3257"/>
                <a:ext cx="580" cy="35"/>
              </a:xfrm>
              <a:custGeom>
                <a:avLst/>
                <a:gdLst>
                  <a:gd name="T0" fmla="*/ 0 w 580"/>
                  <a:gd name="T1" fmla="*/ 0 h 35"/>
                  <a:gd name="T2" fmla="*/ 290 w 580"/>
                  <a:gd name="T3" fmla="*/ 35 h 35"/>
                  <a:gd name="T4" fmla="*/ 580 w 580"/>
                  <a:gd name="T5" fmla="*/ 0 h 35"/>
                  <a:gd name="T6" fmla="*/ 0 60000 65536"/>
                  <a:gd name="T7" fmla="*/ 0 60000 65536"/>
                  <a:gd name="T8" fmla="*/ 0 60000 65536"/>
                  <a:gd name="T9" fmla="*/ 0 w 580"/>
                  <a:gd name="T10" fmla="*/ 0 h 35"/>
                  <a:gd name="T11" fmla="*/ 580 w 580"/>
                  <a:gd name="T12" fmla="*/ 35 h 35"/>
                </a:gdLst>
                <a:ahLst/>
                <a:cxnLst>
                  <a:cxn ang="T6">
                    <a:pos x="T0" y="T1"/>
                  </a:cxn>
                  <a:cxn ang="T7">
                    <a:pos x="T2" y="T3"/>
                  </a:cxn>
                  <a:cxn ang="T8">
                    <a:pos x="T4" y="T5"/>
                  </a:cxn>
                </a:cxnLst>
                <a:rect l="T9" t="T10" r="T11" b="T12"/>
                <a:pathLst>
                  <a:path w="580" h="35">
                    <a:moveTo>
                      <a:pt x="0" y="0"/>
                    </a:moveTo>
                    <a:cubicBezTo>
                      <a:pt x="0" y="19"/>
                      <a:pt x="130" y="35"/>
                      <a:pt x="290" y="35"/>
                    </a:cubicBezTo>
                    <a:cubicBezTo>
                      <a:pt x="450" y="35"/>
                      <a:pt x="580" y="19"/>
                      <a:pt x="580" y="0"/>
                    </a:cubicBezTo>
                  </a:path>
                </a:pathLst>
              </a:custGeom>
              <a:noFill/>
              <a:ln w="7938">
                <a:solidFill>
                  <a:srgbClr val="5C81B5"/>
                </a:solidFill>
                <a:round/>
                <a:headEnd/>
                <a:tailEnd/>
              </a:ln>
            </p:spPr>
            <p:txBody>
              <a:bodyPr/>
              <a:lstStyle/>
              <a:p>
                <a:endParaRPr lang="en-US"/>
              </a:p>
            </p:txBody>
          </p:sp>
        </p:grpSp>
        <p:sp>
          <p:nvSpPr>
            <p:cNvPr id="785447" name="Rectangle 20"/>
            <p:cNvSpPr>
              <a:spLocks noChangeArrowheads="1"/>
            </p:cNvSpPr>
            <p:nvPr/>
          </p:nvSpPr>
          <p:spPr bwMode="auto">
            <a:xfrm>
              <a:off x="2196" y="2304"/>
              <a:ext cx="487" cy="115"/>
            </a:xfrm>
            <a:prstGeom prst="rect">
              <a:avLst/>
            </a:prstGeom>
            <a:noFill/>
            <a:ln w="9525">
              <a:noFill/>
              <a:miter lim="800000"/>
              <a:headEnd/>
              <a:tailEnd/>
            </a:ln>
          </p:spPr>
          <p:txBody>
            <a:bodyPr wrap="none" lIns="0" tIns="0" rIns="0" bIns="0">
              <a:spAutoFit/>
            </a:bodyPr>
            <a:lstStyle/>
            <a:p>
              <a:pPr eaLnBrk="0" hangingPunct="0"/>
              <a:r>
                <a:rPr lang="en-US" sz="1200" b="0">
                  <a:solidFill>
                    <a:srgbClr val="FFFFFF"/>
                  </a:solidFill>
                </a:rPr>
                <a:t>Data Storage</a:t>
              </a:r>
              <a:endParaRPr lang="en-US" sz="1800" b="0">
                <a:solidFill>
                  <a:srgbClr val="000000"/>
                </a:solidFill>
              </a:endParaRPr>
            </a:p>
          </p:txBody>
        </p:sp>
      </p:grpSp>
      <p:sp>
        <p:nvSpPr>
          <p:cNvPr id="785416" name="Rectangle 21"/>
          <p:cNvSpPr>
            <a:spLocks noChangeArrowheads="1"/>
          </p:cNvSpPr>
          <p:nvPr/>
        </p:nvSpPr>
        <p:spPr bwMode="auto">
          <a:xfrm>
            <a:off x="457200" y="1905000"/>
            <a:ext cx="1676400" cy="4191000"/>
          </a:xfrm>
          <a:prstGeom prst="rect">
            <a:avLst/>
          </a:prstGeom>
          <a:noFill/>
          <a:ln w="31750" cap="rnd">
            <a:solidFill>
              <a:srgbClr val="CC0000"/>
            </a:solidFill>
            <a:miter lim="800000"/>
            <a:headEnd/>
            <a:tailEnd/>
          </a:ln>
        </p:spPr>
        <p:txBody>
          <a:bodyPr/>
          <a:lstStyle/>
          <a:p>
            <a:pPr eaLnBrk="0" hangingPunct="0"/>
            <a:endParaRPr lang="en-US" sz="2400" b="0">
              <a:solidFill>
                <a:srgbClr val="000000"/>
              </a:solidFill>
            </a:endParaRPr>
          </a:p>
        </p:txBody>
      </p:sp>
      <p:sp>
        <p:nvSpPr>
          <p:cNvPr id="785417" name="Rectangle 22"/>
          <p:cNvSpPr>
            <a:spLocks noChangeArrowheads="1"/>
          </p:cNvSpPr>
          <p:nvPr/>
        </p:nvSpPr>
        <p:spPr bwMode="auto">
          <a:xfrm>
            <a:off x="3416300" y="2041525"/>
            <a:ext cx="2197100" cy="244475"/>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LabVIEW Real-Time System</a:t>
            </a:r>
          </a:p>
        </p:txBody>
      </p:sp>
      <p:sp>
        <p:nvSpPr>
          <p:cNvPr id="785418" name="Rectangle 23"/>
          <p:cNvSpPr>
            <a:spLocks noChangeArrowheads="1"/>
          </p:cNvSpPr>
          <p:nvPr/>
        </p:nvSpPr>
        <p:spPr bwMode="auto">
          <a:xfrm>
            <a:off x="685800" y="2039938"/>
            <a:ext cx="1279525" cy="246062"/>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Windows PC/PXI</a:t>
            </a:r>
            <a:endParaRPr lang="en-US" sz="1800" b="0">
              <a:solidFill>
                <a:srgbClr val="000000"/>
              </a:solidFill>
            </a:endParaRPr>
          </a:p>
        </p:txBody>
      </p:sp>
      <p:grpSp>
        <p:nvGrpSpPr>
          <p:cNvPr id="785419" name="Group 24"/>
          <p:cNvGrpSpPr>
            <a:grpSpLocks/>
          </p:cNvGrpSpPr>
          <p:nvPr/>
        </p:nvGrpSpPr>
        <p:grpSpPr bwMode="auto">
          <a:xfrm>
            <a:off x="838200" y="3963988"/>
            <a:ext cx="920750" cy="455612"/>
            <a:chOff x="568" y="1973"/>
            <a:chExt cx="580" cy="287"/>
          </a:xfrm>
        </p:grpSpPr>
        <p:grpSp>
          <p:nvGrpSpPr>
            <p:cNvPr id="785440" name="Group 25"/>
            <p:cNvGrpSpPr>
              <a:grpSpLocks/>
            </p:cNvGrpSpPr>
            <p:nvPr/>
          </p:nvGrpSpPr>
          <p:grpSpPr bwMode="auto">
            <a:xfrm>
              <a:off x="568" y="1973"/>
              <a:ext cx="580" cy="287"/>
              <a:chOff x="568" y="3221"/>
              <a:chExt cx="580" cy="287"/>
            </a:xfrm>
          </p:grpSpPr>
          <p:sp>
            <p:nvSpPr>
              <p:cNvPr id="785442" name="Freeform 26"/>
              <p:cNvSpPr>
                <a:spLocks/>
              </p:cNvSpPr>
              <p:nvPr/>
            </p:nvSpPr>
            <p:spPr bwMode="auto">
              <a:xfrm>
                <a:off x="568" y="3221"/>
                <a:ext cx="580" cy="287"/>
              </a:xfrm>
              <a:custGeom>
                <a:avLst/>
                <a:gdLst>
                  <a:gd name="T0" fmla="*/ 2 w 7067"/>
                  <a:gd name="T1" fmla="*/ 0 h 3600"/>
                  <a:gd name="T2" fmla="*/ 0 w 7067"/>
                  <a:gd name="T3" fmla="*/ 0 h 3600"/>
                  <a:gd name="T4" fmla="*/ 0 w 7067"/>
                  <a:gd name="T5" fmla="*/ 2 h 3600"/>
                  <a:gd name="T6" fmla="*/ 2 w 7067"/>
                  <a:gd name="T7" fmla="*/ 2 h 3600"/>
                  <a:gd name="T8" fmla="*/ 4 w 7067"/>
                  <a:gd name="T9" fmla="*/ 2 h 3600"/>
                  <a:gd name="T10" fmla="*/ 4 w 7067"/>
                  <a:gd name="T11" fmla="*/ 0 h 3600"/>
                  <a:gd name="T12" fmla="*/ 2 w 7067"/>
                  <a:gd name="T13" fmla="*/ 0 h 3600"/>
                  <a:gd name="T14" fmla="*/ 0 60000 65536"/>
                  <a:gd name="T15" fmla="*/ 0 60000 65536"/>
                  <a:gd name="T16" fmla="*/ 0 60000 65536"/>
                  <a:gd name="T17" fmla="*/ 0 60000 65536"/>
                  <a:gd name="T18" fmla="*/ 0 60000 65536"/>
                  <a:gd name="T19" fmla="*/ 0 60000 65536"/>
                  <a:gd name="T20" fmla="*/ 0 60000 65536"/>
                  <a:gd name="T21" fmla="*/ 0 w 7067"/>
                  <a:gd name="T22" fmla="*/ 0 h 3600"/>
                  <a:gd name="T23" fmla="*/ 7067 w 7067"/>
                  <a:gd name="T24" fmla="*/ 3600 h 3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67" h="3600">
                    <a:moveTo>
                      <a:pt x="3534" y="0"/>
                    </a:moveTo>
                    <a:cubicBezTo>
                      <a:pt x="1582" y="0"/>
                      <a:pt x="0" y="202"/>
                      <a:pt x="0" y="450"/>
                    </a:cubicBezTo>
                    <a:lnTo>
                      <a:pt x="0" y="3150"/>
                    </a:lnTo>
                    <a:cubicBezTo>
                      <a:pt x="0" y="3399"/>
                      <a:pt x="1582" y="3600"/>
                      <a:pt x="3534" y="3600"/>
                    </a:cubicBezTo>
                    <a:cubicBezTo>
                      <a:pt x="5485" y="3600"/>
                      <a:pt x="7067" y="3399"/>
                      <a:pt x="7067" y="3150"/>
                    </a:cubicBezTo>
                    <a:lnTo>
                      <a:pt x="7067" y="450"/>
                    </a:lnTo>
                    <a:cubicBezTo>
                      <a:pt x="7067" y="202"/>
                      <a:pt x="5485" y="0"/>
                      <a:pt x="3534" y="0"/>
                    </a:cubicBezTo>
                    <a:close/>
                  </a:path>
                </a:pathLst>
              </a:custGeom>
              <a:solidFill>
                <a:srgbClr val="5C81B5"/>
              </a:solidFill>
              <a:ln w="0">
                <a:solidFill>
                  <a:srgbClr val="000000"/>
                </a:solidFill>
                <a:round/>
                <a:headEnd/>
                <a:tailEnd/>
              </a:ln>
            </p:spPr>
            <p:txBody>
              <a:bodyPr/>
              <a:lstStyle/>
              <a:p>
                <a:endParaRPr lang="en-US"/>
              </a:p>
            </p:txBody>
          </p:sp>
          <p:sp>
            <p:nvSpPr>
              <p:cNvPr id="785443" name="Oval 27"/>
              <p:cNvSpPr>
                <a:spLocks noChangeArrowheads="1"/>
              </p:cNvSpPr>
              <p:nvPr/>
            </p:nvSpPr>
            <p:spPr bwMode="auto">
              <a:xfrm>
                <a:off x="568" y="3221"/>
                <a:ext cx="580" cy="71"/>
              </a:xfrm>
              <a:prstGeom prst="ellipse">
                <a:avLst/>
              </a:prstGeom>
              <a:solidFill>
                <a:srgbClr val="7C9AC4"/>
              </a:solidFill>
              <a:ln w="0">
                <a:solidFill>
                  <a:srgbClr val="000000"/>
                </a:solidFill>
                <a:round/>
                <a:headEnd/>
                <a:tailEnd/>
              </a:ln>
            </p:spPr>
            <p:txBody>
              <a:bodyPr/>
              <a:lstStyle/>
              <a:p>
                <a:pPr eaLnBrk="0" hangingPunct="0"/>
                <a:endParaRPr lang="en-US" sz="2400" b="0">
                  <a:solidFill>
                    <a:srgbClr val="000000"/>
                  </a:solidFill>
                </a:endParaRPr>
              </a:p>
            </p:txBody>
          </p:sp>
          <p:sp>
            <p:nvSpPr>
              <p:cNvPr id="785444" name="Freeform 28"/>
              <p:cNvSpPr>
                <a:spLocks/>
              </p:cNvSpPr>
              <p:nvPr/>
            </p:nvSpPr>
            <p:spPr bwMode="auto">
              <a:xfrm>
                <a:off x="568" y="3221"/>
                <a:ext cx="580" cy="287"/>
              </a:xfrm>
              <a:custGeom>
                <a:avLst/>
                <a:gdLst>
                  <a:gd name="T0" fmla="*/ 2 w 7067"/>
                  <a:gd name="T1" fmla="*/ 0 h 3600"/>
                  <a:gd name="T2" fmla="*/ 0 w 7067"/>
                  <a:gd name="T3" fmla="*/ 0 h 3600"/>
                  <a:gd name="T4" fmla="*/ 0 w 7067"/>
                  <a:gd name="T5" fmla="*/ 2 h 3600"/>
                  <a:gd name="T6" fmla="*/ 2 w 7067"/>
                  <a:gd name="T7" fmla="*/ 2 h 3600"/>
                  <a:gd name="T8" fmla="*/ 4 w 7067"/>
                  <a:gd name="T9" fmla="*/ 2 h 3600"/>
                  <a:gd name="T10" fmla="*/ 4 w 7067"/>
                  <a:gd name="T11" fmla="*/ 0 h 3600"/>
                  <a:gd name="T12" fmla="*/ 2 w 7067"/>
                  <a:gd name="T13" fmla="*/ 0 h 3600"/>
                  <a:gd name="T14" fmla="*/ 0 60000 65536"/>
                  <a:gd name="T15" fmla="*/ 0 60000 65536"/>
                  <a:gd name="T16" fmla="*/ 0 60000 65536"/>
                  <a:gd name="T17" fmla="*/ 0 60000 65536"/>
                  <a:gd name="T18" fmla="*/ 0 60000 65536"/>
                  <a:gd name="T19" fmla="*/ 0 60000 65536"/>
                  <a:gd name="T20" fmla="*/ 0 60000 65536"/>
                  <a:gd name="T21" fmla="*/ 0 w 7067"/>
                  <a:gd name="T22" fmla="*/ 0 h 3600"/>
                  <a:gd name="T23" fmla="*/ 7067 w 7067"/>
                  <a:gd name="T24" fmla="*/ 3600 h 3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67" h="3600">
                    <a:moveTo>
                      <a:pt x="3534" y="0"/>
                    </a:moveTo>
                    <a:cubicBezTo>
                      <a:pt x="1582" y="0"/>
                      <a:pt x="0" y="202"/>
                      <a:pt x="0" y="450"/>
                    </a:cubicBezTo>
                    <a:lnTo>
                      <a:pt x="0" y="3150"/>
                    </a:lnTo>
                    <a:cubicBezTo>
                      <a:pt x="0" y="3399"/>
                      <a:pt x="1582" y="3600"/>
                      <a:pt x="3534" y="3600"/>
                    </a:cubicBezTo>
                    <a:cubicBezTo>
                      <a:pt x="5485" y="3600"/>
                      <a:pt x="7067" y="3399"/>
                      <a:pt x="7067" y="3150"/>
                    </a:cubicBezTo>
                    <a:lnTo>
                      <a:pt x="7067" y="450"/>
                    </a:lnTo>
                    <a:cubicBezTo>
                      <a:pt x="7067" y="202"/>
                      <a:pt x="5485" y="0"/>
                      <a:pt x="3534" y="0"/>
                    </a:cubicBezTo>
                    <a:close/>
                  </a:path>
                </a:pathLst>
              </a:custGeom>
              <a:noFill/>
              <a:ln w="7938">
                <a:solidFill>
                  <a:srgbClr val="5C81B5"/>
                </a:solidFill>
                <a:round/>
                <a:headEnd/>
                <a:tailEnd/>
              </a:ln>
            </p:spPr>
            <p:txBody>
              <a:bodyPr/>
              <a:lstStyle/>
              <a:p>
                <a:endParaRPr lang="en-US"/>
              </a:p>
            </p:txBody>
          </p:sp>
          <p:sp>
            <p:nvSpPr>
              <p:cNvPr id="785445" name="Freeform 29"/>
              <p:cNvSpPr>
                <a:spLocks/>
              </p:cNvSpPr>
              <p:nvPr/>
            </p:nvSpPr>
            <p:spPr bwMode="auto">
              <a:xfrm>
                <a:off x="568" y="3257"/>
                <a:ext cx="580" cy="35"/>
              </a:xfrm>
              <a:custGeom>
                <a:avLst/>
                <a:gdLst>
                  <a:gd name="T0" fmla="*/ 0 w 580"/>
                  <a:gd name="T1" fmla="*/ 0 h 35"/>
                  <a:gd name="T2" fmla="*/ 290 w 580"/>
                  <a:gd name="T3" fmla="*/ 35 h 35"/>
                  <a:gd name="T4" fmla="*/ 580 w 580"/>
                  <a:gd name="T5" fmla="*/ 0 h 35"/>
                  <a:gd name="T6" fmla="*/ 0 60000 65536"/>
                  <a:gd name="T7" fmla="*/ 0 60000 65536"/>
                  <a:gd name="T8" fmla="*/ 0 60000 65536"/>
                  <a:gd name="T9" fmla="*/ 0 w 580"/>
                  <a:gd name="T10" fmla="*/ 0 h 35"/>
                  <a:gd name="T11" fmla="*/ 580 w 580"/>
                  <a:gd name="T12" fmla="*/ 35 h 35"/>
                </a:gdLst>
                <a:ahLst/>
                <a:cxnLst>
                  <a:cxn ang="T6">
                    <a:pos x="T0" y="T1"/>
                  </a:cxn>
                  <a:cxn ang="T7">
                    <a:pos x="T2" y="T3"/>
                  </a:cxn>
                  <a:cxn ang="T8">
                    <a:pos x="T4" y="T5"/>
                  </a:cxn>
                </a:cxnLst>
                <a:rect l="T9" t="T10" r="T11" b="T12"/>
                <a:pathLst>
                  <a:path w="580" h="35">
                    <a:moveTo>
                      <a:pt x="0" y="0"/>
                    </a:moveTo>
                    <a:cubicBezTo>
                      <a:pt x="0" y="19"/>
                      <a:pt x="130" y="35"/>
                      <a:pt x="290" y="35"/>
                    </a:cubicBezTo>
                    <a:cubicBezTo>
                      <a:pt x="450" y="35"/>
                      <a:pt x="580" y="19"/>
                      <a:pt x="580" y="0"/>
                    </a:cubicBezTo>
                  </a:path>
                </a:pathLst>
              </a:custGeom>
              <a:noFill/>
              <a:ln w="7938">
                <a:solidFill>
                  <a:srgbClr val="5C81B5"/>
                </a:solidFill>
                <a:round/>
                <a:headEnd/>
                <a:tailEnd/>
              </a:ln>
            </p:spPr>
            <p:txBody>
              <a:bodyPr/>
              <a:lstStyle/>
              <a:p>
                <a:endParaRPr lang="en-US"/>
              </a:p>
            </p:txBody>
          </p:sp>
        </p:grpSp>
        <p:sp>
          <p:nvSpPr>
            <p:cNvPr id="785441" name="Rectangle 30"/>
            <p:cNvSpPr>
              <a:spLocks noChangeArrowheads="1"/>
            </p:cNvSpPr>
            <p:nvPr/>
          </p:nvSpPr>
          <p:spPr bwMode="auto">
            <a:xfrm>
              <a:off x="682" y="2076"/>
              <a:ext cx="391" cy="115"/>
            </a:xfrm>
            <a:prstGeom prst="rect">
              <a:avLst/>
            </a:prstGeom>
            <a:noFill/>
            <a:ln w="9525">
              <a:noFill/>
              <a:miter lim="800000"/>
              <a:headEnd/>
              <a:tailEnd/>
            </a:ln>
          </p:spPr>
          <p:txBody>
            <a:bodyPr wrap="none" lIns="0" tIns="0" rIns="0" bIns="0">
              <a:spAutoFit/>
            </a:bodyPr>
            <a:lstStyle/>
            <a:p>
              <a:pPr eaLnBrk="0" hangingPunct="0"/>
              <a:r>
                <a:rPr lang="en-US" sz="1200" b="0">
                  <a:solidFill>
                    <a:srgbClr val="FFFFFF"/>
                  </a:solidFill>
                </a:rPr>
                <a:t>Enterprise</a:t>
              </a:r>
              <a:endParaRPr lang="en-US" sz="1800" b="0">
                <a:solidFill>
                  <a:srgbClr val="000000"/>
                </a:solidFill>
              </a:endParaRPr>
            </a:p>
          </p:txBody>
        </p:sp>
      </p:grpSp>
      <p:grpSp>
        <p:nvGrpSpPr>
          <p:cNvPr id="785420" name="Group 31"/>
          <p:cNvGrpSpPr>
            <a:grpSpLocks/>
          </p:cNvGrpSpPr>
          <p:nvPr/>
        </p:nvGrpSpPr>
        <p:grpSpPr bwMode="auto">
          <a:xfrm>
            <a:off x="1135063" y="3505200"/>
            <a:ext cx="312737" cy="533400"/>
            <a:chOff x="765" y="3002"/>
            <a:chExt cx="197" cy="255"/>
          </a:xfrm>
        </p:grpSpPr>
        <p:sp>
          <p:nvSpPr>
            <p:cNvPr id="785438" name="Freeform 32"/>
            <p:cNvSpPr>
              <a:spLocks/>
            </p:cNvSpPr>
            <p:nvPr/>
          </p:nvSpPr>
          <p:spPr bwMode="auto">
            <a:xfrm>
              <a:off x="765" y="3002"/>
              <a:ext cx="197" cy="255"/>
            </a:xfrm>
            <a:custGeom>
              <a:avLst/>
              <a:gdLst>
                <a:gd name="T0" fmla="*/ 98 w 197"/>
                <a:gd name="T1" fmla="*/ 0 h 255"/>
                <a:gd name="T2" fmla="*/ 197 w 197"/>
                <a:gd name="T3" fmla="*/ 51 h 255"/>
                <a:gd name="T4" fmla="*/ 148 w 197"/>
                <a:gd name="T5" fmla="*/ 51 h 255"/>
                <a:gd name="T6" fmla="*/ 148 w 197"/>
                <a:gd name="T7" fmla="*/ 204 h 255"/>
                <a:gd name="T8" fmla="*/ 197 w 197"/>
                <a:gd name="T9" fmla="*/ 204 h 255"/>
                <a:gd name="T10" fmla="*/ 98 w 197"/>
                <a:gd name="T11" fmla="*/ 255 h 255"/>
                <a:gd name="T12" fmla="*/ 0 w 197"/>
                <a:gd name="T13" fmla="*/ 204 h 255"/>
                <a:gd name="T14" fmla="*/ 49 w 197"/>
                <a:gd name="T15" fmla="*/ 204 h 255"/>
                <a:gd name="T16" fmla="*/ 49 w 197"/>
                <a:gd name="T17" fmla="*/ 51 h 255"/>
                <a:gd name="T18" fmla="*/ 0 w 197"/>
                <a:gd name="T19" fmla="*/ 51 h 255"/>
                <a:gd name="T20" fmla="*/ 98 w 197"/>
                <a:gd name="T21" fmla="*/ 0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7"/>
                <a:gd name="T34" fmla="*/ 0 h 255"/>
                <a:gd name="T35" fmla="*/ 197 w 197"/>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7" h="255">
                  <a:moveTo>
                    <a:pt x="98" y="0"/>
                  </a:moveTo>
                  <a:lnTo>
                    <a:pt x="197" y="51"/>
                  </a:lnTo>
                  <a:lnTo>
                    <a:pt x="148" y="51"/>
                  </a:lnTo>
                  <a:lnTo>
                    <a:pt x="148" y="204"/>
                  </a:lnTo>
                  <a:lnTo>
                    <a:pt x="197" y="204"/>
                  </a:lnTo>
                  <a:lnTo>
                    <a:pt x="98" y="255"/>
                  </a:lnTo>
                  <a:lnTo>
                    <a:pt x="0" y="204"/>
                  </a:lnTo>
                  <a:lnTo>
                    <a:pt x="49" y="204"/>
                  </a:lnTo>
                  <a:lnTo>
                    <a:pt x="49" y="51"/>
                  </a:lnTo>
                  <a:lnTo>
                    <a:pt x="0" y="51"/>
                  </a:lnTo>
                  <a:lnTo>
                    <a:pt x="98" y="0"/>
                  </a:lnTo>
                  <a:close/>
                </a:path>
              </a:pathLst>
            </a:custGeom>
            <a:solidFill>
              <a:srgbClr val="FFFFFF"/>
            </a:solidFill>
            <a:ln w="9525">
              <a:noFill/>
              <a:round/>
              <a:headEnd/>
              <a:tailEnd/>
            </a:ln>
          </p:spPr>
          <p:txBody>
            <a:bodyPr/>
            <a:lstStyle/>
            <a:p>
              <a:endParaRPr lang="en-US"/>
            </a:p>
          </p:txBody>
        </p:sp>
        <p:sp>
          <p:nvSpPr>
            <p:cNvPr id="785439" name="Freeform 33"/>
            <p:cNvSpPr>
              <a:spLocks/>
            </p:cNvSpPr>
            <p:nvPr/>
          </p:nvSpPr>
          <p:spPr bwMode="auto">
            <a:xfrm>
              <a:off x="765" y="3002"/>
              <a:ext cx="197" cy="255"/>
            </a:xfrm>
            <a:custGeom>
              <a:avLst/>
              <a:gdLst>
                <a:gd name="T0" fmla="*/ 98 w 197"/>
                <a:gd name="T1" fmla="*/ 0 h 255"/>
                <a:gd name="T2" fmla="*/ 197 w 197"/>
                <a:gd name="T3" fmla="*/ 51 h 255"/>
                <a:gd name="T4" fmla="*/ 148 w 197"/>
                <a:gd name="T5" fmla="*/ 51 h 255"/>
                <a:gd name="T6" fmla="*/ 148 w 197"/>
                <a:gd name="T7" fmla="*/ 204 h 255"/>
                <a:gd name="T8" fmla="*/ 197 w 197"/>
                <a:gd name="T9" fmla="*/ 204 h 255"/>
                <a:gd name="T10" fmla="*/ 98 w 197"/>
                <a:gd name="T11" fmla="*/ 255 h 255"/>
                <a:gd name="T12" fmla="*/ 0 w 197"/>
                <a:gd name="T13" fmla="*/ 204 h 255"/>
                <a:gd name="T14" fmla="*/ 49 w 197"/>
                <a:gd name="T15" fmla="*/ 204 h 255"/>
                <a:gd name="T16" fmla="*/ 49 w 197"/>
                <a:gd name="T17" fmla="*/ 51 h 255"/>
                <a:gd name="T18" fmla="*/ 0 w 197"/>
                <a:gd name="T19" fmla="*/ 51 h 255"/>
                <a:gd name="T20" fmla="*/ 98 w 197"/>
                <a:gd name="T21" fmla="*/ 0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7"/>
                <a:gd name="T34" fmla="*/ 0 h 255"/>
                <a:gd name="T35" fmla="*/ 197 w 197"/>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7" h="255">
                  <a:moveTo>
                    <a:pt x="98" y="0"/>
                  </a:moveTo>
                  <a:lnTo>
                    <a:pt x="197" y="51"/>
                  </a:lnTo>
                  <a:lnTo>
                    <a:pt x="148" y="51"/>
                  </a:lnTo>
                  <a:lnTo>
                    <a:pt x="148" y="204"/>
                  </a:lnTo>
                  <a:lnTo>
                    <a:pt x="197" y="204"/>
                  </a:lnTo>
                  <a:lnTo>
                    <a:pt x="98" y="255"/>
                  </a:lnTo>
                  <a:lnTo>
                    <a:pt x="0" y="204"/>
                  </a:lnTo>
                  <a:lnTo>
                    <a:pt x="49" y="204"/>
                  </a:lnTo>
                  <a:lnTo>
                    <a:pt x="49" y="51"/>
                  </a:lnTo>
                  <a:lnTo>
                    <a:pt x="0" y="51"/>
                  </a:lnTo>
                  <a:lnTo>
                    <a:pt x="98" y="0"/>
                  </a:lnTo>
                  <a:close/>
                </a:path>
              </a:pathLst>
            </a:custGeom>
            <a:noFill/>
            <a:ln w="19050" cap="rnd">
              <a:solidFill>
                <a:srgbClr val="000000"/>
              </a:solidFill>
              <a:miter lim="800000"/>
              <a:headEnd/>
              <a:tailEnd/>
            </a:ln>
          </p:spPr>
          <p:txBody>
            <a:bodyPr/>
            <a:lstStyle/>
            <a:p>
              <a:endParaRPr lang="en-US"/>
            </a:p>
          </p:txBody>
        </p:sp>
      </p:grpSp>
      <p:sp>
        <p:nvSpPr>
          <p:cNvPr id="785421" name="Rectangle 34"/>
          <p:cNvSpPr>
            <a:spLocks noChangeArrowheads="1"/>
          </p:cNvSpPr>
          <p:nvPr/>
        </p:nvSpPr>
        <p:spPr bwMode="auto">
          <a:xfrm>
            <a:off x="989013" y="2898775"/>
            <a:ext cx="279400" cy="182563"/>
          </a:xfrm>
          <a:prstGeom prst="rect">
            <a:avLst/>
          </a:prstGeom>
          <a:noFill/>
          <a:ln w="9525">
            <a:noFill/>
            <a:miter lim="800000"/>
            <a:headEnd/>
            <a:tailEnd/>
          </a:ln>
        </p:spPr>
        <p:txBody>
          <a:bodyPr wrap="none" lIns="0" tIns="0" rIns="0" bIns="0">
            <a:spAutoFit/>
          </a:bodyPr>
          <a:lstStyle/>
          <a:p>
            <a:pPr eaLnBrk="0" hangingPunct="0"/>
            <a:r>
              <a:rPr lang="en-US" sz="1200" b="0">
                <a:solidFill>
                  <a:srgbClr val="FFFFFF"/>
                </a:solidFill>
              </a:rPr>
              <a:t>User</a:t>
            </a:r>
            <a:endParaRPr lang="en-US" sz="1800" b="0">
              <a:solidFill>
                <a:srgbClr val="000000"/>
              </a:solidFill>
            </a:endParaRPr>
          </a:p>
        </p:txBody>
      </p:sp>
      <p:sp>
        <p:nvSpPr>
          <p:cNvPr id="785422" name="Rectangle 35"/>
          <p:cNvSpPr>
            <a:spLocks noChangeArrowheads="1"/>
          </p:cNvSpPr>
          <p:nvPr/>
        </p:nvSpPr>
        <p:spPr bwMode="auto">
          <a:xfrm>
            <a:off x="868363" y="3081338"/>
            <a:ext cx="522287" cy="182562"/>
          </a:xfrm>
          <a:prstGeom prst="rect">
            <a:avLst/>
          </a:prstGeom>
          <a:noFill/>
          <a:ln w="9525">
            <a:noFill/>
            <a:miter lim="800000"/>
            <a:headEnd/>
            <a:tailEnd/>
          </a:ln>
        </p:spPr>
        <p:txBody>
          <a:bodyPr wrap="none" lIns="0" tIns="0" rIns="0" bIns="0">
            <a:spAutoFit/>
          </a:bodyPr>
          <a:lstStyle/>
          <a:p>
            <a:pPr eaLnBrk="0" hangingPunct="0"/>
            <a:r>
              <a:rPr lang="en-US" sz="1200" b="0">
                <a:solidFill>
                  <a:srgbClr val="FFFFFF"/>
                </a:solidFill>
              </a:rPr>
              <a:t>Interface</a:t>
            </a:r>
            <a:endParaRPr lang="en-US" sz="1800" b="0">
              <a:solidFill>
                <a:srgbClr val="000000"/>
              </a:solidFill>
            </a:endParaRPr>
          </a:p>
        </p:txBody>
      </p:sp>
      <p:sp>
        <p:nvSpPr>
          <p:cNvPr id="785423" name="Rectangle 36"/>
          <p:cNvSpPr>
            <a:spLocks noChangeArrowheads="1"/>
          </p:cNvSpPr>
          <p:nvPr/>
        </p:nvSpPr>
        <p:spPr bwMode="auto">
          <a:xfrm>
            <a:off x="5105400" y="27432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eaLnBrk="0" hangingPunct="0"/>
            <a:r>
              <a:rPr lang="en-US" sz="1600" b="0">
                <a:solidFill>
                  <a:srgbClr val="000000"/>
                </a:solidFill>
              </a:rPr>
              <a:t>Time-Critical</a:t>
            </a:r>
          </a:p>
          <a:p>
            <a:pPr eaLnBrk="0" hangingPunct="0"/>
            <a:r>
              <a:rPr lang="en-US" sz="1600" b="0">
                <a:solidFill>
                  <a:srgbClr val="000000"/>
                </a:solidFill>
              </a:rPr>
              <a:t>Interface VI</a:t>
            </a:r>
          </a:p>
        </p:txBody>
      </p:sp>
      <p:sp>
        <p:nvSpPr>
          <p:cNvPr id="785424" name="Rectangle 37"/>
          <p:cNvSpPr>
            <a:spLocks noChangeArrowheads="1"/>
          </p:cNvSpPr>
          <p:nvPr/>
        </p:nvSpPr>
        <p:spPr bwMode="auto">
          <a:xfrm>
            <a:off x="2846388" y="27432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eaLnBrk="0" hangingPunct="0"/>
            <a:r>
              <a:rPr lang="en-US" sz="1600" b="0">
                <a:solidFill>
                  <a:srgbClr val="000000"/>
                </a:solidFill>
              </a:rPr>
              <a:t>Normal Priority</a:t>
            </a:r>
          </a:p>
          <a:p>
            <a:pPr eaLnBrk="0" hangingPunct="0"/>
            <a:r>
              <a:rPr lang="en-US" sz="1600" b="0">
                <a:solidFill>
                  <a:srgbClr val="000000"/>
                </a:solidFill>
              </a:rPr>
              <a:t>VI</a:t>
            </a:r>
          </a:p>
        </p:txBody>
      </p:sp>
      <p:sp>
        <p:nvSpPr>
          <p:cNvPr id="785425" name="Rectangle 38"/>
          <p:cNvSpPr>
            <a:spLocks noChangeArrowheads="1"/>
          </p:cNvSpPr>
          <p:nvPr/>
        </p:nvSpPr>
        <p:spPr bwMode="auto">
          <a:xfrm>
            <a:off x="609600" y="27432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eaLnBrk="0" hangingPunct="0"/>
            <a:r>
              <a:rPr lang="en-US" sz="2000" b="0">
                <a:solidFill>
                  <a:srgbClr val="000000"/>
                </a:solidFill>
              </a:rPr>
              <a:t>Windows</a:t>
            </a:r>
          </a:p>
          <a:p>
            <a:pPr eaLnBrk="0" hangingPunct="0"/>
            <a:r>
              <a:rPr lang="en-US" sz="2000" b="0">
                <a:solidFill>
                  <a:srgbClr val="000000"/>
                </a:solidFill>
              </a:rPr>
              <a:t>VI</a:t>
            </a:r>
          </a:p>
        </p:txBody>
      </p:sp>
      <p:sp>
        <p:nvSpPr>
          <p:cNvPr id="785426" name="AutoShape 39"/>
          <p:cNvSpPr>
            <a:spLocks noChangeArrowheads="1"/>
          </p:cNvSpPr>
          <p:nvPr/>
        </p:nvSpPr>
        <p:spPr bwMode="auto">
          <a:xfrm>
            <a:off x="1752600" y="2590800"/>
            <a:ext cx="1143000" cy="914400"/>
          </a:xfrm>
          <a:prstGeom prst="leftRightArrow">
            <a:avLst>
              <a:gd name="adj1" fmla="val 50000"/>
              <a:gd name="adj2" fmla="val 25000"/>
            </a:avLst>
          </a:prstGeom>
          <a:solidFill>
            <a:srgbClr val="C0C0C0"/>
          </a:solidFill>
          <a:ln w="15875" algn="ctr">
            <a:solidFill>
              <a:schemeClr val="tx1"/>
            </a:solidFill>
            <a:miter lim="800000"/>
            <a:headEnd/>
            <a:tailEnd/>
          </a:ln>
        </p:spPr>
        <p:txBody>
          <a:bodyPr wrap="none" anchor="ctr"/>
          <a:lstStyle/>
          <a:p>
            <a:pPr eaLnBrk="0" hangingPunct="0"/>
            <a:r>
              <a:rPr lang="en-US" sz="1200" b="0">
                <a:solidFill>
                  <a:srgbClr val="000000"/>
                </a:solidFill>
              </a:rPr>
              <a:t>Network</a:t>
            </a:r>
          </a:p>
          <a:p>
            <a:pPr eaLnBrk="0" hangingPunct="0"/>
            <a:r>
              <a:rPr lang="en-US" sz="1200" b="0">
                <a:solidFill>
                  <a:srgbClr val="000000"/>
                </a:solidFill>
              </a:rPr>
              <a:t>Communication</a:t>
            </a:r>
          </a:p>
        </p:txBody>
      </p:sp>
      <p:sp>
        <p:nvSpPr>
          <p:cNvPr id="785427" name="AutoShape 40"/>
          <p:cNvSpPr>
            <a:spLocks noChangeArrowheads="1"/>
          </p:cNvSpPr>
          <p:nvPr/>
        </p:nvSpPr>
        <p:spPr bwMode="auto">
          <a:xfrm>
            <a:off x="4038600" y="2667000"/>
            <a:ext cx="1143000" cy="914400"/>
          </a:xfrm>
          <a:prstGeom prst="leftRightArrow">
            <a:avLst>
              <a:gd name="adj1" fmla="val 50000"/>
              <a:gd name="adj2" fmla="val 25000"/>
            </a:avLst>
          </a:prstGeom>
          <a:solidFill>
            <a:srgbClr val="C0C0C0"/>
          </a:solidFill>
          <a:ln w="15875" algn="ctr">
            <a:solidFill>
              <a:schemeClr val="tx1"/>
            </a:solidFill>
            <a:miter lim="800000"/>
            <a:headEnd/>
            <a:tailEnd/>
          </a:ln>
        </p:spPr>
        <p:txBody>
          <a:bodyPr wrap="none" anchor="ctr"/>
          <a:lstStyle/>
          <a:p>
            <a:pPr eaLnBrk="0" hangingPunct="0"/>
            <a:r>
              <a:rPr lang="en-US" sz="1200" b="0">
                <a:solidFill>
                  <a:srgbClr val="000000"/>
                </a:solidFill>
              </a:rPr>
              <a:t>Inter-Thread</a:t>
            </a:r>
          </a:p>
          <a:p>
            <a:pPr eaLnBrk="0" hangingPunct="0"/>
            <a:r>
              <a:rPr lang="en-US" sz="1200" b="0">
                <a:solidFill>
                  <a:srgbClr val="000000"/>
                </a:solidFill>
              </a:rPr>
              <a:t>Communication</a:t>
            </a:r>
          </a:p>
        </p:txBody>
      </p:sp>
      <p:sp>
        <p:nvSpPr>
          <p:cNvPr id="785428" name="AutoShape 41"/>
          <p:cNvSpPr>
            <a:spLocks noChangeArrowheads="1"/>
          </p:cNvSpPr>
          <p:nvPr/>
        </p:nvSpPr>
        <p:spPr bwMode="auto">
          <a:xfrm>
            <a:off x="6324600" y="2667000"/>
            <a:ext cx="914400" cy="914400"/>
          </a:xfrm>
          <a:prstGeom prst="leftRightArrow">
            <a:avLst>
              <a:gd name="adj1" fmla="val 50000"/>
              <a:gd name="adj2" fmla="val 20000"/>
            </a:avLst>
          </a:prstGeom>
          <a:solidFill>
            <a:srgbClr val="C0C0C0"/>
          </a:solidFill>
          <a:ln w="15875" algn="ctr">
            <a:solidFill>
              <a:schemeClr val="tx1"/>
            </a:solidFill>
            <a:miter lim="800000"/>
            <a:headEnd/>
            <a:tailEnd/>
          </a:ln>
        </p:spPr>
        <p:txBody>
          <a:bodyPr wrap="none" anchor="ctr"/>
          <a:lstStyle/>
          <a:p>
            <a:pPr eaLnBrk="0" hangingPunct="0"/>
            <a:r>
              <a:rPr lang="en-US" sz="1200" b="0">
                <a:solidFill>
                  <a:srgbClr val="000000"/>
                </a:solidFill>
              </a:rPr>
              <a:t>FPGA</a:t>
            </a:r>
          </a:p>
          <a:p>
            <a:pPr eaLnBrk="0" hangingPunct="0"/>
            <a:r>
              <a:rPr lang="en-US" sz="1200" b="0">
                <a:solidFill>
                  <a:srgbClr val="000000"/>
                </a:solidFill>
              </a:rPr>
              <a:t>Interface</a:t>
            </a:r>
          </a:p>
        </p:txBody>
      </p:sp>
      <p:grpSp>
        <p:nvGrpSpPr>
          <p:cNvPr id="785429" name="Group 42"/>
          <p:cNvGrpSpPr>
            <a:grpSpLocks/>
          </p:cNvGrpSpPr>
          <p:nvPr/>
        </p:nvGrpSpPr>
        <p:grpSpPr bwMode="auto">
          <a:xfrm>
            <a:off x="3227388" y="3505200"/>
            <a:ext cx="312737" cy="533400"/>
            <a:chOff x="765" y="3002"/>
            <a:chExt cx="197" cy="255"/>
          </a:xfrm>
        </p:grpSpPr>
        <p:sp>
          <p:nvSpPr>
            <p:cNvPr id="785436" name="Freeform 43"/>
            <p:cNvSpPr>
              <a:spLocks/>
            </p:cNvSpPr>
            <p:nvPr/>
          </p:nvSpPr>
          <p:spPr bwMode="auto">
            <a:xfrm>
              <a:off x="765" y="3002"/>
              <a:ext cx="197" cy="255"/>
            </a:xfrm>
            <a:custGeom>
              <a:avLst/>
              <a:gdLst>
                <a:gd name="T0" fmla="*/ 98 w 197"/>
                <a:gd name="T1" fmla="*/ 0 h 255"/>
                <a:gd name="T2" fmla="*/ 197 w 197"/>
                <a:gd name="T3" fmla="*/ 51 h 255"/>
                <a:gd name="T4" fmla="*/ 148 w 197"/>
                <a:gd name="T5" fmla="*/ 51 h 255"/>
                <a:gd name="T6" fmla="*/ 148 w 197"/>
                <a:gd name="T7" fmla="*/ 204 h 255"/>
                <a:gd name="T8" fmla="*/ 197 w 197"/>
                <a:gd name="T9" fmla="*/ 204 h 255"/>
                <a:gd name="T10" fmla="*/ 98 w 197"/>
                <a:gd name="T11" fmla="*/ 255 h 255"/>
                <a:gd name="T12" fmla="*/ 0 w 197"/>
                <a:gd name="T13" fmla="*/ 204 h 255"/>
                <a:gd name="T14" fmla="*/ 49 w 197"/>
                <a:gd name="T15" fmla="*/ 204 h 255"/>
                <a:gd name="T16" fmla="*/ 49 w 197"/>
                <a:gd name="T17" fmla="*/ 51 h 255"/>
                <a:gd name="T18" fmla="*/ 0 w 197"/>
                <a:gd name="T19" fmla="*/ 51 h 255"/>
                <a:gd name="T20" fmla="*/ 98 w 197"/>
                <a:gd name="T21" fmla="*/ 0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7"/>
                <a:gd name="T34" fmla="*/ 0 h 255"/>
                <a:gd name="T35" fmla="*/ 197 w 197"/>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7" h="255">
                  <a:moveTo>
                    <a:pt x="98" y="0"/>
                  </a:moveTo>
                  <a:lnTo>
                    <a:pt x="197" y="51"/>
                  </a:lnTo>
                  <a:lnTo>
                    <a:pt x="148" y="51"/>
                  </a:lnTo>
                  <a:lnTo>
                    <a:pt x="148" y="204"/>
                  </a:lnTo>
                  <a:lnTo>
                    <a:pt x="197" y="204"/>
                  </a:lnTo>
                  <a:lnTo>
                    <a:pt x="98" y="255"/>
                  </a:lnTo>
                  <a:lnTo>
                    <a:pt x="0" y="204"/>
                  </a:lnTo>
                  <a:lnTo>
                    <a:pt x="49" y="204"/>
                  </a:lnTo>
                  <a:lnTo>
                    <a:pt x="49" y="51"/>
                  </a:lnTo>
                  <a:lnTo>
                    <a:pt x="0" y="51"/>
                  </a:lnTo>
                  <a:lnTo>
                    <a:pt x="98" y="0"/>
                  </a:lnTo>
                  <a:close/>
                </a:path>
              </a:pathLst>
            </a:custGeom>
            <a:solidFill>
              <a:srgbClr val="FFFFFF"/>
            </a:solidFill>
            <a:ln w="9525">
              <a:noFill/>
              <a:round/>
              <a:headEnd/>
              <a:tailEnd/>
            </a:ln>
          </p:spPr>
          <p:txBody>
            <a:bodyPr/>
            <a:lstStyle/>
            <a:p>
              <a:endParaRPr lang="en-US"/>
            </a:p>
          </p:txBody>
        </p:sp>
        <p:sp>
          <p:nvSpPr>
            <p:cNvPr id="785437" name="Freeform 44"/>
            <p:cNvSpPr>
              <a:spLocks/>
            </p:cNvSpPr>
            <p:nvPr/>
          </p:nvSpPr>
          <p:spPr bwMode="auto">
            <a:xfrm>
              <a:off x="765" y="3002"/>
              <a:ext cx="197" cy="255"/>
            </a:xfrm>
            <a:custGeom>
              <a:avLst/>
              <a:gdLst>
                <a:gd name="T0" fmla="*/ 98 w 197"/>
                <a:gd name="T1" fmla="*/ 0 h 255"/>
                <a:gd name="T2" fmla="*/ 197 w 197"/>
                <a:gd name="T3" fmla="*/ 51 h 255"/>
                <a:gd name="T4" fmla="*/ 148 w 197"/>
                <a:gd name="T5" fmla="*/ 51 h 255"/>
                <a:gd name="T6" fmla="*/ 148 w 197"/>
                <a:gd name="T7" fmla="*/ 204 h 255"/>
                <a:gd name="T8" fmla="*/ 197 w 197"/>
                <a:gd name="T9" fmla="*/ 204 h 255"/>
                <a:gd name="T10" fmla="*/ 98 w 197"/>
                <a:gd name="T11" fmla="*/ 255 h 255"/>
                <a:gd name="T12" fmla="*/ 0 w 197"/>
                <a:gd name="T13" fmla="*/ 204 h 255"/>
                <a:gd name="T14" fmla="*/ 49 w 197"/>
                <a:gd name="T15" fmla="*/ 204 h 255"/>
                <a:gd name="T16" fmla="*/ 49 w 197"/>
                <a:gd name="T17" fmla="*/ 51 h 255"/>
                <a:gd name="T18" fmla="*/ 0 w 197"/>
                <a:gd name="T19" fmla="*/ 51 h 255"/>
                <a:gd name="T20" fmla="*/ 98 w 197"/>
                <a:gd name="T21" fmla="*/ 0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7"/>
                <a:gd name="T34" fmla="*/ 0 h 255"/>
                <a:gd name="T35" fmla="*/ 197 w 197"/>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7" h="255">
                  <a:moveTo>
                    <a:pt x="98" y="0"/>
                  </a:moveTo>
                  <a:lnTo>
                    <a:pt x="197" y="51"/>
                  </a:lnTo>
                  <a:lnTo>
                    <a:pt x="148" y="51"/>
                  </a:lnTo>
                  <a:lnTo>
                    <a:pt x="148" y="204"/>
                  </a:lnTo>
                  <a:lnTo>
                    <a:pt x="197" y="204"/>
                  </a:lnTo>
                  <a:lnTo>
                    <a:pt x="98" y="255"/>
                  </a:lnTo>
                  <a:lnTo>
                    <a:pt x="0" y="204"/>
                  </a:lnTo>
                  <a:lnTo>
                    <a:pt x="49" y="204"/>
                  </a:lnTo>
                  <a:lnTo>
                    <a:pt x="49" y="51"/>
                  </a:lnTo>
                  <a:lnTo>
                    <a:pt x="0" y="51"/>
                  </a:lnTo>
                  <a:lnTo>
                    <a:pt x="98" y="0"/>
                  </a:lnTo>
                  <a:close/>
                </a:path>
              </a:pathLst>
            </a:custGeom>
            <a:noFill/>
            <a:ln w="19050" cap="rnd">
              <a:solidFill>
                <a:srgbClr val="000000"/>
              </a:solidFill>
              <a:miter lim="800000"/>
              <a:headEnd/>
              <a:tailEnd/>
            </a:ln>
          </p:spPr>
          <p:txBody>
            <a:bodyPr/>
            <a:lstStyle/>
            <a:p>
              <a:endParaRPr lang="en-US"/>
            </a:p>
          </p:txBody>
        </p:sp>
      </p:grpSp>
      <p:pic>
        <p:nvPicPr>
          <p:cNvPr id="785430" name="Picture 45" descr="noloc_fpga_logo.bmp"/>
          <p:cNvPicPr>
            <a:picLocks noChangeAspect="1" noChangeArrowheads="1"/>
          </p:cNvPicPr>
          <p:nvPr/>
        </p:nvPicPr>
        <p:blipFill>
          <a:blip r:embed="rId3" cstate="print"/>
          <a:srcRect/>
          <a:stretch>
            <a:fillRect/>
          </a:stretch>
        </p:blipFill>
        <p:spPr bwMode="auto">
          <a:xfrm>
            <a:off x="7329488" y="4419600"/>
            <a:ext cx="1052512" cy="1066800"/>
          </a:xfrm>
          <a:prstGeom prst="rect">
            <a:avLst/>
          </a:prstGeom>
          <a:noFill/>
          <a:ln w="9525">
            <a:noFill/>
            <a:miter lim="800000"/>
            <a:headEnd/>
            <a:tailEnd/>
          </a:ln>
        </p:spPr>
      </p:pic>
      <p:pic>
        <p:nvPicPr>
          <p:cNvPr id="785431" name="Picture 46" descr="realtime_icon.gif"/>
          <p:cNvPicPr>
            <a:picLocks noChangeAspect="1" noChangeArrowheads="1"/>
          </p:cNvPicPr>
          <p:nvPr/>
        </p:nvPicPr>
        <p:blipFill>
          <a:blip r:embed="rId4" cstate="print"/>
          <a:srcRect l="15451" t="9969" r="17596" b="15265"/>
          <a:stretch>
            <a:fillRect/>
          </a:stretch>
        </p:blipFill>
        <p:spPr bwMode="auto">
          <a:xfrm>
            <a:off x="4419600" y="4343400"/>
            <a:ext cx="990600" cy="1143000"/>
          </a:xfrm>
          <a:prstGeom prst="rect">
            <a:avLst/>
          </a:prstGeom>
          <a:noFill/>
          <a:ln w="9525">
            <a:noFill/>
            <a:miter lim="800000"/>
            <a:headEnd/>
            <a:tailEnd/>
          </a:ln>
        </p:spPr>
      </p:pic>
      <p:pic>
        <p:nvPicPr>
          <p:cNvPr id="785432" name="Picture 47" descr="noloc_missing_art_imagefil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62000" y="4495800"/>
            <a:ext cx="990600" cy="915988"/>
          </a:xfrm>
          <a:prstGeom prst="rect">
            <a:avLst/>
          </a:prstGeom>
          <a:noFill/>
          <a:ln w="9525">
            <a:noFill/>
            <a:miter lim="800000"/>
            <a:headEnd/>
            <a:tailEnd/>
          </a:ln>
        </p:spPr>
      </p:pic>
      <p:sp>
        <p:nvSpPr>
          <p:cNvPr id="785433" name="Rectangle 48"/>
          <p:cNvSpPr>
            <a:spLocks noChangeArrowheads="1"/>
          </p:cNvSpPr>
          <p:nvPr/>
        </p:nvSpPr>
        <p:spPr bwMode="auto">
          <a:xfrm>
            <a:off x="762000" y="5454650"/>
            <a:ext cx="998538" cy="488950"/>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LabVIEW</a:t>
            </a:r>
          </a:p>
          <a:p>
            <a:pPr eaLnBrk="0" hangingPunct="0"/>
            <a:r>
              <a:rPr lang="en-US" sz="1600" b="0">
                <a:solidFill>
                  <a:srgbClr val="000000"/>
                </a:solidFill>
              </a:rPr>
              <a:t>for Windows</a:t>
            </a:r>
            <a:endParaRPr lang="en-US" sz="1800" b="0">
              <a:solidFill>
                <a:srgbClr val="000000"/>
              </a:solidFill>
            </a:endParaRPr>
          </a:p>
        </p:txBody>
      </p:sp>
      <p:sp>
        <p:nvSpPr>
          <p:cNvPr id="785434" name="Rectangle 49"/>
          <p:cNvSpPr>
            <a:spLocks noChangeArrowheads="1"/>
          </p:cNvSpPr>
          <p:nvPr/>
        </p:nvSpPr>
        <p:spPr bwMode="auto">
          <a:xfrm>
            <a:off x="7275513" y="5546725"/>
            <a:ext cx="1230312" cy="244475"/>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LabVIEW FPGA</a:t>
            </a:r>
            <a:endParaRPr lang="en-US" sz="1800" b="0">
              <a:solidFill>
                <a:srgbClr val="000000"/>
              </a:solidFill>
            </a:endParaRPr>
          </a:p>
        </p:txBody>
      </p:sp>
      <p:sp>
        <p:nvSpPr>
          <p:cNvPr id="785435" name="Rectangle 50"/>
          <p:cNvSpPr>
            <a:spLocks noChangeArrowheads="1"/>
          </p:cNvSpPr>
          <p:nvPr/>
        </p:nvSpPr>
        <p:spPr bwMode="auto">
          <a:xfrm>
            <a:off x="4191000" y="5622925"/>
            <a:ext cx="1560513" cy="244475"/>
          </a:xfrm>
          <a:prstGeom prst="rect">
            <a:avLst/>
          </a:prstGeom>
          <a:noFill/>
          <a:ln w="9525">
            <a:noFill/>
            <a:miter lim="800000"/>
            <a:headEnd/>
            <a:tailEnd/>
          </a:ln>
        </p:spPr>
        <p:txBody>
          <a:bodyPr wrap="none" lIns="0" tIns="0" rIns="0" bIns="0">
            <a:spAutoFit/>
          </a:bodyPr>
          <a:lstStyle/>
          <a:p>
            <a:pPr eaLnBrk="0" hangingPunct="0"/>
            <a:r>
              <a:rPr lang="en-US" sz="1600" b="0">
                <a:solidFill>
                  <a:srgbClr val="000000"/>
                </a:solidFill>
              </a:rPr>
              <a:t>LabVIEW Real-Time</a:t>
            </a:r>
            <a:endParaRPr lang="en-US" sz="1800" b="0">
              <a:solidFill>
                <a:srgbClr val="000000"/>
              </a:solidFill>
            </a:endParaRPr>
          </a:p>
        </p:txBody>
      </p:sp>
    </p:spTree>
  </p:cSld>
  <p:clrMapOvr>
    <a:masterClrMapping/>
  </p:clrMapOvr>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pPr eaLnBrk="1" hangingPunct="1"/>
            <a:r>
              <a:rPr lang="en-US" smtClean="0"/>
              <a:t>F. Developing a Windows VI</a:t>
            </a:r>
          </a:p>
        </p:txBody>
      </p:sp>
      <p:sp>
        <p:nvSpPr>
          <p:cNvPr id="786435" name="Rectangle 6"/>
          <p:cNvSpPr>
            <a:spLocks noGrp="1" noChangeArrowheads="1"/>
          </p:cNvSpPr>
          <p:nvPr>
            <p:ph idx="1"/>
          </p:nvPr>
        </p:nvSpPr>
        <p:spPr/>
        <p:txBody>
          <a:bodyPr/>
          <a:lstStyle/>
          <a:p>
            <a:pPr marL="0" indent="0" eaLnBrk="1" hangingPunct="1"/>
            <a:r>
              <a:rPr lang="en-US" smtClean="0"/>
              <a:t>Windows VI possible tasks:</a:t>
            </a:r>
          </a:p>
          <a:p>
            <a:pPr lvl="1" eaLnBrk="1" hangingPunct="1"/>
            <a:r>
              <a:rPr lang="en-US" smtClean="0"/>
              <a:t>Act as a user-interface</a:t>
            </a:r>
          </a:p>
          <a:p>
            <a:pPr lvl="1" eaLnBrk="1" hangingPunct="1"/>
            <a:r>
              <a:rPr lang="en-US" smtClean="0"/>
              <a:t>Send data and commands to RT host VI</a:t>
            </a:r>
          </a:p>
          <a:p>
            <a:pPr lvl="1" eaLnBrk="1" hangingPunct="1"/>
            <a:r>
              <a:rPr lang="en-US" smtClean="0"/>
              <a:t>ActiveX and .NET functionality</a:t>
            </a:r>
          </a:p>
          <a:p>
            <a:pPr lvl="1" eaLnBrk="1" hangingPunct="1"/>
            <a:r>
              <a:rPr lang="en-US" smtClean="0"/>
              <a:t>Database connectivity</a:t>
            </a:r>
          </a:p>
          <a:p>
            <a:pPr lvl="1" eaLnBrk="1" hangingPunct="1"/>
            <a:r>
              <a:rPr lang="en-US" smtClean="0"/>
              <a:t>Log data</a:t>
            </a:r>
          </a:p>
          <a:p>
            <a:pPr lvl="1" eaLnBrk="1" hangingPunct="1"/>
            <a:r>
              <a:rPr lang="en-US" smtClean="0"/>
              <a:t>Data processing</a:t>
            </a:r>
          </a:p>
        </p:txBody>
      </p:sp>
    </p:spTree>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pPr eaLnBrk="1" hangingPunct="1"/>
            <a:r>
              <a:rPr lang="en-US" smtClean="0"/>
              <a:t>Developing a Windows VI</a:t>
            </a:r>
          </a:p>
        </p:txBody>
      </p:sp>
      <p:sp>
        <p:nvSpPr>
          <p:cNvPr id="191511" name="Rectangle 23"/>
          <p:cNvSpPr>
            <a:spLocks noGrp="1" noChangeArrowheads="1"/>
          </p:cNvSpPr>
          <p:nvPr>
            <p:ph idx="1"/>
          </p:nvPr>
        </p:nvSpPr>
        <p:spPr/>
        <p:txBody>
          <a:bodyPr rtlCol="0">
            <a:normAutofit lnSpcReduction="10000"/>
          </a:bodyPr>
          <a:lstStyle/>
          <a:p>
            <a:pPr lvl="1" eaLnBrk="1" fontAlgn="auto" hangingPunct="1">
              <a:spcAft>
                <a:spcPts val="0"/>
              </a:spcAft>
              <a:defRPr/>
            </a:pPr>
            <a:r>
              <a:rPr lang="en-US" dirty="0" smtClean="0"/>
              <a:t>Use network communication to transfer data between a Windows system and an RT target</a:t>
            </a:r>
          </a:p>
          <a:p>
            <a:pPr lvl="1" eaLnBrk="1" fontAlgn="auto" hangingPunct="1">
              <a:spcAft>
                <a:spcPts val="0"/>
              </a:spcAft>
              <a:defRPr/>
            </a:pPr>
            <a:r>
              <a:rPr lang="en-US" dirty="0" smtClean="0"/>
              <a:t>Network communication allows you to</a:t>
            </a:r>
          </a:p>
          <a:p>
            <a:pPr lvl="2" eaLnBrk="1" fontAlgn="auto" hangingPunct="1">
              <a:spcAft>
                <a:spcPts val="0"/>
              </a:spcAft>
              <a:defRPr/>
            </a:pPr>
            <a:r>
              <a:rPr lang="en-US" dirty="0" smtClean="0"/>
              <a:t>Run a VI on the RT target and a VI on the Windows system</a:t>
            </a:r>
          </a:p>
          <a:p>
            <a:pPr lvl="2" eaLnBrk="1" fontAlgn="auto" hangingPunct="1">
              <a:spcAft>
                <a:spcPts val="0"/>
              </a:spcAft>
              <a:defRPr/>
            </a:pPr>
            <a:r>
              <a:rPr lang="en-US" dirty="0" smtClean="0"/>
              <a:t>Control the data exchanged </a:t>
            </a:r>
          </a:p>
          <a:p>
            <a:pPr lvl="3" eaLnBrk="1" fontAlgn="auto" hangingPunct="1">
              <a:spcAft>
                <a:spcPts val="0"/>
              </a:spcAft>
              <a:defRPr/>
            </a:pPr>
            <a:r>
              <a:rPr lang="en-US" dirty="0" smtClean="0"/>
              <a:t>which front panel objects on the PC get updated and when </a:t>
            </a:r>
          </a:p>
          <a:p>
            <a:pPr lvl="3" eaLnBrk="1" fontAlgn="auto" hangingPunct="1">
              <a:spcAft>
                <a:spcPts val="0"/>
              </a:spcAft>
              <a:defRPr/>
            </a:pPr>
            <a:r>
              <a:rPr lang="en-US" dirty="0" smtClean="0"/>
              <a:t>which RT target VI components are visible on the front panel of the Windows VI</a:t>
            </a:r>
          </a:p>
          <a:p>
            <a:pPr lvl="2" eaLnBrk="1" fontAlgn="auto" hangingPunct="1">
              <a:spcAft>
                <a:spcPts val="0"/>
              </a:spcAft>
              <a:defRPr/>
            </a:pPr>
            <a:r>
              <a:rPr lang="en-US" dirty="0" smtClean="0"/>
              <a:t>Control timing and sequencing of the data transfer</a:t>
            </a:r>
          </a:p>
          <a:p>
            <a:pPr lvl="2" eaLnBrk="1" fontAlgn="auto" hangingPunct="1">
              <a:spcAft>
                <a:spcPts val="0"/>
              </a:spcAft>
              <a:defRPr/>
            </a:pPr>
            <a:r>
              <a:rPr lang="en-US" dirty="0" smtClean="0"/>
              <a:t>Perform additional data processing or logging</a:t>
            </a:r>
            <a:endParaRPr lang="en-US" dirty="0"/>
          </a:p>
        </p:txBody>
      </p:sp>
    </p:spTree>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pPr eaLnBrk="1" hangingPunct="1"/>
            <a:r>
              <a:rPr lang="en-US" smtClean="0"/>
              <a:t>G. Shared Variable Network Communication</a:t>
            </a:r>
          </a:p>
        </p:txBody>
      </p:sp>
      <p:sp>
        <p:nvSpPr>
          <p:cNvPr id="788483" name="Rectangle 24"/>
          <p:cNvSpPr>
            <a:spLocks noGrp="1" noChangeArrowheads="1"/>
          </p:cNvSpPr>
          <p:nvPr>
            <p:ph idx="1"/>
          </p:nvPr>
        </p:nvSpPr>
        <p:spPr/>
        <p:txBody>
          <a:bodyPr/>
          <a:lstStyle/>
          <a:p>
            <a:pPr lvl="1" eaLnBrk="1" hangingPunct="1"/>
            <a:r>
              <a:rPr lang="en-US" smtClean="0"/>
              <a:t>Network-published Shared variables automatically publish data values over an Ethernet network</a:t>
            </a:r>
          </a:p>
          <a:p>
            <a:pPr lvl="1" eaLnBrk="1" hangingPunct="1"/>
            <a:r>
              <a:rPr lang="en-US" smtClean="0"/>
              <a:t>Shared variables communicate between</a:t>
            </a:r>
          </a:p>
          <a:p>
            <a:pPr lvl="2" eaLnBrk="1" hangingPunct="1"/>
            <a:r>
              <a:rPr lang="en-US" smtClean="0"/>
              <a:t>Parallel processes</a:t>
            </a:r>
          </a:p>
          <a:p>
            <a:pPr lvl="2" eaLnBrk="1" hangingPunct="1"/>
            <a:r>
              <a:rPr lang="en-US" smtClean="0"/>
              <a:t>Between VIs</a:t>
            </a:r>
          </a:p>
          <a:p>
            <a:pPr lvl="2" eaLnBrk="1" hangingPunct="1"/>
            <a:r>
              <a:rPr lang="en-US" smtClean="0"/>
              <a:t>Between computers</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pPr eaLnBrk="1" hangingPunct="1"/>
            <a:r>
              <a:rPr lang="en-US" smtClean="0"/>
              <a:t>Creating Shared Variables</a:t>
            </a:r>
          </a:p>
        </p:txBody>
      </p:sp>
      <p:sp>
        <p:nvSpPr>
          <p:cNvPr id="789507" name="Rectangle 3"/>
          <p:cNvSpPr>
            <a:spLocks noGrp="1" noChangeArrowheads="1"/>
          </p:cNvSpPr>
          <p:nvPr>
            <p:ph sz="half" idx="1"/>
          </p:nvPr>
        </p:nvSpPr>
        <p:spPr/>
        <p:txBody>
          <a:bodyPr/>
          <a:lstStyle/>
          <a:p>
            <a:pPr lvl="1" eaLnBrk="1" hangingPunct="1"/>
            <a:r>
              <a:rPr lang="en-US" smtClean="0"/>
              <a:t>Create Shared Variables from the Project Explorer window</a:t>
            </a:r>
          </a:p>
          <a:p>
            <a:pPr lvl="1" eaLnBrk="1" hangingPunct="1"/>
            <a:r>
              <a:rPr lang="en-US" smtClean="0"/>
              <a:t>Shared Variables must be inside project libraries</a:t>
            </a:r>
          </a:p>
          <a:p>
            <a:pPr lvl="1" eaLnBrk="1" hangingPunct="1"/>
            <a:r>
              <a:rPr lang="en-US" smtClean="0"/>
              <a:t>LabVIEW automatically creates the library with the shared variable inside</a:t>
            </a:r>
          </a:p>
        </p:txBody>
      </p:sp>
      <p:pic>
        <p:nvPicPr>
          <p:cNvPr id="789508" name="Picture 2" descr="loc_missing_art_imagefile"/>
          <p:cNvPicPr>
            <a:picLocks noGrp="1" noChangeAspect="1" noChangeArrowheads="1"/>
          </p:cNvPicPr>
          <p:nvPr>
            <p:ph sz="half" idx="2"/>
          </p:nvPr>
        </p:nvPicPr>
        <p:blipFill>
          <a:blip r:embed="rId3" cstate="print"/>
          <a:srcRect/>
          <a:stretch>
            <a:fillRect/>
          </a:stretch>
        </p:blipFill>
        <p:spPr>
          <a:xfrm>
            <a:off x="4648200" y="1371600"/>
            <a:ext cx="3368675" cy="4689475"/>
          </a:xfrm>
        </p:spPr>
      </p:pic>
    </p:spTree>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pPr eaLnBrk="1" hangingPunct="1"/>
            <a:r>
              <a:rPr lang="en-US" smtClean="0"/>
              <a:t>Shared Variable Configuration</a:t>
            </a:r>
          </a:p>
        </p:txBody>
      </p:sp>
      <p:sp>
        <p:nvSpPr>
          <p:cNvPr id="790531" name="Rectangle 24"/>
          <p:cNvSpPr>
            <a:spLocks noGrp="1" noChangeArrowheads="1"/>
          </p:cNvSpPr>
          <p:nvPr>
            <p:ph idx="1"/>
          </p:nvPr>
        </p:nvSpPr>
        <p:spPr/>
        <p:txBody>
          <a:bodyPr/>
          <a:lstStyle/>
          <a:p>
            <a:pPr lvl="1" eaLnBrk="1" hangingPunct="1"/>
            <a:r>
              <a:rPr lang="en-US" smtClean="0"/>
              <a:t>Configuring Network-published shared variables</a:t>
            </a:r>
          </a:p>
          <a:p>
            <a:pPr lvl="2" eaLnBrk="1" hangingPunct="1"/>
            <a:r>
              <a:rPr lang="en-US" smtClean="0"/>
              <a:t>Set Variable Type to </a:t>
            </a:r>
            <a:r>
              <a:rPr lang="en-US" b="1" smtClean="0"/>
              <a:t>Network-published</a:t>
            </a:r>
          </a:p>
        </p:txBody>
      </p:sp>
      <p:pic>
        <p:nvPicPr>
          <p:cNvPr id="790532" name="Picture 17" descr="loc_env_temp_shared_variable.bmp"/>
          <p:cNvPicPr>
            <a:picLocks noChangeAspect="1" noChangeArrowheads="1"/>
          </p:cNvPicPr>
          <p:nvPr/>
        </p:nvPicPr>
        <p:blipFill>
          <a:blip r:embed="rId3" cstate="print"/>
          <a:srcRect/>
          <a:stretch>
            <a:fillRect/>
          </a:stretch>
        </p:blipFill>
        <p:spPr bwMode="auto">
          <a:xfrm>
            <a:off x="1497013" y="2667000"/>
            <a:ext cx="5208587" cy="3192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pPr eaLnBrk="1" hangingPunct="1"/>
            <a:r>
              <a:rPr lang="en-US" smtClean="0"/>
              <a:t>Shared Variable with RT FIFO</a:t>
            </a:r>
          </a:p>
        </p:txBody>
      </p:sp>
      <p:sp>
        <p:nvSpPr>
          <p:cNvPr id="791555" name="Rectangle 24"/>
          <p:cNvSpPr>
            <a:spLocks noGrp="1" noChangeArrowheads="1"/>
          </p:cNvSpPr>
          <p:nvPr>
            <p:ph idx="1"/>
          </p:nvPr>
        </p:nvSpPr>
        <p:spPr>
          <a:xfrm>
            <a:off x="533400" y="1514475"/>
            <a:ext cx="3810000" cy="4286250"/>
          </a:xfrm>
        </p:spPr>
        <p:txBody>
          <a:bodyPr/>
          <a:lstStyle/>
          <a:p>
            <a:pPr lvl="1" eaLnBrk="1" hangingPunct="1">
              <a:buFont typeface="Arial" pitchFamily="34" charset="0"/>
              <a:buNone/>
            </a:pPr>
            <a:r>
              <a:rPr lang="en-US" smtClean="0"/>
              <a:t>RT FIFO category</a:t>
            </a:r>
          </a:p>
          <a:p>
            <a:pPr lvl="1" eaLnBrk="1" hangingPunct="1"/>
            <a:r>
              <a:rPr lang="en-US" smtClean="0"/>
              <a:t>Enable RT FIFO</a:t>
            </a:r>
          </a:p>
          <a:p>
            <a:pPr lvl="2" eaLnBrk="1" hangingPunct="1"/>
            <a:r>
              <a:rPr lang="en-US" smtClean="0"/>
              <a:t>Shares data across a network without affecting the determinism of the VIs</a:t>
            </a:r>
          </a:p>
          <a:p>
            <a:pPr lvl="1" eaLnBrk="1" hangingPunct="1"/>
            <a:r>
              <a:rPr lang="en-US" smtClean="0"/>
              <a:t>FIFO Type</a:t>
            </a:r>
          </a:p>
          <a:p>
            <a:pPr lvl="2" eaLnBrk="1" hangingPunct="1"/>
            <a:r>
              <a:rPr lang="en-US" smtClean="0"/>
              <a:t>Single Element</a:t>
            </a:r>
          </a:p>
          <a:p>
            <a:pPr lvl="2" eaLnBrk="1" hangingPunct="1"/>
            <a:r>
              <a:rPr lang="en-US" smtClean="0"/>
              <a:t>Multi-element</a:t>
            </a:r>
          </a:p>
          <a:p>
            <a:pPr lvl="3" eaLnBrk="1" hangingPunct="1"/>
            <a:r>
              <a:rPr lang="en-US" smtClean="0"/>
              <a:t>Number of elements</a:t>
            </a:r>
          </a:p>
        </p:txBody>
      </p:sp>
      <p:pic>
        <p:nvPicPr>
          <p:cNvPr id="791556" name="Picture 3" descr="loc_missing_art_imagefile"/>
          <p:cNvPicPr>
            <a:picLocks noChangeAspect="1" noChangeArrowheads="1"/>
          </p:cNvPicPr>
          <p:nvPr/>
        </p:nvPicPr>
        <p:blipFill>
          <a:blip r:embed="rId3" cstate="print"/>
          <a:srcRect/>
          <a:stretch>
            <a:fillRect/>
          </a:stretch>
        </p:blipFill>
        <p:spPr bwMode="auto">
          <a:xfrm>
            <a:off x="4343400" y="1951038"/>
            <a:ext cx="4648200" cy="2849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2578" name="Picture 5" descr="loc_missing_art_imagefile"/>
          <p:cNvPicPr>
            <a:picLocks noChangeAspect="1" noChangeArrowheads="1"/>
          </p:cNvPicPr>
          <p:nvPr/>
        </p:nvPicPr>
        <p:blipFill>
          <a:blip r:embed="rId3" cstate="print"/>
          <a:srcRect/>
          <a:stretch>
            <a:fillRect/>
          </a:stretch>
        </p:blipFill>
        <p:spPr bwMode="auto">
          <a:xfrm>
            <a:off x="4476750" y="1371600"/>
            <a:ext cx="4362450" cy="4324350"/>
          </a:xfrm>
          <a:prstGeom prst="rect">
            <a:avLst/>
          </a:prstGeom>
          <a:noFill/>
          <a:ln w="9525">
            <a:noFill/>
            <a:miter lim="800000"/>
            <a:headEnd/>
            <a:tailEnd/>
          </a:ln>
        </p:spPr>
      </p:pic>
      <p:sp>
        <p:nvSpPr>
          <p:cNvPr id="792579" name="Rectangle 2"/>
          <p:cNvSpPr>
            <a:spLocks noGrp="1" noChangeArrowheads="1"/>
          </p:cNvSpPr>
          <p:nvPr>
            <p:ph type="title"/>
          </p:nvPr>
        </p:nvSpPr>
        <p:spPr/>
        <p:txBody>
          <a:bodyPr/>
          <a:lstStyle/>
          <a:p>
            <a:pPr eaLnBrk="1" hangingPunct="1"/>
            <a:r>
              <a:rPr lang="en-US" smtClean="0"/>
              <a:t>Shared Variable Programming</a:t>
            </a:r>
          </a:p>
        </p:txBody>
      </p:sp>
      <p:pic>
        <p:nvPicPr>
          <p:cNvPr id="792580" name="Picture 3" descr="loc_missing_art_imagefile"/>
          <p:cNvPicPr>
            <a:picLocks noChangeAspect="1" noChangeArrowheads="1"/>
          </p:cNvPicPr>
          <p:nvPr/>
        </p:nvPicPr>
        <p:blipFill>
          <a:blip r:embed="rId4" cstate="print"/>
          <a:srcRect/>
          <a:stretch>
            <a:fillRect/>
          </a:stretch>
        </p:blipFill>
        <p:spPr bwMode="auto">
          <a:xfrm>
            <a:off x="381000" y="1447800"/>
            <a:ext cx="3686175" cy="4333875"/>
          </a:xfrm>
          <a:prstGeom prst="rect">
            <a:avLst/>
          </a:prstGeom>
          <a:noFill/>
          <a:ln w="9525">
            <a:noFill/>
            <a:miter lim="800000"/>
            <a:headEnd/>
            <a:tailEnd/>
          </a:ln>
        </p:spPr>
      </p:pic>
      <p:sp>
        <p:nvSpPr>
          <p:cNvPr id="792581" name="Right Arrow 6"/>
          <p:cNvSpPr>
            <a:spLocks noChangeArrowheads="1"/>
          </p:cNvSpPr>
          <p:nvPr/>
        </p:nvSpPr>
        <p:spPr bwMode="auto">
          <a:xfrm>
            <a:off x="2286000" y="4648200"/>
            <a:ext cx="2971800" cy="304800"/>
          </a:xfrm>
          <a:prstGeom prst="rightArrow">
            <a:avLst>
              <a:gd name="adj1" fmla="val 50000"/>
              <a:gd name="adj2" fmla="val 50014"/>
            </a:avLst>
          </a:prstGeom>
          <a:solidFill>
            <a:schemeClr val="accent1"/>
          </a:solidFill>
          <a:ln w="9525" algn="ctr">
            <a:noFill/>
            <a:round/>
            <a:headEnd type="none" w="sm" len="sm"/>
            <a:tailEnd type="none" w="sm" len="sm"/>
          </a:ln>
        </p:spPr>
        <p:txBody>
          <a:bodyPr wrap="none" anchor="ctr"/>
          <a:lstStyle/>
          <a:p>
            <a:pPr algn="ctr" eaLnBrk="0" hangingPunct="0"/>
            <a:endParaRPr lang="en-US" sz="2400">
              <a:solidFill>
                <a:srgbClr val="FFFFFF"/>
              </a:solidFill>
            </a:endParaRP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pPr eaLnBrk="1" hangingPunct="1"/>
            <a:r>
              <a:rPr lang="en-US" smtClean="0"/>
              <a:t>Network Communication Methods</a:t>
            </a:r>
          </a:p>
        </p:txBody>
      </p:sp>
      <p:sp>
        <p:nvSpPr>
          <p:cNvPr id="793603" name="Rectangle 24"/>
          <p:cNvSpPr>
            <a:spLocks noGrp="1" noChangeArrowheads="1"/>
          </p:cNvSpPr>
          <p:nvPr>
            <p:ph idx="1"/>
          </p:nvPr>
        </p:nvSpPr>
        <p:spPr/>
        <p:txBody>
          <a:bodyPr/>
          <a:lstStyle/>
          <a:p>
            <a:pPr lvl="1" eaLnBrk="1" hangingPunct="1"/>
            <a:r>
              <a:rPr lang="en-US" smtClean="0"/>
              <a:t>There are multiple methods of transferring data between the VI running on the RT target and the VI running on the Windows system </a:t>
            </a:r>
          </a:p>
          <a:p>
            <a:pPr lvl="2" eaLnBrk="1" hangingPunct="1"/>
            <a:r>
              <a:rPr lang="en-US" smtClean="0"/>
              <a:t>Network-published shared variables</a:t>
            </a:r>
          </a:p>
          <a:p>
            <a:pPr lvl="2" eaLnBrk="1" hangingPunct="1"/>
            <a:r>
              <a:rPr lang="en-US" smtClean="0"/>
              <a:t>Network-published shared variables with RT FIFO enabled</a:t>
            </a:r>
          </a:p>
          <a:p>
            <a:pPr lvl="2" eaLnBrk="1" hangingPunct="1"/>
            <a:r>
              <a:rPr lang="en-US" smtClean="0"/>
              <a:t>TCP</a:t>
            </a:r>
          </a:p>
          <a:p>
            <a:pPr lvl="2" eaLnBrk="1" hangingPunct="1"/>
            <a:r>
              <a:rPr lang="en-US" smtClean="0"/>
              <a:t>UDP</a:t>
            </a:r>
          </a:p>
          <a:p>
            <a:pPr lvl="1" eaLnBrk="1" hangingPunct="1"/>
            <a:r>
              <a:rPr lang="en-US" smtClean="0"/>
              <a:t>This is covered in the </a:t>
            </a:r>
            <a:r>
              <a:rPr lang="en-US" i="1" smtClean="0"/>
              <a:t>LabVIEW Real-Time 1 </a:t>
            </a:r>
            <a:r>
              <a:rPr lang="en-US" smtClean="0"/>
              <a:t>course</a:t>
            </a: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Exercise 8-2: RT Host and Windows Integration</a:t>
            </a:r>
            <a:endParaRPr lang="en-US" dirty="0"/>
          </a:p>
        </p:txBody>
      </p:sp>
      <p:sp>
        <p:nvSpPr>
          <p:cNvPr id="794627" name="Content Placeholder 2"/>
          <p:cNvSpPr>
            <a:spLocks noGrp="1"/>
          </p:cNvSpPr>
          <p:nvPr>
            <p:ph idx="1"/>
          </p:nvPr>
        </p:nvSpPr>
        <p:spPr/>
        <p:txBody>
          <a:bodyPr/>
          <a:lstStyle/>
          <a:p>
            <a:pPr marL="0" indent="0" eaLnBrk="1" hangingPunct="1"/>
            <a:r>
              <a:rPr lang="en-US" smtClean="0"/>
              <a:t>Develop an RT host VI that communicates with the FPGA and Windows VI that serves as a user interface for the Temperature Monitor project.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1"/>
          <p:cNvSpPr>
            <a:spLocks noGrp="1"/>
          </p:cNvSpPr>
          <p:nvPr>
            <p:ph type="title"/>
          </p:nvPr>
        </p:nvSpPr>
        <p:spPr/>
        <p:txBody>
          <a:bodyPr/>
          <a:lstStyle/>
          <a:p>
            <a:pPr eaLnBrk="1" hangingPunct="1"/>
            <a:r>
              <a:rPr lang="en-US" smtClean="0"/>
              <a:t>B. FPGA System Architectures</a:t>
            </a:r>
          </a:p>
        </p:txBody>
      </p:sp>
      <p:sp>
        <p:nvSpPr>
          <p:cNvPr id="475139" name="Content Placeholder 2"/>
          <p:cNvSpPr>
            <a:spLocks noGrp="1"/>
          </p:cNvSpPr>
          <p:nvPr>
            <p:ph idx="1"/>
          </p:nvPr>
        </p:nvSpPr>
        <p:spPr/>
        <p:txBody>
          <a:bodyPr/>
          <a:lstStyle/>
          <a:p>
            <a:pPr marL="171450" indent="-171450" eaLnBrk="1" hangingPunct="1">
              <a:buFont typeface="Arial" pitchFamily="34" charset="0"/>
              <a:buChar char="•"/>
            </a:pPr>
            <a:r>
              <a:rPr lang="en-US" smtClean="0"/>
              <a:t>LabVIEW FPGA  Architecture on Windows</a:t>
            </a:r>
          </a:p>
          <a:p>
            <a:pPr marL="171450" indent="-171450" eaLnBrk="1" hangingPunct="1">
              <a:buFont typeface="Arial" pitchFamily="34" charset="0"/>
              <a:buChar char="•"/>
            </a:pPr>
            <a:r>
              <a:rPr lang="en-US" smtClean="0"/>
              <a:t>LabVIEW FPGA  Architecture with LabVIEW Real-Time</a:t>
            </a:r>
          </a:p>
        </p:txBody>
      </p:sp>
    </p:spTree>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Exercise 8-2: RT Host and Windows Integration</a:t>
            </a:r>
            <a:endParaRPr lang="en-US" dirty="0"/>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pitchFamily="34" charset="0"/>
              <a:buChar char="•"/>
              <a:defRPr/>
            </a:pPr>
            <a:r>
              <a:rPr lang="en-US" dirty="0" smtClean="0"/>
              <a:t> Why was the temperature conversion to units of Celsius done in the RT Host VI instead of the FPGA VI?</a:t>
            </a:r>
          </a:p>
          <a:p>
            <a:pPr eaLnBrk="1" fontAlgn="auto" hangingPunct="1">
              <a:spcAft>
                <a:spcPts val="0"/>
              </a:spcAft>
              <a:buFont typeface="Arial" pitchFamily="34" charset="0"/>
              <a:buChar char="•"/>
              <a:defRPr/>
            </a:pPr>
            <a:r>
              <a:rPr lang="en-US" dirty="0" smtClean="0"/>
              <a:t> What are the advantages of writing data to file on a Windows VI, and what would be the advantages of writing data to file on a RT Host VI?</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r>
              <a:rPr lang="en-US" smtClean="0"/>
              <a:t>H. Prepare RT Host VI for Final Application</a:t>
            </a:r>
          </a:p>
        </p:txBody>
      </p:sp>
      <p:sp>
        <p:nvSpPr>
          <p:cNvPr id="796675" name="Rectangle 24"/>
          <p:cNvSpPr>
            <a:spLocks noGrp="1" noChangeArrowheads="1"/>
          </p:cNvSpPr>
          <p:nvPr>
            <p:ph idx="1"/>
          </p:nvPr>
        </p:nvSpPr>
        <p:spPr/>
        <p:txBody>
          <a:bodyPr/>
          <a:lstStyle/>
          <a:p>
            <a:pPr lvl="1" eaLnBrk="1" hangingPunct="1"/>
            <a:r>
              <a:rPr lang="en-US" smtClean="0"/>
              <a:t>For final RT application</a:t>
            </a:r>
          </a:p>
          <a:p>
            <a:pPr lvl="2" eaLnBrk="1" hangingPunct="1"/>
            <a:r>
              <a:rPr lang="en-US" smtClean="0"/>
              <a:t>Do not use Front Panel Communication</a:t>
            </a:r>
          </a:p>
          <a:p>
            <a:pPr lvl="2" eaLnBrk="1" hangingPunct="1"/>
            <a:r>
              <a:rPr lang="en-US" smtClean="0"/>
              <a:t>Compile the RT VI into a startup EXE or startup VI</a:t>
            </a:r>
          </a:p>
          <a:p>
            <a:pPr lvl="1" eaLnBrk="1" hangingPunct="1"/>
            <a:r>
              <a:rPr lang="en-US" smtClean="0"/>
              <a:t>For more information, see the </a:t>
            </a:r>
            <a:r>
              <a:rPr lang="en-US" i="1" smtClean="0"/>
              <a:t>LabVIEW Real-Time 1</a:t>
            </a:r>
            <a:r>
              <a:rPr lang="en-US" smtClean="0"/>
              <a:t> course</a:t>
            </a:r>
          </a:p>
        </p:txBody>
      </p:sp>
    </p:spTree>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6"/>
          <p:cNvSpPr>
            <a:spLocks noGrp="1" noChangeArrowheads="1"/>
          </p:cNvSpPr>
          <p:nvPr>
            <p:ph type="title"/>
          </p:nvPr>
        </p:nvSpPr>
        <p:spPr/>
        <p:txBody>
          <a:bodyPr/>
          <a:lstStyle/>
          <a:p>
            <a:pPr eaLnBrk="1" hangingPunct="1"/>
            <a:r>
              <a:rPr lang="en-US" smtClean="0"/>
              <a:t>Summary—Quiz</a:t>
            </a:r>
          </a:p>
        </p:txBody>
      </p:sp>
      <p:sp>
        <p:nvSpPr>
          <p:cNvPr id="815106" name="Rectangle 7"/>
          <p:cNvSpPr>
            <a:spLocks noGrp="1" noChangeArrowheads="1"/>
          </p:cNvSpPr>
          <p:nvPr>
            <p:ph sz="half" idx="1"/>
          </p:nvPr>
        </p:nvSpPr>
        <p:spPr>
          <a:xfrm>
            <a:off x="546100" y="1809750"/>
            <a:ext cx="3962400" cy="4286250"/>
          </a:xfrm>
        </p:spPr>
        <p:txBody>
          <a:bodyPr rtlCol="0">
            <a:normAutofit fontScale="92500" lnSpcReduction="10000"/>
          </a:bodyPr>
          <a:lstStyle/>
          <a:p>
            <a:pPr marL="533400" indent="-533400" eaLnBrk="1" fontAlgn="auto" hangingPunct="1">
              <a:spcAft>
                <a:spcPts val="0"/>
              </a:spcAft>
              <a:buFontTx/>
              <a:buAutoNum type="arabicPeriod"/>
              <a:defRPr/>
            </a:pPr>
            <a:r>
              <a:rPr lang="en-US" dirty="0" smtClean="0"/>
              <a:t>Logging data to file</a:t>
            </a:r>
          </a:p>
          <a:p>
            <a:pPr marL="533400" indent="-533400" eaLnBrk="1" fontAlgn="auto" hangingPunct="1">
              <a:spcAft>
                <a:spcPts val="0"/>
              </a:spcAft>
              <a:buFontTx/>
              <a:buAutoNum type="arabicPeriod"/>
              <a:defRPr/>
            </a:pPr>
            <a:r>
              <a:rPr lang="en-US" dirty="0" smtClean="0"/>
              <a:t>I/O operations</a:t>
            </a:r>
          </a:p>
          <a:p>
            <a:pPr marL="533400" indent="-533400" eaLnBrk="1" fontAlgn="auto" hangingPunct="1">
              <a:spcAft>
                <a:spcPts val="0"/>
              </a:spcAft>
              <a:buFontTx/>
              <a:buAutoNum type="arabicPeriod"/>
              <a:defRPr/>
            </a:pPr>
            <a:r>
              <a:rPr lang="en-US" dirty="0" smtClean="0"/>
              <a:t>Floating-point math</a:t>
            </a:r>
          </a:p>
          <a:p>
            <a:pPr marL="533400" indent="-533400" eaLnBrk="1" fontAlgn="auto" hangingPunct="1">
              <a:spcAft>
                <a:spcPts val="0"/>
              </a:spcAft>
              <a:buFontTx/>
              <a:buAutoNum type="arabicPeriod"/>
              <a:defRPr/>
            </a:pPr>
            <a:r>
              <a:rPr lang="en-US" dirty="0" smtClean="0"/>
              <a:t>User interface</a:t>
            </a:r>
          </a:p>
          <a:p>
            <a:pPr marL="533400" indent="-533400" eaLnBrk="1" fontAlgn="auto" hangingPunct="1">
              <a:spcAft>
                <a:spcPts val="0"/>
              </a:spcAft>
              <a:buFontTx/>
              <a:buAutoNum type="arabicPeriod"/>
              <a:defRPr/>
            </a:pPr>
            <a:r>
              <a:rPr lang="en-US" dirty="0" smtClean="0"/>
              <a:t>40 MHz logic</a:t>
            </a:r>
          </a:p>
          <a:p>
            <a:pPr marL="533400" indent="-533400" eaLnBrk="1" fontAlgn="auto" hangingPunct="1">
              <a:spcAft>
                <a:spcPts val="0"/>
              </a:spcAft>
              <a:buFontTx/>
              <a:buAutoNum type="arabicPeriod"/>
              <a:defRPr/>
            </a:pPr>
            <a:r>
              <a:rPr lang="en-US" dirty="0" smtClean="0"/>
              <a:t>Inserting data into an enterprise database</a:t>
            </a:r>
          </a:p>
          <a:p>
            <a:pPr marL="533400" indent="-533400" eaLnBrk="1" fontAlgn="auto" hangingPunct="1">
              <a:spcAft>
                <a:spcPts val="0"/>
              </a:spcAft>
              <a:buFontTx/>
              <a:buAutoNum type="arabicPeriod"/>
              <a:defRPr/>
            </a:pPr>
            <a:r>
              <a:rPr lang="en-US" dirty="0" smtClean="0"/>
              <a:t>Separating deterministic and non-deterministic tasks</a:t>
            </a:r>
          </a:p>
          <a:p>
            <a:pPr marL="533400" indent="-533400" eaLnBrk="1" fontAlgn="auto" hangingPunct="1">
              <a:spcAft>
                <a:spcPts val="0"/>
              </a:spcAft>
              <a:defRPr/>
            </a:pPr>
            <a:endParaRPr lang="en-US" dirty="0" smtClean="0"/>
          </a:p>
        </p:txBody>
      </p:sp>
      <p:sp>
        <p:nvSpPr>
          <p:cNvPr id="815107" name="Rectangle 8"/>
          <p:cNvSpPr>
            <a:spLocks noGrp="1" noChangeArrowheads="1"/>
          </p:cNvSpPr>
          <p:nvPr>
            <p:ph sz="half" idx="2"/>
          </p:nvPr>
        </p:nvSpPr>
        <p:spPr>
          <a:xfrm>
            <a:off x="4648200" y="1797050"/>
            <a:ext cx="3962400" cy="4286250"/>
          </a:xfrm>
        </p:spPr>
        <p:txBody>
          <a:bodyPr rtlCol="0">
            <a:normAutofit fontScale="92500" lnSpcReduction="10000"/>
          </a:bodyPr>
          <a:lstStyle/>
          <a:p>
            <a:pPr marL="533400" indent="-533400" eaLnBrk="1" fontAlgn="auto" hangingPunct="1">
              <a:spcAft>
                <a:spcPts val="0"/>
              </a:spcAft>
              <a:buFontTx/>
              <a:buAutoNum type="alphaUcPeriod"/>
              <a:defRPr/>
            </a:pPr>
            <a:r>
              <a:rPr lang="en-US" dirty="0" smtClean="0"/>
              <a:t>FPGA VI</a:t>
            </a:r>
          </a:p>
          <a:p>
            <a:pPr marL="533400" indent="-533400" eaLnBrk="1" fontAlgn="auto" hangingPunct="1">
              <a:spcAft>
                <a:spcPts val="0"/>
              </a:spcAft>
              <a:buFontTx/>
              <a:buAutoNum type="alphaUcPeriod"/>
              <a:defRPr/>
            </a:pPr>
            <a:r>
              <a:rPr lang="en-US" dirty="0" smtClean="0"/>
              <a:t>RT Host VI</a:t>
            </a:r>
          </a:p>
          <a:p>
            <a:pPr marL="533400" indent="-533400" eaLnBrk="1" fontAlgn="auto" hangingPunct="1">
              <a:spcAft>
                <a:spcPts val="0"/>
              </a:spcAft>
              <a:buFontTx/>
              <a:buAutoNum type="alphaUcPeriod"/>
              <a:defRPr/>
            </a:pPr>
            <a:r>
              <a:rPr lang="en-US" dirty="0" smtClean="0"/>
              <a:t>Windows User Interface VI</a:t>
            </a:r>
          </a:p>
        </p:txBody>
      </p:sp>
      <p:sp>
        <p:nvSpPr>
          <p:cNvPr id="797701" name="TextBox 4"/>
          <p:cNvSpPr txBox="1">
            <a:spLocks noChangeArrowheads="1"/>
          </p:cNvSpPr>
          <p:nvPr/>
        </p:nvSpPr>
        <p:spPr bwMode="auto">
          <a:xfrm>
            <a:off x="523875" y="1143000"/>
            <a:ext cx="7080250" cy="523875"/>
          </a:xfrm>
          <a:prstGeom prst="rect">
            <a:avLst/>
          </a:prstGeom>
          <a:noFill/>
          <a:ln w="9525">
            <a:noFill/>
            <a:miter lim="800000"/>
            <a:headEnd/>
            <a:tailEnd/>
          </a:ln>
        </p:spPr>
        <p:txBody>
          <a:bodyPr wrap="none">
            <a:spAutoFit/>
          </a:bodyPr>
          <a:lstStyle/>
          <a:p>
            <a:pPr eaLnBrk="0" hangingPunct="0"/>
            <a:r>
              <a:rPr lang="en-US" sz="2800" b="0">
                <a:solidFill>
                  <a:srgbClr val="000000"/>
                </a:solidFill>
              </a:rPr>
              <a:t>Match the task with the VI in a FPGA/RT architecture</a:t>
            </a:r>
          </a:p>
        </p:txBody>
      </p:sp>
    </p:spTree>
  </p:cSld>
  <p:clrMapOvr>
    <a:masterClrMapping/>
  </p:clrMapOvr>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6"/>
          <p:cNvSpPr>
            <a:spLocks noGrp="1" noChangeArrowheads="1"/>
          </p:cNvSpPr>
          <p:nvPr>
            <p:ph type="title"/>
          </p:nvPr>
        </p:nvSpPr>
        <p:spPr/>
        <p:txBody>
          <a:bodyPr/>
          <a:lstStyle/>
          <a:p>
            <a:pPr eaLnBrk="1" hangingPunct="1"/>
            <a:r>
              <a:rPr lang="en-US" smtClean="0"/>
              <a:t>Summary—Quiz Answers</a:t>
            </a:r>
          </a:p>
        </p:txBody>
      </p:sp>
      <p:sp>
        <p:nvSpPr>
          <p:cNvPr id="815106" name="Rectangle 7"/>
          <p:cNvSpPr>
            <a:spLocks noGrp="1" noChangeArrowheads="1"/>
          </p:cNvSpPr>
          <p:nvPr>
            <p:ph sz="half" idx="1"/>
          </p:nvPr>
        </p:nvSpPr>
        <p:spPr>
          <a:xfrm>
            <a:off x="546100" y="1809750"/>
            <a:ext cx="4102100" cy="4286250"/>
          </a:xfrm>
        </p:spPr>
        <p:txBody>
          <a:bodyPr rtlCol="0">
            <a:normAutofit fontScale="92500" lnSpcReduction="10000"/>
          </a:bodyPr>
          <a:lstStyle/>
          <a:p>
            <a:pPr marL="533400" indent="-533400" eaLnBrk="1" fontAlgn="auto" hangingPunct="1">
              <a:spcAft>
                <a:spcPts val="0"/>
              </a:spcAft>
              <a:buFontTx/>
              <a:buAutoNum type="arabicPeriod"/>
              <a:defRPr/>
            </a:pPr>
            <a:r>
              <a:rPr lang="en-US" dirty="0" smtClean="0"/>
              <a:t>Logging data to file (</a:t>
            </a:r>
            <a:r>
              <a:rPr lang="en-US" smtClean="0"/>
              <a:t>B,C)</a:t>
            </a:r>
            <a:endParaRPr lang="en-US" dirty="0" smtClean="0"/>
          </a:p>
          <a:p>
            <a:pPr marL="533400" indent="-533400" eaLnBrk="1" fontAlgn="auto" hangingPunct="1">
              <a:spcAft>
                <a:spcPts val="0"/>
              </a:spcAft>
              <a:buFontTx/>
              <a:buAutoNum type="arabicPeriod"/>
              <a:defRPr/>
            </a:pPr>
            <a:r>
              <a:rPr lang="en-US" dirty="0" smtClean="0"/>
              <a:t>I/O operations (A)</a:t>
            </a:r>
          </a:p>
          <a:p>
            <a:pPr marL="533400" indent="-533400" eaLnBrk="1" fontAlgn="auto" hangingPunct="1">
              <a:spcAft>
                <a:spcPts val="0"/>
              </a:spcAft>
              <a:buFontTx/>
              <a:buAutoNum type="arabicPeriod"/>
              <a:defRPr/>
            </a:pPr>
            <a:r>
              <a:rPr lang="en-US" dirty="0" smtClean="0"/>
              <a:t>Floating-point math (B,C)</a:t>
            </a:r>
          </a:p>
          <a:p>
            <a:pPr marL="533400" indent="-533400" eaLnBrk="1" fontAlgn="auto" hangingPunct="1">
              <a:spcAft>
                <a:spcPts val="0"/>
              </a:spcAft>
              <a:buFontTx/>
              <a:buAutoNum type="arabicPeriod"/>
              <a:defRPr/>
            </a:pPr>
            <a:r>
              <a:rPr lang="en-US" dirty="0" smtClean="0"/>
              <a:t>User interface (C)</a:t>
            </a:r>
          </a:p>
          <a:p>
            <a:pPr marL="533400" indent="-533400" eaLnBrk="1" fontAlgn="auto" hangingPunct="1">
              <a:spcAft>
                <a:spcPts val="0"/>
              </a:spcAft>
              <a:buFontTx/>
              <a:buAutoNum type="arabicPeriod"/>
              <a:defRPr/>
            </a:pPr>
            <a:r>
              <a:rPr lang="en-US" dirty="0" smtClean="0"/>
              <a:t>40 MHz logic (A)</a:t>
            </a:r>
          </a:p>
          <a:p>
            <a:pPr marL="533400" indent="-533400" eaLnBrk="1" fontAlgn="auto" hangingPunct="1">
              <a:spcAft>
                <a:spcPts val="0"/>
              </a:spcAft>
              <a:buFontTx/>
              <a:buAutoNum type="arabicPeriod"/>
              <a:defRPr/>
            </a:pPr>
            <a:r>
              <a:rPr lang="en-US" dirty="0" smtClean="0"/>
              <a:t>Inserting data into an enterprise database (C)</a:t>
            </a:r>
          </a:p>
          <a:p>
            <a:pPr marL="533400" indent="-533400" eaLnBrk="1" fontAlgn="auto" hangingPunct="1">
              <a:spcAft>
                <a:spcPts val="0"/>
              </a:spcAft>
              <a:buFontTx/>
              <a:buAutoNum type="arabicPeriod"/>
              <a:defRPr/>
            </a:pPr>
            <a:r>
              <a:rPr lang="en-US" dirty="0" smtClean="0"/>
              <a:t>Separating deterministic and non-deterministic tasks (B)</a:t>
            </a:r>
          </a:p>
          <a:p>
            <a:pPr marL="533400" indent="-533400" eaLnBrk="1" fontAlgn="auto" hangingPunct="1">
              <a:spcAft>
                <a:spcPts val="0"/>
              </a:spcAft>
              <a:defRPr/>
            </a:pPr>
            <a:endParaRPr lang="en-US" dirty="0" smtClean="0"/>
          </a:p>
        </p:txBody>
      </p:sp>
      <p:sp>
        <p:nvSpPr>
          <p:cNvPr id="815107" name="Rectangle 8"/>
          <p:cNvSpPr>
            <a:spLocks noGrp="1" noChangeArrowheads="1"/>
          </p:cNvSpPr>
          <p:nvPr>
            <p:ph sz="half" idx="2"/>
          </p:nvPr>
        </p:nvSpPr>
        <p:spPr>
          <a:xfrm>
            <a:off x="4648200" y="1797050"/>
            <a:ext cx="3962400" cy="4286250"/>
          </a:xfrm>
        </p:spPr>
        <p:txBody>
          <a:bodyPr rtlCol="0">
            <a:normAutofit fontScale="92500" lnSpcReduction="10000"/>
          </a:bodyPr>
          <a:lstStyle/>
          <a:p>
            <a:pPr marL="533400" indent="-533400" eaLnBrk="1" fontAlgn="auto" hangingPunct="1">
              <a:spcAft>
                <a:spcPts val="0"/>
              </a:spcAft>
              <a:buFontTx/>
              <a:buAutoNum type="alphaUcPeriod"/>
              <a:defRPr/>
            </a:pPr>
            <a:r>
              <a:rPr lang="en-US" dirty="0" smtClean="0"/>
              <a:t>FPGA VI</a:t>
            </a:r>
          </a:p>
          <a:p>
            <a:pPr marL="533400" indent="-533400" eaLnBrk="1" fontAlgn="auto" hangingPunct="1">
              <a:spcAft>
                <a:spcPts val="0"/>
              </a:spcAft>
              <a:buFontTx/>
              <a:buAutoNum type="alphaUcPeriod"/>
              <a:defRPr/>
            </a:pPr>
            <a:r>
              <a:rPr lang="en-US" dirty="0" smtClean="0"/>
              <a:t>RT Host VI</a:t>
            </a:r>
          </a:p>
          <a:p>
            <a:pPr marL="533400" indent="-533400" eaLnBrk="1" fontAlgn="auto" hangingPunct="1">
              <a:spcAft>
                <a:spcPts val="0"/>
              </a:spcAft>
              <a:buFontTx/>
              <a:buAutoNum type="alphaUcPeriod"/>
              <a:defRPr/>
            </a:pPr>
            <a:r>
              <a:rPr lang="en-US" dirty="0" smtClean="0"/>
              <a:t>Windows User Interface VI</a:t>
            </a:r>
          </a:p>
        </p:txBody>
      </p:sp>
      <p:sp>
        <p:nvSpPr>
          <p:cNvPr id="798725" name="TextBox 4"/>
          <p:cNvSpPr txBox="1">
            <a:spLocks noChangeArrowheads="1"/>
          </p:cNvSpPr>
          <p:nvPr/>
        </p:nvSpPr>
        <p:spPr bwMode="auto">
          <a:xfrm>
            <a:off x="523875" y="1143000"/>
            <a:ext cx="7080250" cy="523875"/>
          </a:xfrm>
          <a:prstGeom prst="rect">
            <a:avLst/>
          </a:prstGeom>
          <a:noFill/>
          <a:ln w="9525">
            <a:noFill/>
            <a:miter lim="800000"/>
            <a:headEnd/>
            <a:tailEnd/>
          </a:ln>
        </p:spPr>
        <p:txBody>
          <a:bodyPr wrap="none">
            <a:spAutoFit/>
          </a:bodyPr>
          <a:lstStyle/>
          <a:p>
            <a:pPr eaLnBrk="0" hangingPunct="0"/>
            <a:r>
              <a:rPr lang="en-US" sz="2800" b="0">
                <a:solidFill>
                  <a:srgbClr val="000000"/>
                </a:solidFill>
              </a:rPr>
              <a:t>Match the task with the VI in a FPGA/RT architecture</a:t>
            </a:r>
          </a:p>
        </p:txBody>
      </p:sp>
    </p:spTree>
  </p:cSld>
  <p:clrMapOvr>
    <a:masterClrMapping/>
  </p:clrMapOvr>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p:txBody>
          <a:bodyPr/>
          <a:lstStyle/>
          <a:p>
            <a:pPr eaLnBrk="1" hangingPunct="1"/>
            <a:r>
              <a:rPr lang="en-US" smtClean="0"/>
              <a:t>Summary—Quiz</a:t>
            </a:r>
          </a:p>
        </p:txBody>
      </p:sp>
      <p:sp>
        <p:nvSpPr>
          <p:cNvPr id="1138691" name="Rectangle 3"/>
          <p:cNvSpPr>
            <a:spLocks noGrp="1" noChangeArrowheads="1"/>
          </p:cNvSpPr>
          <p:nvPr>
            <p:ph idx="1"/>
          </p:nvPr>
        </p:nvSpPr>
        <p:spPr/>
        <p:txBody>
          <a:bodyPr rtlCol="0">
            <a:normAutofit/>
          </a:bodyPr>
          <a:lstStyle/>
          <a:p>
            <a:pPr marL="514350" lvl="1" indent="-514350" eaLnBrk="1" fontAlgn="auto" hangingPunct="1">
              <a:spcAft>
                <a:spcPts val="0"/>
              </a:spcAft>
              <a:buFont typeface="Arial" pitchFamily="34" charset="0"/>
              <a:buAutoNum type="arabicPeriod" startAt="2"/>
              <a:defRPr/>
            </a:pPr>
            <a:r>
              <a:rPr lang="en-US" dirty="0" smtClean="0"/>
              <a:t>Which of the following should you use in the host VI to communicate with the FPGA VI?</a:t>
            </a:r>
          </a:p>
          <a:p>
            <a:pPr marL="930275" lvl="1" eaLnBrk="1" fontAlgn="auto" hangingPunct="1">
              <a:spcAft>
                <a:spcPts val="0"/>
              </a:spcAft>
              <a:buFont typeface="+mj-lt"/>
              <a:buAutoNum type="alphaLcPeriod"/>
              <a:defRPr/>
            </a:pPr>
            <a:r>
              <a:rPr lang="fr-FR" dirty="0" smtClean="0"/>
              <a:t>Array functions</a:t>
            </a:r>
          </a:p>
          <a:p>
            <a:pPr marL="930275" lvl="1" eaLnBrk="1" fontAlgn="auto" hangingPunct="1">
              <a:spcAft>
                <a:spcPts val="0"/>
              </a:spcAft>
              <a:buFont typeface="+mj-lt"/>
              <a:buAutoNum type="alphaLcPeriod"/>
              <a:defRPr/>
            </a:pPr>
            <a:r>
              <a:rPr lang="fr-FR" dirty="0" smtClean="0"/>
              <a:t>Network-published shared variables</a:t>
            </a:r>
          </a:p>
          <a:p>
            <a:pPr marL="930275" lvl="1" eaLnBrk="1" fontAlgn="auto" hangingPunct="1">
              <a:spcAft>
                <a:spcPts val="0"/>
              </a:spcAft>
              <a:buFont typeface="+mj-lt"/>
              <a:buAutoNum type="alphaLcPeriod"/>
              <a:defRPr/>
            </a:pPr>
            <a:r>
              <a:rPr lang="fr-FR" dirty="0" smtClean="0"/>
              <a:t>FPGA Interface VIs</a:t>
            </a:r>
          </a:p>
          <a:p>
            <a:pPr marL="930275" lvl="1" eaLnBrk="1" fontAlgn="auto" hangingPunct="1">
              <a:spcAft>
                <a:spcPts val="0"/>
              </a:spcAft>
              <a:buFont typeface="+mj-lt"/>
              <a:buAutoNum type="alphaLcPeriod"/>
              <a:defRPr/>
            </a:pPr>
            <a:r>
              <a:rPr lang="fr-FR" dirty="0" smtClean="0"/>
              <a:t>TCP/IP VIs</a:t>
            </a:r>
          </a:p>
          <a:p>
            <a:pPr marL="0" indent="0"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pPr eaLnBrk="1" hangingPunct="1"/>
            <a:r>
              <a:rPr lang="en-US" smtClean="0"/>
              <a:t>Summary—Quiz Answer</a:t>
            </a:r>
          </a:p>
        </p:txBody>
      </p:sp>
      <p:sp>
        <p:nvSpPr>
          <p:cNvPr id="1138691" name="Rectangle 3"/>
          <p:cNvSpPr>
            <a:spLocks noGrp="1" noChangeArrowheads="1"/>
          </p:cNvSpPr>
          <p:nvPr>
            <p:ph idx="1"/>
          </p:nvPr>
        </p:nvSpPr>
        <p:spPr/>
        <p:txBody>
          <a:bodyPr rtlCol="0">
            <a:normAutofit/>
          </a:bodyPr>
          <a:lstStyle/>
          <a:p>
            <a:pPr marL="514350" lvl="1" indent="-514350" eaLnBrk="1" fontAlgn="auto" hangingPunct="1">
              <a:spcAft>
                <a:spcPts val="0"/>
              </a:spcAft>
              <a:buFont typeface="Arial" pitchFamily="34" charset="0"/>
              <a:buAutoNum type="arabicPeriod" startAt="2"/>
              <a:defRPr/>
            </a:pPr>
            <a:r>
              <a:rPr lang="en-US" dirty="0" smtClean="0"/>
              <a:t>Which of the following should you use in the host VI to communicate with the FPGA VI?</a:t>
            </a:r>
          </a:p>
          <a:p>
            <a:pPr marL="930275" lvl="1" eaLnBrk="1" fontAlgn="auto" hangingPunct="1">
              <a:spcAft>
                <a:spcPts val="0"/>
              </a:spcAft>
              <a:buFont typeface="+mj-lt"/>
              <a:buAutoNum type="alphaLcPeriod"/>
              <a:defRPr/>
            </a:pPr>
            <a:r>
              <a:rPr lang="fr-FR" dirty="0" smtClean="0"/>
              <a:t>Array functions</a:t>
            </a:r>
          </a:p>
          <a:p>
            <a:pPr marL="930275" lvl="1" eaLnBrk="1" fontAlgn="auto" hangingPunct="1">
              <a:spcAft>
                <a:spcPts val="0"/>
              </a:spcAft>
              <a:buFont typeface="+mj-lt"/>
              <a:buAutoNum type="alphaLcPeriod"/>
              <a:defRPr/>
            </a:pPr>
            <a:r>
              <a:rPr lang="fr-FR" dirty="0" smtClean="0"/>
              <a:t>Network-published shared variables</a:t>
            </a:r>
          </a:p>
          <a:p>
            <a:pPr marL="930275" lvl="1" eaLnBrk="1" fontAlgn="auto" hangingPunct="1">
              <a:spcAft>
                <a:spcPts val="0"/>
              </a:spcAft>
              <a:buFont typeface="+mj-lt"/>
              <a:buAutoNum type="alphaLcPeriod"/>
              <a:defRPr/>
            </a:pPr>
            <a:r>
              <a:rPr lang="fr-FR" b="1" dirty="0" smtClean="0"/>
              <a:t>FPGA Interface VIs</a:t>
            </a:r>
          </a:p>
          <a:p>
            <a:pPr marL="930275" lvl="1" eaLnBrk="1" fontAlgn="auto" hangingPunct="1">
              <a:spcAft>
                <a:spcPts val="0"/>
              </a:spcAft>
              <a:buFont typeface="+mj-lt"/>
              <a:buAutoNum type="alphaLcPeriod"/>
              <a:defRPr/>
            </a:pPr>
            <a:r>
              <a:rPr lang="fr-FR" dirty="0" smtClean="0"/>
              <a:t>TCP/IP VIs</a:t>
            </a:r>
          </a:p>
          <a:p>
            <a:pPr marL="0" indent="0"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p:txBody>
          <a:bodyPr/>
          <a:lstStyle/>
          <a:p>
            <a:pPr eaLnBrk="1" hangingPunct="1"/>
            <a:r>
              <a:rPr lang="en-US" smtClean="0"/>
              <a:t>Summary—Quiz</a:t>
            </a:r>
          </a:p>
        </p:txBody>
      </p:sp>
      <p:sp>
        <p:nvSpPr>
          <p:cNvPr id="1138691" name="Rectangle 3"/>
          <p:cNvSpPr>
            <a:spLocks noGrp="1" noChangeArrowheads="1"/>
          </p:cNvSpPr>
          <p:nvPr>
            <p:ph idx="1"/>
          </p:nvPr>
        </p:nvSpPr>
        <p:spPr/>
        <p:txBody>
          <a:bodyPr rtlCol="0">
            <a:normAutofit/>
          </a:bodyPr>
          <a:lstStyle/>
          <a:p>
            <a:pPr marL="514350" lvl="1" indent="-514350" eaLnBrk="1" fontAlgn="auto" hangingPunct="1">
              <a:spcAft>
                <a:spcPts val="0"/>
              </a:spcAft>
              <a:buFont typeface="Arial" pitchFamily="34" charset="0"/>
              <a:buAutoNum type="arabicPeriod" startAt="3"/>
              <a:defRPr/>
            </a:pPr>
            <a:r>
              <a:rPr lang="en-US" dirty="0" smtClean="0"/>
              <a:t>Which of the following are necessary in a host VI that reads and writes values of controls and indicators on the FPGA VI?</a:t>
            </a:r>
          </a:p>
          <a:p>
            <a:pPr marL="930275" lvl="1" eaLnBrk="1" fontAlgn="auto" hangingPunct="1">
              <a:spcAft>
                <a:spcPts val="0"/>
              </a:spcAft>
              <a:buFont typeface="+mj-lt"/>
              <a:buAutoNum type="alphaLcPeriod"/>
              <a:defRPr/>
            </a:pPr>
            <a:r>
              <a:rPr lang="en-US" dirty="0" smtClean="0"/>
              <a:t>Open FPGA VI Reference</a:t>
            </a:r>
          </a:p>
          <a:p>
            <a:pPr marL="930275" lvl="1" eaLnBrk="1" fontAlgn="auto" hangingPunct="1">
              <a:spcAft>
                <a:spcPts val="0"/>
              </a:spcAft>
              <a:buFont typeface="+mj-lt"/>
              <a:buAutoNum type="alphaLcPeriod"/>
              <a:defRPr/>
            </a:pPr>
            <a:r>
              <a:rPr lang="en-US" dirty="0" smtClean="0"/>
              <a:t>Read/Write Control</a:t>
            </a:r>
          </a:p>
          <a:p>
            <a:pPr marL="930275" lvl="1" eaLnBrk="1" fontAlgn="auto" hangingPunct="1">
              <a:spcAft>
                <a:spcPts val="0"/>
              </a:spcAft>
              <a:buFont typeface="+mj-lt"/>
              <a:buAutoNum type="alphaLcPeriod"/>
              <a:defRPr/>
            </a:pPr>
            <a:r>
              <a:rPr lang="en-US" dirty="0" smtClean="0"/>
              <a:t>Invoke Method</a:t>
            </a:r>
          </a:p>
          <a:p>
            <a:pPr marL="930275" lvl="1" eaLnBrk="1" fontAlgn="auto" hangingPunct="1">
              <a:spcAft>
                <a:spcPts val="0"/>
              </a:spcAft>
              <a:buFont typeface="+mj-lt"/>
              <a:buAutoNum type="alphaLcPeriod"/>
              <a:defRPr/>
            </a:pPr>
            <a:r>
              <a:rPr lang="en-US" dirty="0" smtClean="0"/>
              <a:t>Close FPGA VI Reference</a:t>
            </a:r>
          </a:p>
          <a:p>
            <a:pPr marL="0" indent="0"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eaLnBrk="1" hangingPunct="1"/>
            <a:r>
              <a:rPr lang="en-US" smtClean="0"/>
              <a:t>Summary—Quiz Answer</a:t>
            </a:r>
          </a:p>
        </p:txBody>
      </p:sp>
      <p:sp>
        <p:nvSpPr>
          <p:cNvPr id="1138691" name="Rectangle 3"/>
          <p:cNvSpPr>
            <a:spLocks noGrp="1" noChangeArrowheads="1"/>
          </p:cNvSpPr>
          <p:nvPr>
            <p:ph idx="1"/>
          </p:nvPr>
        </p:nvSpPr>
        <p:spPr/>
        <p:txBody>
          <a:bodyPr rtlCol="0">
            <a:normAutofit/>
          </a:bodyPr>
          <a:lstStyle/>
          <a:p>
            <a:pPr marL="514350" lvl="1" indent="-514350" eaLnBrk="1" fontAlgn="auto" hangingPunct="1">
              <a:spcAft>
                <a:spcPts val="0"/>
              </a:spcAft>
              <a:buFont typeface="Arial" pitchFamily="34" charset="0"/>
              <a:buAutoNum type="arabicPeriod" startAt="3"/>
              <a:defRPr/>
            </a:pPr>
            <a:r>
              <a:rPr lang="en-US" dirty="0" smtClean="0"/>
              <a:t>Which of the following are necessary in a host VI that reads and writes values of controls and indicators on the FPGA VI?</a:t>
            </a:r>
          </a:p>
          <a:p>
            <a:pPr marL="930275" lvl="1" eaLnBrk="1" fontAlgn="auto" hangingPunct="1">
              <a:spcAft>
                <a:spcPts val="0"/>
              </a:spcAft>
              <a:buFont typeface="+mj-lt"/>
              <a:buAutoNum type="alphaLcPeriod"/>
              <a:defRPr/>
            </a:pPr>
            <a:r>
              <a:rPr lang="en-US" b="1" dirty="0" smtClean="0"/>
              <a:t>Open FPGA VI Reference</a:t>
            </a:r>
          </a:p>
          <a:p>
            <a:pPr marL="930275" lvl="1" eaLnBrk="1" fontAlgn="auto" hangingPunct="1">
              <a:spcAft>
                <a:spcPts val="0"/>
              </a:spcAft>
              <a:buFont typeface="+mj-lt"/>
              <a:buAutoNum type="alphaLcPeriod"/>
              <a:defRPr/>
            </a:pPr>
            <a:r>
              <a:rPr lang="en-US" b="1" dirty="0" smtClean="0"/>
              <a:t>Read/Write Control</a:t>
            </a:r>
          </a:p>
          <a:p>
            <a:pPr marL="930275" lvl="1" eaLnBrk="1" fontAlgn="auto" hangingPunct="1">
              <a:spcAft>
                <a:spcPts val="0"/>
              </a:spcAft>
              <a:buFont typeface="+mj-lt"/>
              <a:buAutoNum type="alphaLcPeriod"/>
              <a:defRPr/>
            </a:pPr>
            <a:r>
              <a:rPr lang="en-US" dirty="0" smtClean="0"/>
              <a:t>Invoke Method</a:t>
            </a:r>
          </a:p>
          <a:p>
            <a:pPr marL="930275" lvl="1" eaLnBrk="1" fontAlgn="auto" hangingPunct="1">
              <a:spcAft>
                <a:spcPts val="0"/>
              </a:spcAft>
              <a:buFont typeface="+mj-lt"/>
              <a:buAutoNum type="alphaLcPeriod"/>
              <a:defRPr/>
            </a:pPr>
            <a:r>
              <a:rPr lang="en-US" b="1" dirty="0" smtClean="0"/>
              <a:t>Close FPGA VI Reference</a:t>
            </a:r>
          </a:p>
          <a:p>
            <a:pPr marL="0" indent="0"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pPr eaLnBrk="1" hangingPunct="1"/>
            <a:r>
              <a:rPr lang="en-US" smtClean="0"/>
              <a:t>Summary—Quiz</a:t>
            </a:r>
          </a:p>
        </p:txBody>
      </p:sp>
      <p:sp>
        <p:nvSpPr>
          <p:cNvPr id="803843" name="Rectangle 3"/>
          <p:cNvSpPr>
            <a:spLocks noGrp="1" noChangeArrowheads="1"/>
          </p:cNvSpPr>
          <p:nvPr>
            <p:ph idx="1"/>
          </p:nvPr>
        </p:nvSpPr>
        <p:spPr/>
        <p:txBody>
          <a:bodyPr/>
          <a:lstStyle/>
          <a:p>
            <a:pPr marL="514350" lvl="1" indent="-514350" eaLnBrk="1" hangingPunct="1">
              <a:buFont typeface="Arial" pitchFamily="34" charset="0"/>
              <a:buAutoNum type="arabicPeriod" startAt="4"/>
            </a:pPr>
            <a:r>
              <a:rPr lang="en-US" smtClean="0"/>
              <a:t>You should use Interactive Front Panel Communication in your final RT application.</a:t>
            </a:r>
          </a:p>
          <a:p>
            <a:pPr lvl="2" eaLnBrk="1" hangingPunct="1"/>
            <a:r>
              <a:rPr lang="en-US" smtClean="0"/>
              <a:t>True</a:t>
            </a:r>
          </a:p>
          <a:p>
            <a:pPr lvl="2" eaLnBrk="1" hangingPunct="1"/>
            <a:r>
              <a:rPr lang="en-US" smtClean="0"/>
              <a:t>False</a:t>
            </a:r>
          </a:p>
        </p:txBody>
      </p:sp>
    </p:spTree>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pPr eaLnBrk="1" hangingPunct="1"/>
            <a:r>
              <a:rPr lang="en-US" smtClean="0"/>
              <a:t>Summary—Quiz</a:t>
            </a:r>
          </a:p>
        </p:txBody>
      </p:sp>
      <p:sp>
        <p:nvSpPr>
          <p:cNvPr id="804867" name="Rectangle 3"/>
          <p:cNvSpPr>
            <a:spLocks noGrp="1" noChangeArrowheads="1"/>
          </p:cNvSpPr>
          <p:nvPr>
            <p:ph idx="1"/>
          </p:nvPr>
        </p:nvSpPr>
        <p:spPr/>
        <p:txBody>
          <a:bodyPr/>
          <a:lstStyle/>
          <a:p>
            <a:pPr marL="514350" lvl="1" indent="-514350" eaLnBrk="1" hangingPunct="1">
              <a:buFont typeface="Arial" pitchFamily="34" charset="0"/>
              <a:buAutoNum type="arabicPeriod" startAt="4"/>
            </a:pPr>
            <a:r>
              <a:rPr lang="en-US" smtClean="0"/>
              <a:t>You should use Interactive Front Panel Communication in your final RT application.</a:t>
            </a:r>
          </a:p>
          <a:p>
            <a:pPr lvl="2" eaLnBrk="1" hangingPunct="1"/>
            <a:r>
              <a:rPr lang="en-US" smtClean="0"/>
              <a:t>True</a:t>
            </a:r>
          </a:p>
          <a:p>
            <a:pPr lvl="2" eaLnBrk="1" hangingPunct="1"/>
            <a:r>
              <a:rPr lang="en-US" b="1" smtClean="0"/>
              <a:t>False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4"/>
          <p:cNvSpPr>
            <a:spLocks noGrp="1" noChangeArrowheads="1"/>
          </p:cNvSpPr>
          <p:nvPr>
            <p:ph type="title"/>
          </p:nvPr>
        </p:nvSpPr>
        <p:spPr/>
        <p:txBody>
          <a:bodyPr/>
          <a:lstStyle/>
          <a:p>
            <a:pPr eaLnBrk="1" hangingPunct="1"/>
            <a:r>
              <a:rPr lang="en-US" smtClean="0"/>
              <a:t>FPGA – Windows</a:t>
            </a:r>
          </a:p>
        </p:txBody>
      </p:sp>
      <p:pic>
        <p:nvPicPr>
          <p:cNvPr id="476163" name="Picture 2" descr="noloc_missing_art_imagefile"/>
          <p:cNvPicPr>
            <a:picLocks noGrp="1" noChangeAspect="1" noChangeArrowheads="1"/>
          </p:cNvPicPr>
          <p:nvPr>
            <p:ph sz="quarter" idx="4294967295"/>
          </p:nvPr>
        </p:nvPicPr>
        <p:blipFill>
          <a:blip r:embed="rId3" cstate="print"/>
          <a:srcRect/>
          <a:stretch>
            <a:fillRect/>
          </a:stretch>
        </p:blipFill>
        <p:spPr>
          <a:xfrm>
            <a:off x="0" y="4495800"/>
            <a:ext cx="1116013" cy="914400"/>
          </a:xfrm>
        </p:spPr>
      </p:pic>
      <p:pic>
        <p:nvPicPr>
          <p:cNvPr id="476164" name="Picture 10" descr="noloc_missing_art_imagefile"/>
          <p:cNvPicPr>
            <a:picLocks noGrp="1" noChangeAspect="1" noChangeArrowheads="1"/>
          </p:cNvPicPr>
          <p:nvPr>
            <p:ph sz="half" idx="4294967295"/>
          </p:nvPr>
        </p:nvPicPr>
        <p:blipFill>
          <a:blip r:embed="rId4" cstate="print"/>
          <a:srcRect l="3226"/>
          <a:stretch>
            <a:fillRect/>
          </a:stretch>
        </p:blipFill>
        <p:spPr>
          <a:xfrm>
            <a:off x="0" y="2743200"/>
            <a:ext cx="1522413" cy="1066800"/>
          </a:xfrm>
        </p:spPr>
      </p:pic>
      <p:sp>
        <p:nvSpPr>
          <p:cNvPr id="22" name="Rectangle 3"/>
          <p:cNvSpPr>
            <a:spLocks noChangeArrowheads="1"/>
          </p:cNvSpPr>
          <p:nvPr/>
        </p:nvSpPr>
        <p:spPr bwMode="auto">
          <a:xfrm>
            <a:off x="5164138" y="2209800"/>
            <a:ext cx="2514600" cy="35052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p>
            <a:pPr algn="ctr" eaLnBrk="0" hangingPunct="0">
              <a:defRPr/>
            </a:pPr>
            <a:endParaRPr lang="en-US" sz="2400" dirty="0">
              <a:solidFill>
                <a:srgbClr val="000000"/>
              </a:solidFill>
            </a:endParaRPr>
          </a:p>
        </p:txBody>
      </p:sp>
      <p:sp>
        <p:nvSpPr>
          <p:cNvPr id="476166" name="Text Box 5"/>
          <p:cNvSpPr txBox="1">
            <a:spLocks noChangeArrowheads="1"/>
          </p:cNvSpPr>
          <p:nvPr/>
        </p:nvSpPr>
        <p:spPr bwMode="auto">
          <a:xfrm>
            <a:off x="5270500" y="2346325"/>
            <a:ext cx="2335213" cy="396875"/>
          </a:xfrm>
          <a:prstGeom prst="rect">
            <a:avLst/>
          </a:prstGeom>
          <a:noFill/>
          <a:ln w="44450" algn="ctr">
            <a:noFill/>
            <a:miter lim="800000"/>
            <a:headEnd/>
            <a:tailEnd/>
          </a:ln>
        </p:spPr>
        <p:txBody>
          <a:bodyPr wrap="none">
            <a:spAutoFit/>
          </a:bodyPr>
          <a:lstStyle/>
          <a:p>
            <a:pPr algn="ctr" eaLnBrk="0" hangingPunct="0"/>
            <a:r>
              <a:rPr lang="en-US" sz="2000">
                <a:solidFill>
                  <a:srgbClr val="000000"/>
                </a:solidFill>
              </a:rPr>
              <a:t>Reconfigurable FPGA</a:t>
            </a:r>
          </a:p>
        </p:txBody>
      </p:sp>
      <p:sp>
        <p:nvSpPr>
          <p:cNvPr id="476167" name="Rectangle 6"/>
          <p:cNvSpPr>
            <a:spLocks noChangeArrowheads="1"/>
          </p:cNvSpPr>
          <p:nvPr/>
        </p:nvSpPr>
        <p:spPr bwMode="auto">
          <a:xfrm>
            <a:off x="5316538" y="2971800"/>
            <a:ext cx="2057400" cy="10287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algn="ctr" eaLnBrk="0" hangingPunct="0"/>
            <a:r>
              <a:rPr lang="en-US" sz="2400">
                <a:solidFill>
                  <a:srgbClr val="FFFFFF"/>
                </a:solidFill>
              </a:rPr>
              <a:t>LabVIEW </a:t>
            </a:r>
          </a:p>
          <a:p>
            <a:pPr algn="ctr" eaLnBrk="0" hangingPunct="0"/>
            <a:r>
              <a:rPr lang="en-US" sz="2400">
                <a:solidFill>
                  <a:srgbClr val="FFFFFF"/>
                </a:solidFill>
              </a:rPr>
              <a:t>FPGA VI</a:t>
            </a:r>
          </a:p>
        </p:txBody>
      </p:sp>
      <p:sp>
        <p:nvSpPr>
          <p:cNvPr id="476168" name="Rectangle 8"/>
          <p:cNvSpPr>
            <a:spLocks noChangeArrowheads="1"/>
          </p:cNvSpPr>
          <p:nvPr/>
        </p:nvSpPr>
        <p:spPr bwMode="auto">
          <a:xfrm>
            <a:off x="2268538" y="2392363"/>
            <a:ext cx="1557337" cy="276225"/>
          </a:xfrm>
          <a:prstGeom prst="rect">
            <a:avLst/>
          </a:prstGeom>
          <a:noFill/>
          <a:ln w="9525">
            <a:noFill/>
            <a:miter lim="800000"/>
            <a:headEnd/>
            <a:tailEnd/>
          </a:ln>
        </p:spPr>
        <p:txBody>
          <a:bodyPr wrap="none" lIns="0" tIns="0" rIns="0" bIns="0">
            <a:spAutoFit/>
          </a:bodyPr>
          <a:lstStyle/>
          <a:p>
            <a:pPr algn="ctr" eaLnBrk="0" hangingPunct="0"/>
            <a:r>
              <a:rPr lang="en-US" sz="1800">
                <a:solidFill>
                  <a:srgbClr val="000000"/>
                </a:solidFill>
              </a:rPr>
              <a:t>Windows System</a:t>
            </a:r>
          </a:p>
        </p:txBody>
      </p:sp>
      <p:sp>
        <p:nvSpPr>
          <p:cNvPr id="476169" name="Rectangle 9"/>
          <p:cNvSpPr>
            <a:spLocks noChangeArrowheads="1"/>
          </p:cNvSpPr>
          <p:nvPr/>
        </p:nvSpPr>
        <p:spPr bwMode="auto">
          <a:xfrm>
            <a:off x="2541588" y="4772025"/>
            <a:ext cx="619125" cy="180975"/>
          </a:xfrm>
          <a:prstGeom prst="rect">
            <a:avLst/>
          </a:prstGeom>
          <a:noFill/>
          <a:ln w="9525">
            <a:noFill/>
            <a:miter lim="800000"/>
            <a:headEnd/>
            <a:tailEnd/>
          </a:ln>
        </p:spPr>
        <p:txBody>
          <a:bodyPr wrap="none" lIns="0" tIns="0" rIns="0" bIns="0">
            <a:spAutoFit/>
          </a:bodyPr>
          <a:lstStyle/>
          <a:p>
            <a:pPr algn="ctr" eaLnBrk="0" hangingPunct="0"/>
            <a:r>
              <a:rPr lang="en-US" sz="1200">
                <a:solidFill>
                  <a:srgbClr val="FFFFFF"/>
                </a:solidFill>
              </a:rPr>
              <a:t>Enterprise</a:t>
            </a:r>
            <a:endParaRPr lang="en-US" sz="1800">
              <a:solidFill>
                <a:srgbClr val="000000"/>
              </a:solidFill>
            </a:endParaRPr>
          </a:p>
        </p:txBody>
      </p:sp>
      <p:sp>
        <p:nvSpPr>
          <p:cNvPr id="476170" name="Rectangle 11"/>
          <p:cNvSpPr>
            <a:spLocks noChangeArrowheads="1"/>
          </p:cNvSpPr>
          <p:nvPr/>
        </p:nvSpPr>
        <p:spPr bwMode="auto">
          <a:xfrm>
            <a:off x="1811338" y="2971800"/>
            <a:ext cx="2057400" cy="9906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algn="ctr" eaLnBrk="0" hangingPunct="0"/>
            <a:r>
              <a:rPr lang="en-US" sz="2400">
                <a:solidFill>
                  <a:srgbClr val="FFFFFF"/>
                </a:solidFill>
              </a:rPr>
              <a:t>LabVIEW </a:t>
            </a:r>
          </a:p>
          <a:p>
            <a:pPr algn="ctr" eaLnBrk="0" hangingPunct="0"/>
            <a:r>
              <a:rPr lang="en-US" sz="2400">
                <a:solidFill>
                  <a:srgbClr val="FFFFFF"/>
                </a:solidFill>
              </a:rPr>
              <a:t>For Windows VI</a:t>
            </a:r>
          </a:p>
        </p:txBody>
      </p:sp>
      <p:pic>
        <p:nvPicPr>
          <p:cNvPr id="476171" name="Picture 13" descr="noloc_missing_art_imagefil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336800" y="4114800"/>
            <a:ext cx="990600" cy="915988"/>
          </a:xfrm>
          <a:prstGeom prst="rect">
            <a:avLst/>
          </a:prstGeom>
          <a:noFill/>
          <a:ln w="9525">
            <a:noFill/>
            <a:miter lim="800000"/>
            <a:headEnd/>
            <a:tailEnd/>
          </a:ln>
        </p:spPr>
      </p:pic>
      <p:sp>
        <p:nvSpPr>
          <p:cNvPr id="476172" name="Rectangle 14"/>
          <p:cNvSpPr>
            <a:spLocks noChangeArrowheads="1"/>
          </p:cNvSpPr>
          <p:nvPr/>
        </p:nvSpPr>
        <p:spPr bwMode="auto">
          <a:xfrm>
            <a:off x="2336800" y="5073650"/>
            <a:ext cx="998538" cy="488950"/>
          </a:xfrm>
          <a:prstGeom prst="rect">
            <a:avLst/>
          </a:prstGeom>
          <a:noFill/>
          <a:ln w="9525">
            <a:noFill/>
            <a:miter lim="800000"/>
            <a:headEnd/>
            <a:tailEnd/>
          </a:ln>
        </p:spPr>
        <p:txBody>
          <a:bodyPr wrap="none" lIns="0" tIns="0" rIns="0" bIns="0">
            <a:spAutoFit/>
          </a:bodyPr>
          <a:lstStyle/>
          <a:p>
            <a:pPr algn="ctr" eaLnBrk="0" hangingPunct="0"/>
            <a:r>
              <a:rPr lang="en-US" sz="1600">
                <a:solidFill>
                  <a:srgbClr val="000000"/>
                </a:solidFill>
              </a:rPr>
              <a:t>LabVIEW</a:t>
            </a:r>
          </a:p>
          <a:p>
            <a:pPr algn="ctr" eaLnBrk="0" hangingPunct="0"/>
            <a:r>
              <a:rPr lang="en-US" sz="1600">
                <a:solidFill>
                  <a:srgbClr val="000000"/>
                </a:solidFill>
              </a:rPr>
              <a:t>for Windows</a:t>
            </a:r>
            <a:endParaRPr lang="en-US" sz="1800">
              <a:solidFill>
                <a:srgbClr val="000000"/>
              </a:solidFill>
            </a:endParaRPr>
          </a:p>
        </p:txBody>
      </p:sp>
      <p:pic>
        <p:nvPicPr>
          <p:cNvPr id="476173" name="Picture 15" descr="noloc_missing_art_imagefile"/>
          <p:cNvPicPr>
            <a:picLocks noChangeAspect="1" noChangeArrowheads="1"/>
          </p:cNvPicPr>
          <p:nvPr/>
        </p:nvPicPr>
        <p:blipFill>
          <a:blip r:embed="rId6" cstate="print"/>
          <a:srcRect/>
          <a:stretch>
            <a:fillRect/>
          </a:stretch>
        </p:blipFill>
        <p:spPr bwMode="auto">
          <a:xfrm>
            <a:off x="5892800" y="4038600"/>
            <a:ext cx="1052513" cy="1066800"/>
          </a:xfrm>
          <a:prstGeom prst="rect">
            <a:avLst/>
          </a:prstGeom>
          <a:noFill/>
          <a:ln w="9525">
            <a:noFill/>
            <a:miter lim="800000"/>
            <a:headEnd/>
            <a:tailEnd/>
          </a:ln>
        </p:spPr>
      </p:pic>
      <p:sp>
        <p:nvSpPr>
          <p:cNvPr id="476174" name="Rectangle 16"/>
          <p:cNvSpPr>
            <a:spLocks noChangeArrowheads="1"/>
          </p:cNvSpPr>
          <p:nvPr/>
        </p:nvSpPr>
        <p:spPr bwMode="auto">
          <a:xfrm>
            <a:off x="5838825" y="5165725"/>
            <a:ext cx="1230313" cy="244475"/>
          </a:xfrm>
          <a:prstGeom prst="rect">
            <a:avLst/>
          </a:prstGeom>
          <a:noFill/>
          <a:ln w="9525">
            <a:noFill/>
            <a:miter lim="800000"/>
            <a:headEnd/>
            <a:tailEnd/>
          </a:ln>
        </p:spPr>
        <p:txBody>
          <a:bodyPr wrap="none" lIns="0" tIns="0" rIns="0" bIns="0">
            <a:spAutoFit/>
          </a:bodyPr>
          <a:lstStyle/>
          <a:p>
            <a:pPr algn="ctr" eaLnBrk="0" hangingPunct="0"/>
            <a:r>
              <a:rPr lang="en-US" sz="1600">
                <a:solidFill>
                  <a:srgbClr val="000000"/>
                </a:solidFill>
              </a:rPr>
              <a:t>LabVIEW FPGA</a:t>
            </a:r>
            <a:endParaRPr lang="en-US" sz="1800">
              <a:solidFill>
                <a:srgbClr val="000000"/>
              </a:solidFill>
            </a:endParaRPr>
          </a:p>
        </p:txBody>
      </p:sp>
      <p:sp>
        <p:nvSpPr>
          <p:cNvPr id="34" name="Left-Right Arrow 33"/>
          <p:cNvSpPr/>
          <p:nvPr/>
        </p:nvSpPr>
        <p:spPr>
          <a:xfrm>
            <a:off x="4021138" y="2971800"/>
            <a:ext cx="1295400" cy="838200"/>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sz="1400" dirty="0">
                <a:solidFill>
                  <a:srgbClr val="000000"/>
                </a:solidFill>
              </a:rPr>
              <a:t>FPGA </a:t>
            </a:r>
          </a:p>
          <a:p>
            <a:pPr algn="ctr" eaLnBrk="0" hangingPunct="0">
              <a:defRPr/>
            </a:pPr>
            <a:r>
              <a:rPr lang="en-US" sz="1400" dirty="0">
                <a:solidFill>
                  <a:srgbClr val="000000"/>
                </a:solidFill>
              </a:rPr>
              <a:t>Interface</a:t>
            </a:r>
          </a:p>
        </p:txBody>
      </p:sp>
      <p:pic>
        <p:nvPicPr>
          <p:cNvPr id="476176" name="Picture 13" descr="noloc_missing_art_imagefile"/>
          <p:cNvPicPr>
            <a:picLocks noChangeAspect="1" noChangeArrowheads="1"/>
          </p:cNvPicPr>
          <p:nvPr/>
        </p:nvPicPr>
        <p:blipFill>
          <a:blip r:embed="rId7" cstate="print">
            <a:lum bright="20000"/>
          </a:blip>
          <a:srcRect/>
          <a:stretch>
            <a:fillRect/>
          </a:stretch>
        </p:blipFill>
        <p:spPr bwMode="auto">
          <a:xfrm>
            <a:off x="7754938" y="4495800"/>
            <a:ext cx="1465262" cy="1030288"/>
          </a:xfrm>
          <a:prstGeom prst="rect">
            <a:avLst/>
          </a:prstGeom>
          <a:noFill/>
          <a:ln w="9525">
            <a:noFill/>
            <a:miter lim="800000"/>
            <a:headEnd/>
            <a:tailEnd/>
          </a:ln>
        </p:spPr>
      </p:pic>
      <p:pic>
        <p:nvPicPr>
          <p:cNvPr id="476177" name="Picture 19" descr="noloc_missing_art_imagefile"/>
          <p:cNvPicPr>
            <a:picLocks noChangeAspect="1" noChangeArrowheads="1"/>
          </p:cNvPicPr>
          <p:nvPr/>
        </p:nvPicPr>
        <p:blipFill>
          <a:blip r:embed="rId8" cstate="print">
            <a:lum bright="20000"/>
          </a:blip>
          <a:srcRect/>
          <a:stretch>
            <a:fillRect/>
          </a:stretch>
        </p:blipFill>
        <p:spPr bwMode="auto">
          <a:xfrm>
            <a:off x="7831138" y="2895600"/>
            <a:ext cx="935037" cy="889000"/>
          </a:xfrm>
          <a:prstGeom prst="rect">
            <a:avLst/>
          </a:prstGeom>
          <a:noFill/>
          <a:ln w="9525">
            <a:noFill/>
            <a:miter lim="800000"/>
            <a:headEnd/>
            <a:tailEnd/>
          </a:ln>
        </p:spPr>
      </p:pic>
      <p:sp>
        <p:nvSpPr>
          <p:cNvPr id="476178" name="Rectangle 7"/>
          <p:cNvSpPr>
            <a:spLocks noChangeArrowheads="1"/>
          </p:cNvSpPr>
          <p:nvPr/>
        </p:nvSpPr>
        <p:spPr bwMode="auto">
          <a:xfrm>
            <a:off x="1582738" y="1905000"/>
            <a:ext cx="6189662" cy="3962400"/>
          </a:xfrm>
          <a:prstGeom prst="rect">
            <a:avLst/>
          </a:prstGeom>
          <a:noFill/>
          <a:ln w="31750" cap="rnd">
            <a:solidFill>
              <a:srgbClr val="993300"/>
            </a:solidFill>
            <a:miter lim="800000"/>
            <a:headEnd/>
            <a:tailEnd/>
          </a:ln>
        </p:spPr>
        <p:txBody>
          <a:bodyPr/>
          <a:lstStyle/>
          <a:p>
            <a:pPr algn="ctr" eaLnBrk="0" hangingPunct="0"/>
            <a:endParaRPr lang="en-US" sz="2400">
              <a:solidFill>
                <a:srgbClr val="FFFFFF"/>
              </a:solidFill>
            </a:endParaRPr>
          </a:p>
        </p:txBody>
      </p:sp>
    </p:spTree>
  </p:cSld>
  <p:clrMapOvr>
    <a:masterClrMapping/>
  </p:clrMapOvr>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normAutofit fontScale="90000"/>
          </a:bodyPr>
          <a:lstStyle/>
          <a:p>
            <a:pPr eaLnBrk="1" fontAlgn="auto" hangingPunct="1">
              <a:spcAft>
                <a:spcPts val="0"/>
              </a:spcAft>
              <a:defRPr/>
            </a:pPr>
            <a:r>
              <a:rPr lang="en-US" dirty="0" smtClean="0"/>
              <a:t>Lesson 9</a:t>
            </a:r>
            <a:br>
              <a:rPr lang="en-US" dirty="0" smtClean="0"/>
            </a:br>
            <a:r>
              <a:rPr lang="en-US" smtClean="0"/>
              <a:t>DMA Data Transfers</a:t>
            </a:r>
            <a:endParaRPr lang="en-US" dirty="0"/>
          </a:p>
        </p:txBody>
      </p:sp>
      <p:sp>
        <p:nvSpPr>
          <p:cNvPr id="805891" name="Content Placeholder 6"/>
          <p:cNvSpPr>
            <a:spLocks noGrp="1"/>
          </p:cNvSpPr>
          <p:nvPr>
            <p:ph idx="1"/>
          </p:nvPr>
        </p:nvSpPr>
        <p:spPr/>
        <p:txBody>
          <a:bodyPr/>
          <a:lstStyle/>
          <a:p>
            <a:pPr eaLnBrk="1" hangingPunct="1"/>
            <a:r>
              <a:rPr lang="en-US" smtClean="0"/>
              <a:t>LabVIEW FPGA and Host Communication</a:t>
            </a:r>
          </a:p>
          <a:p>
            <a:pPr eaLnBrk="1" hangingPunct="1"/>
            <a:r>
              <a:rPr lang="en-US" smtClean="0"/>
              <a:t>DMA FIFOs</a:t>
            </a:r>
          </a:p>
          <a:p>
            <a:pPr eaLnBrk="1" hangingPunct="1"/>
            <a:r>
              <a:rPr lang="en-US" smtClean="0"/>
              <a:t>Lossless Data Transfer</a:t>
            </a:r>
          </a:p>
          <a:p>
            <a:pPr eaLnBrk="1" hangingPunct="1"/>
            <a:r>
              <a:rPr lang="en-US" smtClean="0"/>
              <a:t>Interleaving</a:t>
            </a:r>
          </a:p>
          <a:p>
            <a:pPr eaLnBrk="1" hangingPunct="1"/>
            <a:endParaRPr lang="en-US" smtClean="0"/>
          </a:p>
          <a:p>
            <a:pPr eaLnBrk="1" hangingPunct="1"/>
            <a:endParaRPr lang="en-US" smtClean="0"/>
          </a:p>
          <a:p>
            <a:pPr eaLnBrk="1" hangingPunct="1"/>
            <a:endParaRPr lang="en-US" smtClean="0"/>
          </a:p>
        </p:txBody>
      </p:sp>
    </p:spTree>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pPr eaLnBrk="1" hangingPunct="1"/>
            <a:r>
              <a:rPr lang="en-US" altLang="en-US" smtClean="0"/>
              <a:t>A. LabVIEW FPGA and Host Communication</a:t>
            </a:r>
            <a:endParaRPr lang="en-US" smtClean="0"/>
          </a:p>
        </p:txBody>
      </p:sp>
      <p:sp>
        <p:nvSpPr>
          <p:cNvPr id="806915" name="Rectangle 3"/>
          <p:cNvSpPr>
            <a:spLocks noGrp="1" noChangeArrowheads="1"/>
          </p:cNvSpPr>
          <p:nvPr>
            <p:ph idx="1"/>
          </p:nvPr>
        </p:nvSpPr>
        <p:spPr/>
        <p:txBody>
          <a:bodyPr/>
          <a:lstStyle/>
          <a:p>
            <a:pPr lvl="1" eaLnBrk="1" hangingPunct="1"/>
            <a:r>
              <a:rPr lang="en-US" smtClean="0"/>
              <a:t>FPGA VI and host VI are inherently asynchronous</a:t>
            </a:r>
          </a:p>
          <a:p>
            <a:pPr lvl="2" eaLnBrk="1" hangingPunct="1"/>
            <a:r>
              <a:rPr lang="en-US" smtClean="0"/>
              <a:t>Each VI runs independently of the other</a:t>
            </a:r>
          </a:p>
          <a:p>
            <a:pPr lvl="1" eaLnBrk="1" hangingPunct="1"/>
            <a:r>
              <a:rPr lang="en-US" smtClean="0"/>
              <a:t>Data transfer synchronization needs to be implemented based on the application needs</a:t>
            </a:r>
          </a:p>
          <a:p>
            <a:pPr lvl="2" eaLnBrk="1" hangingPunct="1"/>
            <a:r>
              <a:rPr lang="en-US" smtClean="0"/>
              <a:t>Communication using front panel control and indicators is sufficient  for applications that don’t require tight synchronization for control or data processing</a:t>
            </a:r>
          </a:p>
          <a:p>
            <a:pPr lvl="2" eaLnBrk="1" hangingPunct="1"/>
            <a:r>
              <a:rPr lang="en-US" smtClean="0"/>
              <a:t>Data buffering is required for tight synchronization and transferring large amounts of data for processing</a:t>
            </a:r>
          </a:p>
        </p:txBody>
      </p:sp>
    </p:spTree>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Limitations of Front Panel Controls/Indicators</a:t>
            </a:r>
            <a:endParaRPr lang="en-US" dirty="0"/>
          </a:p>
        </p:txBody>
      </p:sp>
      <p:sp>
        <p:nvSpPr>
          <p:cNvPr id="3" name="Content Placeholder 2"/>
          <p:cNvSpPr>
            <a:spLocks noGrp="1"/>
          </p:cNvSpPr>
          <p:nvPr>
            <p:ph idx="1"/>
          </p:nvPr>
        </p:nvSpPr>
        <p:spPr/>
        <p:txBody>
          <a:bodyPr rtlCol="0">
            <a:normAutofit fontScale="92500" lnSpcReduction="20000"/>
          </a:bodyPr>
          <a:lstStyle/>
          <a:p>
            <a:pPr marL="0" indent="0" eaLnBrk="1" fontAlgn="auto" hangingPunct="1">
              <a:spcAft>
                <a:spcPts val="0"/>
              </a:spcAft>
              <a:defRPr/>
            </a:pPr>
            <a:r>
              <a:rPr lang="en-US" dirty="0" smtClean="0"/>
              <a:t> Only the most current data is transferred</a:t>
            </a:r>
          </a:p>
          <a:p>
            <a:pPr lvl="2" eaLnBrk="1" fontAlgn="auto" hangingPunct="1">
              <a:spcAft>
                <a:spcPts val="0"/>
              </a:spcAft>
              <a:defRPr/>
            </a:pPr>
            <a:r>
              <a:rPr lang="en-US" dirty="0" smtClean="0"/>
              <a:t>Because FPGA VI and host  VI are inherently asynchronous, data could be lost if one VI writes faster than the other reads</a:t>
            </a:r>
          </a:p>
          <a:p>
            <a:pPr lvl="1" eaLnBrk="1" fontAlgn="auto" hangingPunct="1">
              <a:spcAft>
                <a:spcPts val="0"/>
              </a:spcAft>
              <a:defRPr/>
            </a:pPr>
            <a:r>
              <a:rPr lang="en-US" dirty="0" smtClean="0"/>
              <a:t>Large controls/indicators use significant logic resources on FPGA</a:t>
            </a:r>
          </a:p>
          <a:p>
            <a:pPr lvl="2" eaLnBrk="1" fontAlgn="auto" hangingPunct="1">
              <a:spcAft>
                <a:spcPts val="0"/>
              </a:spcAft>
              <a:defRPr/>
            </a:pPr>
            <a:r>
              <a:rPr lang="en-US" dirty="0" smtClean="0"/>
              <a:t>Mixed-data clusters</a:t>
            </a:r>
          </a:p>
          <a:p>
            <a:pPr lvl="2" eaLnBrk="1" fontAlgn="auto" hangingPunct="1">
              <a:spcAft>
                <a:spcPts val="0"/>
              </a:spcAft>
              <a:defRPr/>
            </a:pPr>
            <a:r>
              <a:rPr lang="en-US" dirty="0" smtClean="0"/>
              <a:t>Numeric arrays</a:t>
            </a:r>
          </a:p>
          <a:p>
            <a:pPr lvl="1" eaLnBrk="1" fontAlgn="auto" hangingPunct="1">
              <a:spcAft>
                <a:spcPts val="0"/>
              </a:spcAft>
              <a:defRPr/>
            </a:pPr>
            <a:r>
              <a:rPr lang="en-US" dirty="0" smtClean="0"/>
              <a:t>Using CPU for host data transfer results in…</a:t>
            </a:r>
          </a:p>
          <a:p>
            <a:pPr lvl="2" eaLnBrk="1" fontAlgn="auto" hangingPunct="1">
              <a:spcAft>
                <a:spcPts val="0"/>
              </a:spcAft>
              <a:defRPr/>
            </a:pPr>
            <a:r>
              <a:rPr lang="en-US" dirty="0" smtClean="0"/>
              <a:t>Transfer speed dependent on CPU processor speed</a:t>
            </a:r>
          </a:p>
          <a:p>
            <a:pPr lvl="2" eaLnBrk="1" fontAlgn="auto" hangingPunct="1">
              <a:spcAft>
                <a:spcPts val="0"/>
              </a:spcAft>
              <a:defRPr/>
            </a:pPr>
            <a:r>
              <a:rPr lang="en-US" dirty="0" smtClean="0"/>
              <a:t>Slower data transfer from target to host</a:t>
            </a:r>
          </a:p>
          <a:p>
            <a:pPr lvl="2" eaLnBrk="1" fontAlgn="auto" hangingPunct="1">
              <a:spcAft>
                <a:spcPts val="0"/>
              </a:spcAft>
              <a:defRPr/>
            </a:pPr>
            <a:r>
              <a:rPr lang="en-US" dirty="0" smtClean="0"/>
              <a:t>Consumption of CPU resources</a:t>
            </a:r>
            <a:endParaRPr lang="en-US" dirty="0"/>
          </a:p>
        </p:txBody>
      </p:sp>
    </p:spTree>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itle 1"/>
          <p:cNvSpPr>
            <a:spLocks noGrp="1"/>
          </p:cNvSpPr>
          <p:nvPr>
            <p:ph type="title"/>
          </p:nvPr>
        </p:nvSpPr>
        <p:spPr/>
        <p:txBody>
          <a:bodyPr/>
          <a:lstStyle/>
          <a:p>
            <a:pPr eaLnBrk="1" hangingPunct="1"/>
            <a:r>
              <a:rPr lang="en-US" altLang="en-US" smtClean="0"/>
              <a:t>Data Buffering</a:t>
            </a:r>
            <a:endParaRPr lang="en-US" smtClean="0"/>
          </a:p>
        </p:txBody>
      </p:sp>
      <p:sp>
        <p:nvSpPr>
          <p:cNvPr id="808963" name="Content Placeholder 2"/>
          <p:cNvSpPr>
            <a:spLocks noGrp="1"/>
          </p:cNvSpPr>
          <p:nvPr>
            <p:ph idx="1"/>
          </p:nvPr>
        </p:nvSpPr>
        <p:spPr/>
        <p:txBody>
          <a:bodyPr/>
          <a:lstStyle/>
          <a:p>
            <a:pPr lvl="1" eaLnBrk="1" hangingPunct="1"/>
            <a:endParaRPr lang="en-US" smtClean="0"/>
          </a:p>
          <a:p>
            <a:pPr lvl="1" eaLnBrk="1" hangingPunct="1"/>
            <a:endParaRPr lang="en-US" smtClean="0"/>
          </a:p>
          <a:p>
            <a:pPr lvl="1" eaLnBrk="1" hangingPunct="1"/>
            <a:endParaRPr lang="en-US" smtClean="0"/>
          </a:p>
          <a:p>
            <a:pPr lvl="1" eaLnBrk="1" hangingPunct="1"/>
            <a:r>
              <a:rPr lang="en-US" smtClean="0"/>
              <a:t>To transfer larger amounts of data at high rates between the target and the host you must buffer your data</a:t>
            </a:r>
          </a:p>
          <a:p>
            <a:pPr lvl="1" eaLnBrk="1" hangingPunct="1"/>
            <a:r>
              <a:rPr lang="en-US" smtClean="0"/>
              <a:t>The best way to buffer data is by using Direct Memory Access (DMA) data transfer methods</a:t>
            </a:r>
          </a:p>
          <a:p>
            <a:pPr marL="0" indent="0" eaLnBrk="1" hangingPunct="1"/>
            <a:endParaRPr lang="en-US" smtClean="0"/>
          </a:p>
        </p:txBody>
      </p:sp>
      <p:graphicFrame>
        <p:nvGraphicFramePr>
          <p:cNvPr id="4" name="Diagram 3"/>
          <p:cNvGraphicFramePr/>
          <p:nvPr/>
        </p:nvGraphicFramePr>
        <p:xfrm>
          <a:off x="609600" y="1676400"/>
          <a:ext cx="7759336" cy="1138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Title 3"/>
          <p:cNvSpPr>
            <a:spLocks noGrp="1"/>
          </p:cNvSpPr>
          <p:nvPr>
            <p:ph type="title"/>
          </p:nvPr>
        </p:nvSpPr>
        <p:spPr/>
        <p:txBody>
          <a:bodyPr/>
          <a:lstStyle/>
          <a:p>
            <a:pPr eaLnBrk="1" hangingPunct="1"/>
            <a:r>
              <a:rPr lang="en-US" smtClean="0"/>
              <a:t>B. DMA FIFOs</a:t>
            </a:r>
          </a:p>
        </p:txBody>
      </p:sp>
      <p:sp>
        <p:nvSpPr>
          <p:cNvPr id="5" name="Content Placeholder 4"/>
          <p:cNvSpPr>
            <a:spLocks noGrp="1"/>
          </p:cNvSpPr>
          <p:nvPr>
            <p:ph idx="1"/>
          </p:nvPr>
        </p:nvSpPr>
        <p:spPr/>
        <p:txBody>
          <a:bodyPr rtlCol="0">
            <a:normAutofit lnSpcReduction="10000"/>
          </a:bodyPr>
          <a:lstStyle/>
          <a:p>
            <a:pPr lvl="1" eaLnBrk="1" fontAlgn="auto" hangingPunct="1">
              <a:spcAft>
                <a:spcPts val="0"/>
              </a:spcAft>
              <a:defRPr/>
            </a:pPr>
            <a:endParaRPr lang="en-US" dirty="0" smtClean="0"/>
          </a:p>
          <a:p>
            <a:pPr lvl="1" eaLnBrk="1" fontAlgn="auto" hangingPunct="1">
              <a:spcAft>
                <a:spcPts val="0"/>
              </a:spcAft>
              <a:defRPr/>
            </a:pPr>
            <a:endParaRPr lang="en-US" dirty="0" smtClean="0"/>
          </a:p>
          <a:p>
            <a:pPr lvl="1" eaLnBrk="1" fontAlgn="auto" hangingPunct="1">
              <a:spcAft>
                <a:spcPts val="0"/>
              </a:spcAft>
              <a:defRPr/>
            </a:pPr>
            <a:endParaRPr lang="en-US" dirty="0" smtClean="0"/>
          </a:p>
          <a:p>
            <a:pPr lvl="1" eaLnBrk="1" fontAlgn="auto" hangingPunct="1">
              <a:spcAft>
                <a:spcPts val="0"/>
              </a:spcAft>
              <a:defRPr/>
            </a:pPr>
            <a:r>
              <a:rPr lang="en-US" dirty="0" smtClean="0"/>
              <a:t>Consists of two parts – FPGA and host</a:t>
            </a:r>
          </a:p>
          <a:p>
            <a:pPr lvl="1" eaLnBrk="1" fontAlgn="auto" hangingPunct="1">
              <a:spcAft>
                <a:spcPts val="0"/>
              </a:spcAft>
              <a:defRPr/>
            </a:pPr>
            <a:r>
              <a:rPr lang="en-US" dirty="0" smtClean="0"/>
              <a:t>Streams large amounts of data between computer memory and the FPGA</a:t>
            </a:r>
          </a:p>
          <a:p>
            <a:pPr lvl="1" eaLnBrk="1" fontAlgn="auto" hangingPunct="1">
              <a:spcAft>
                <a:spcPts val="0"/>
              </a:spcAft>
              <a:defRPr/>
            </a:pPr>
            <a:r>
              <a:rPr lang="en-US" dirty="0" smtClean="0"/>
              <a:t>Done mostly without the CPU</a:t>
            </a:r>
          </a:p>
          <a:p>
            <a:pPr lvl="1" eaLnBrk="1" fontAlgn="auto" hangingPunct="1">
              <a:spcAft>
                <a:spcPts val="0"/>
              </a:spcAft>
              <a:defRPr/>
            </a:pPr>
            <a:r>
              <a:rPr lang="en-US" dirty="0" smtClean="0"/>
              <a:t>Provides better performance than using the CPU to read and write data to the indicators and controls</a:t>
            </a:r>
          </a:p>
        </p:txBody>
      </p:sp>
      <p:graphicFrame>
        <p:nvGraphicFramePr>
          <p:cNvPr id="6" name="Diagram 5"/>
          <p:cNvGraphicFramePr/>
          <p:nvPr/>
        </p:nvGraphicFramePr>
        <p:xfrm>
          <a:off x="609600" y="1676400"/>
          <a:ext cx="7759336" cy="1138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2" descr="loc_RIO picture.bmp"/>
          <p:cNvPicPr>
            <a:picLocks noChangeAspect="1" noChangeArrowheads="1"/>
          </p:cNvPicPr>
          <p:nvPr/>
        </p:nvPicPr>
        <p:blipFill>
          <a:blip r:embed="rId4" cstate="print"/>
          <a:srcRect/>
          <a:stretch>
            <a:fillRect/>
          </a:stretch>
        </p:blipFill>
        <p:spPr bwMode="auto">
          <a:xfrm>
            <a:off x="304800" y="990600"/>
            <a:ext cx="2438400" cy="1773238"/>
          </a:xfrm>
          <a:prstGeom prst="rect">
            <a:avLst/>
          </a:prstGeom>
          <a:noFill/>
          <a:ln w="9525">
            <a:noFill/>
            <a:miter lim="800000"/>
            <a:headEnd/>
            <a:tailEnd/>
          </a:ln>
        </p:spPr>
      </p:pic>
      <p:sp>
        <p:nvSpPr>
          <p:cNvPr id="85" name="Right Arrow 84"/>
          <p:cNvSpPr/>
          <p:nvPr/>
        </p:nvSpPr>
        <p:spPr>
          <a:xfrm>
            <a:off x="990600" y="4078288"/>
            <a:ext cx="1984375" cy="987425"/>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b="0" dirty="0">
              <a:solidFill>
                <a:srgbClr val="000000"/>
              </a:solidFill>
            </a:endParaRPr>
          </a:p>
        </p:txBody>
      </p:sp>
      <p:sp>
        <p:nvSpPr>
          <p:cNvPr id="87" name="Right Arrow 86"/>
          <p:cNvSpPr/>
          <p:nvPr/>
        </p:nvSpPr>
        <p:spPr>
          <a:xfrm>
            <a:off x="4191000" y="4076700"/>
            <a:ext cx="1981200" cy="990600"/>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b="0" dirty="0">
              <a:solidFill>
                <a:srgbClr val="000000"/>
              </a:solidFill>
            </a:endParaRPr>
          </a:p>
        </p:txBody>
      </p:sp>
      <p:sp>
        <p:nvSpPr>
          <p:cNvPr id="6150" name="Rectangle 16"/>
          <p:cNvSpPr>
            <a:spLocks noChangeArrowheads="1"/>
          </p:cNvSpPr>
          <p:nvPr/>
        </p:nvSpPr>
        <p:spPr bwMode="auto">
          <a:xfrm>
            <a:off x="381000" y="152400"/>
            <a:ext cx="8534400" cy="1066800"/>
          </a:xfrm>
          <a:prstGeom prst="rect">
            <a:avLst/>
          </a:prstGeom>
          <a:noFill/>
          <a:ln w="9525">
            <a:noFill/>
            <a:miter lim="800000"/>
            <a:headEnd/>
            <a:tailEnd/>
          </a:ln>
        </p:spPr>
        <p:txBody>
          <a:bodyPr anchor="ctr"/>
          <a:lstStyle/>
          <a:p>
            <a:pPr eaLnBrk="0" hangingPunct="0"/>
            <a:endParaRPr lang="en-US" altLang="en-US" sz="3600">
              <a:solidFill>
                <a:srgbClr val="000000"/>
              </a:solidFill>
            </a:endParaRPr>
          </a:p>
        </p:txBody>
      </p:sp>
      <p:sp>
        <p:nvSpPr>
          <p:cNvPr id="6151" name="Rectangle 19"/>
          <p:cNvSpPr>
            <a:spLocks noChangeArrowheads="1"/>
          </p:cNvSpPr>
          <p:nvPr/>
        </p:nvSpPr>
        <p:spPr bwMode="auto">
          <a:xfrm>
            <a:off x="457200" y="40624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6152" name="Rectangle 20"/>
          <p:cNvSpPr>
            <a:spLocks noChangeArrowheads="1"/>
          </p:cNvSpPr>
          <p:nvPr/>
        </p:nvSpPr>
        <p:spPr bwMode="auto">
          <a:xfrm>
            <a:off x="457200" y="41767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6153" name="Rectangle 21"/>
          <p:cNvSpPr>
            <a:spLocks noChangeArrowheads="1"/>
          </p:cNvSpPr>
          <p:nvPr/>
        </p:nvSpPr>
        <p:spPr bwMode="auto">
          <a:xfrm>
            <a:off x="457200" y="42910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6154" name="Rectangle 22"/>
          <p:cNvSpPr>
            <a:spLocks noChangeArrowheads="1"/>
          </p:cNvSpPr>
          <p:nvPr/>
        </p:nvSpPr>
        <p:spPr bwMode="auto">
          <a:xfrm>
            <a:off x="457200" y="44053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6155" name="Rectangle 23"/>
          <p:cNvSpPr>
            <a:spLocks noChangeArrowheads="1"/>
          </p:cNvSpPr>
          <p:nvPr/>
        </p:nvSpPr>
        <p:spPr bwMode="auto">
          <a:xfrm>
            <a:off x="457200" y="45196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6156" name="Rectangle 24"/>
          <p:cNvSpPr>
            <a:spLocks noChangeArrowheads="1"/>
          </p:cNvSpPr>
          <p:nvPr/>
        </p:nvSpPr>
        <p:spPr bwMode="auto">
          <a:xfrm>
            <a:off x="457200" y="46339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6157" name="Rectangle 25"/>
          <p:cNvSpPr>
            <a:spLocks noChangeArrowheads="1"/>
          </p:cNvSpPr>
          <p:nvPr/>
        </p:nvSpPr>
        <p:spPr bwMode="auto">
          <a:xfrm>
            <a:off x="457200" y="47482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70" name="Rectangle 26"/>
          <p:cNvSpPr>
            <a:spLocks noChangeArrowheads="1"/>
          </p:cNvSpPr>
          <p:nvPr/>
        </p:nvSpPr>
        <p:spPr bwMode="auto">
          <a:xfrm>
            <a:off x="457200" y="4862513"/>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59" name="Rectangle 27"/>
          <p:cNvSpPr>
            <a:spLocks noChangeArrowheads="1"/>
          </p:cNvSpPr>
          <p:nvPr/>
        </p:nvSpPr>
        <p:spPr bwMode="auto">
          <a:xfrm>
            <a:off x="457200" y="48625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72" name="Rectangle 28"/>
          <p:cNvSpPr>
            <a:spLocks noChangeArrowheads="1"/>
          </p:cNvSpPr>
          <p:nvPr/>
        </p:nvSpPr>
        <p:spPr bwMode="auto">
          <a:xfrm rot="-5400000">
            <a:off x="4057650" y="4514850"/>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159773" name="Rectangle 29"/>
          <p:cNvSpPr>
            <a:spLocks noChangeArrowheads="1"/>
          </p:cNvSpPr>
          <p:nvPr/>
        </p:nvSpPr>
        <p:spPr bwMode="auto">
          <a:xfrm>
            <a:off x="70627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62" name="Rectangle 30"/>
          <p:cNvSpPr>
            <a:spLocks noChangeArrowheads="1"/>
          </p:cNvSpPr>
          <p:nvPr/>
        </p:nvSpPr>
        <p:spPr bwMode="auto">
          <a:xfrm>
            <a:off x="70627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75" name="Rectangle 31"/>
          <p:cNvSpPr>
            <a:spLocks noChangeArrowheads="1"/>
          </p:cNvSpPr>
          <p:nvPr/>
        </p:nvSpPr>
        <p:spPr bwMode="auto">
          <a:xfrm>
            <a:off x="69484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64" name="Rectangle 32"/>
          <p:cNvSpPr>
            <a:spLocks noChangeArrowheads="1"/>
          </p:cNvSpPr>
          <p:nvPr/>
        </p:nvSpPr>
        <p:spPr bwMode="auto">
          <a:xfrm>
            <a:off x="69484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77" name="Rectangle 33"/>
          <p:cNvSpPr>
            <a:spLocks noChangeArrowheads="1"/>
          </p:cNvSpPr>
          <p:nvPr/>
        </p:nvSpPr>
        <p:spPr bwMode="auto">
          <a:xfrm>
            <a:off x="68341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66" name="Rectangle 34"/>
          <p:cNvSpPr>
            <a:spLocks noChangeArrowheads="1"/>
          </p:cNvSpPr>
          <p:nvPr/>
        </p:nvSpPr>
        <p:spPr bwMode="auto">
          <a:xfrm>
            <a:off x="68341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79" name="Rectangle 35"/>
          <p:cNvSpPr>
            <a:spLocks noChangeArrowheads="1"/>
          </p:cNvSpPr>
          <p:nvPr/>
        </p:nvSpPr>
        <p:spPr bwMode="auto">
          <a:xfrm>
            <a:off x="67198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68" name="Rectangle 36"/>
          <p:cNvSpPr>
            <a:spLocks noChangeArrowheads="1"/>
          </p:cNvSpPr>
          <p:nvPr/>
        </p:nvSpPr>
        <p:spPr bwMode="auto">
          <a:xfrm>
            <a:off x="67198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81" name="Rectangle 37"/>
          <p:cNvSpPr>
            <a:spLocks noChangeArrowheads="1"/>
          </p:cNvSpPr>
          <p:nvPr/>
        </p:nvSpPr>
        <p:spPr bwMode="auto">
          <a:xfrm>
            <a:off x="66055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70" name="Rectangle 38"/>
          <p:cNvSpPr>
            <a:spLocks noChangeArrowheads="1"/>
          </p:cNvSpPr>
          <p:nvPr/>
        </p:nvSpPr>
        <p:spPr bwMode="auto">
          <a:xfrm>
            <a:off x="66055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83" name="Rectangle 39"/>
          <p:cNvSpPr>
            <a:spLocks noChangeArrowheads="1"/>
          </p:cNvSpPr>
          <p:nvPr/>
        </p:nvSpPr>
        <p:spPr bwMode="auto">
          <a:xfrm>
            <a:off x="64912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72" name="Rectangle 40"/>
          <p:cNvSpPr>
            <a:spLocks noChangeArrowheads="1"/>
          </p:cNvSpPr>
          <p:nvPr/>
        </p:nvSpPr>
        <p:spPr bwMode="auto">
          <a:xfrm>
            <a:off x="64912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85" name="Rectangle 41"/>
          <p:cNvSpPr>
            <a:spLocks noChangeArrowheads="1"/>
          </p:cNvSpPr>
          <p:nvPr/>
        </p:nvSpPr>
        <p:spPr bwMode="auto">
          <a:xfrm>
            <a:off x="63769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74" name="Rectangle 42"/>
          <p:cNvSpPr>
            <a:spLocks noChangeArrowheads="1"/>
          </p:cNvSpPr>
          <p:nvPr/>
        </p:nvSpPr>
        <p:spPr bwMode="auto">
          <a:xfrm>
            <a:off x="63769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87" name="Rectangle 43"/>
          <p:cNvSpPr>
            <a:spLocks noChangeArrowheads="1"/>
          </p:cNvSpPr>
          <p:nvPr/>
        </p:nvSpPr>
        <p:spPr bwMode="auto">
          <a:xfrm>
            <a:off x="62626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76" name="Rectangle 44"/>
          <p:cNvSpPr>
            <a:spLocks noChangeArrowheads="1"/>
          </p:cNvSpPr>
          <p:nvPr/>
        </p:nvSpPr>
        <p:spPr bwMode="auto">
          <a:xfrm>
            <a:off x="62626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89" name="Rectangle 45"/>
          <p:cNvSpPr>
            <a:spLocks noChangeArrowheads="1"/>
          </p:cNvSpPr>
          <p:nvPr/>
        </p:nvSpPr>
        <p:spPr bwMode="auto">
          <a:xfrm>
            <a:off x="79771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78" name="Rectangle 46"/>
          <p:cNvSpPr>
            <a:spLocks noChangeArrowheads="1"/>
          </p:cNvSpPr>
          <p:nvPr/>
        </p:nvSpPr>
        <p:spPr bwMode="auto">
          <a:xfrm>
            <a:off x="79771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91" name="Rectangle 47"/>
          <p:cNvSpPr>
            <a:spLocks noChangeArrowheads="1"/>
          </p:cNvSpPr>
          <p:nvPr/>
        </p:nvSpPr>
        <p:spPr bwMode="auto">
          <a:xfrm>
            <a:off x="78628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80" name="Rectangle 48"/>
          <p:cNvSpPr>
            <a:spLocks noChangeArrowheads="1"/>
          </p:cNvSpPr>
          <p:nvPr/>
        </p:nvSpPr>
        <p:spPr bwMode="auto">
          <a:xfrm>
            <a:off x="78628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93" name="Rectangle 49"/>
          <p:cNvSpPr>
            <a:spLocks noChangeArrowheads="1"/>
          </p:cNvSpPr>
          <p:nvPr/>
        </p:nvSpPr>
        <p:spPr bwMode="auto">
          <a:xfrm>
            <a:off x="77485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82" name="Rectangle 50"/>
          <p:cNvSpPr>
            <a:spLocks noChangeArrowheads="1"/>
          </p:cNvSpPr>
          <p:nvPr/>
        </p:nvSpPr>
        <p:spPr bwMode="auto">
          <a:xfrm>
            <a:off x="77485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95" name="Rectangle 51"/>
          <p:cNvSpPr>
            <a:spLocks noChangeArrowheads="1"/>
          </p:cNvSpPr>
          <p:nvPr/>
        </p:nvSpPr>
        <p:spPr bwMode="auto">
          <a:xfrm>
            <a:off x="76342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84" name="Rectangle 52"/>
          <p:cNvSpPr>
            <a:spLocks noChangeArrowheads="1"/>
          </p:cNvSpPr>
          <p:nvPr/>
        </p:nvSpPr>
        <p:spPr bwMode="auto">
          <a:xfrm>
            <a:off x="76342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97" name="Rectangle 53"/>
          <p:cNvSpPr>
            <a:spLocks noChangeArrowheads="1"/>
          </p:cNvSpPr>
          <p:nvPr/>
        </p:nvSpPr>
        <p:spPr bwMode="auto">
          <a:xfrm>
            <a:off x="75199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86" name="Rectangle 54"/>
          <p:cNvSpPr>
            <a:spLocks noChangeArrowheads="1"/>
          </p:cNvSpPr>
          <p:nvPr/>
        </p:nvSpPr>
        <p:spPr bwMode="auto">
          <a:xfrm>
            <a:off x="75199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799" name="Rectangle 55"/>
          <p:cNvSpPr>
            <a:spLocks noChangeArrowheads="1"/>
          </p:cNvSpPr>
          <p:nvPr/>
        </p:nvSpPr>
        <p:spPr bwMode="auto">
          <a:xfrm>
            <a:off x="74056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88" name="Rectangle 56"/>
          <p:cNvSpPr>
            <a:spLocks noChangeArrowheads="1"/>
          </p:cNvSpPr>
          <p:nvPr/>
        </p:nvSpPr>
        <p:spPr bwMode="auto">
          <a:xfrm>
            <a:off x="74056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801" name="Rectangle 57"/>
          <p:cNvSpPr>
            <a:spLocks noChangeArrowheads="1"/>
          </p:cNvSpPr>
          <p:nvPr/>
        </p:nvSpPr>
        <p:spPr bwMode="auto">
          <a:xfrm>
            <a:off x="72913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90" name="Rectangle 58"/>
          <p:cNvSpPr>
            <a:spLocks noChangeArrowheads="1"/>
          </p:cNvSpPr>
          <p:nvPr/>
        </p:nvSpPr>
        <p:spPr bwMode="auto">
          <a:xfrm>
            <a:off x="72913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803" name="Rectangle 59"/>
          <p:cNvSpPr>
            <a:spLocks noChangeArrowheads="1"/>
          </p:cNvSpPr>
          <p:nvPr/>
        </p:nvSpPr>
        <p:spPr bwMode="auto">
          <a:xfrm>
            <a:off x="71770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92" name="Rectangle 60"/>
          <p:cNvSpPr>
            <a:spLocks noChangeArrowheads="1"/>
          </p:cNvSpPr>
          <p:nvPr/>
        </p:nvSpPr>
        <p:spPr bwMode="auto">
          <a:xfrm>
            <a:off x="71770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159805" name="Rectangle 61"/>
          <p:cNvSpPr>
            <a:spLocks noChangeArrowheads="1"/>
          </p:cNvSpPr>
          <p:nvPr/>
        </p:nvSpPr>
        <p:spPr bwMode="auto">
          <a:xfrm rot="5400000">
            <a:off x="857250" y="4514850"/>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graphicFrame>
        <p:nvGraphicFramePr>
          <p:cNvPr id="159806" name="Object 5"/>
          <p:cNvGraphicFramePr>
            <a:graphicFrameLocks noChangeAspect="1"/>
          </p:cNvGraphicFramePr>
          <p:nvPr/>
        </p:nvGraphicFramePr>
        <p:xfrm>
          <a:off x="6750050" y="3810000"/>
          <a:ext cx="488950" cy="488950"/>
        </p:xfrm>
        <a:graphic>
          <a:graphicData uri="http://schemas.openxmlformats.org/presentationml/2006/ole">
            <p:oleObj spid="_x0000_s6146" name="Visio" r:id="rId5" imgW="488710" imgH="488870" progId="">
              <p:embed/>
            </p:oleObj>
          </a:graphicData>
        </a:graphic>
      </p:graphicFrame>
      <p:sp>
        <p:nvSpPr>
          <p:cNvPr id="6194" name="Rectangle 69"/>
          <p:cNvSpPr>
            <a:spLocks noChangeArrowheads="1"/>
          </p:cNvSpPr>
          <p:nvPr/>
        </p:nvSpPr>
        <p:spPr bwMode="auto">
          <a:xfrm>
            <a:off x="508000" y="4999038"/>
            <a:ext cx="349250" cy="182562"/>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FIFO</a:t>
            </a:r>
            <a:endParaRPr lang="en-US" sz="1800">
              <a:solidFill>
                <a:srgbClr val="000000"/>
              </a:solidFill>
            </a:endParaRPr>
          </a:p>
        </p:txBody>
      </p:sp>
      <p:sp>
        <p:nvSpPr>
          <p:cNvPr id="6195" name="Rectangle 70"/>
          <p:cNvSpPr>
            <a:spLocks noChangeArrowheads="1"/>
          </p:cNvSpPr>
          <p:nvPr/>
        </p:nvSpPr>
        <p:spPr bwMode="auto">
          <a:xfrm>
            <a:off x="6781800" y="4953000"/>
            <a:ext cx="447675" cy="182563"/>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Buffer</a:t>
            </a:r>
            <a:endParaRPr lang="en-US" sz="1800">
              <a:solidFill>
                <a:srgbClr val="000000"/>
              </a:solidFill>
            </a:endParaRPr>
          </a:p>
        </p:txBody>
      </p:sp>
      <p:sp>
        <p:nvSpPr>
          <p:cNvPr id="80" name="Rectangle 26"/>
          <p:cNvSpPr>
            <a:spLocks noChangeArrowheads="1"/>
          </p:cNvSpPr>
          <p:nvPr/>
        </p:nvSpPr>
        <p:spPr bwMode="auto">
          <a:xfrm>
            <a:off x="457200" y="2971800"/>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6197" name="Rectangle 69"/>
          <p:cNvSpPr>
            <a:spLocks noChangeArrowheads="1"/>
          </p:cNvSpPr>
          <p:nvPr/>
        </p:nvSpPr>
        <p:spPr bwMode="auto">
          <a:xfrm>
            <a:off x="304800" y="2743200"/>
            <a:ext cx="787400" cy="184150"/>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Data element</a:t>
            </a:r>
            <a:endParaRPr lang="en-US" sz="1800">
              <a:solidFill>
                <a:srgbClr val="000000"/>
              </a:solidFill>
            </a:endParaRPr>
          </a:p>
        </p:txBody>
      </p:sp>
      <p:pic>
        <p:nvPicPr>
          <p:cNvPr id="6198" name="Picture 11" descr="noloc_fpga_logo.bmp"/>
          <p:cNvPicPr>
            <a:picLocks noChangeAspect="1" noChangeArrowheads="1"/>
          </p:cNvPicPr>
          <p:nvPr/>
        </p:nvPicPr>
        <p:blipFill>
          <a:blip r:embed="rId6" cstate="print"/>
          <a:srcRect/>
          <a:stretch>
            <a:fillRect/>
          </a:stretch>
        </p:blipFill>
        <p:spPr bwMode="auto">
          <a:xfrm>
            <a:off x="2143125" y="1905000"/>
            <a:ext cx="676275" cy="685800"/>
          </a:xfrm>
          <a:prstGeom prst="rect">
            <a:avLst/>
          </a:prstGeom>
          <a:noFill/>
          <a:ln w="9525">
            <a:noFill/>
            <a:miter lim="800000"/>
            <a:headEnd/>
            <a:tailEnd/>
          </a:ln>
        </p:spPr>
      </p:pic>
      <p:pic>
        <p:nvPicPr>
          <p:cNvPr id="6199" name="Picture 47" descr="noloc_missing_art_imagefile"/>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848600" y="1066800"/>
            <a:ext cx="500063" cy="463550"/>
          </a:xfrm>
          <a:prstGeom prst="rect">
            <a:avLst/>
          </a:prstGeom>
          <a:noFill/>
          <a:ln w="9525">
            <a:noFill/>
            <a:miter lim="800000"/>
            <a:headEnd/>
            <a:tailEnd/>
          </a:ln>
        </p:spPr>
      </p:pic>
      <p:sp>
        <p:nvSpPr>
          <p:cNvPr id="6200" name="Rectangle 69"/>
          <p:cNvSpPr>
            <a:spLocks noChangeArrowheads="1"/>
          </p:cNvSpPr>
          <p:nvPr/>
        </p:nvSpPr>
        <p:spPr bwMode="auto">
          <a:xfrm>
            <a:off x="1600200" y="4876800"/>
            <a:ext cx="604838" cy="184150"/>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Local Bus</a:t>
            </a:r>
            <a:endParaRPr lang="en-US" sz="1800">
              <a:solidFill>
                <a:srgbClr val="000000"/>
              </a:solidFill>
            </a:endParaRPr>
          </a:p>
        </p:txBody>
      </p:sp>
      <p:sp>
        <p:nvSpPr>
          <p:cNvPr id="6201" name="Rectangle 69"/>
          <p:cNvSpPr>
            <a:spLocks noChangeArrowheads="1"/>
          </p:cNvSpPr>
          <p:nvPr/>
        </p:nvSpPr>
        <p:spPr bwMode="auto">
          <a:xfrm>
            <a:off x="4772025" y="4876800"/>
            <a:ext cx="485775" cy="184150"/>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PCI Bus</a:t>
            </a:r>
            <a:endParaRPr lang="en-US" sz="1800">
              <a:solidFill>
                <a:srgbClr val="000000"/>
              </a:solidFill>
            </a:endParaRPr>
          </a:p>
        </p:txBody>
      </p:sp>
      <p:pic>
        <p:nvPicPr>
          <p:cNvPr id="6202" name="Picture 6" descr="loc_missing_art_imagefile"/>
          <p:cNvPicPr>
            <a:picLocks noChangeAspect="1" noChangeArrowheads="1"/>
          </p:cNvPicPr>
          <p:nvPr/>
        </p:nvPicPr>
        <p:blipFill>
          <a:blip r:embed="rId8" cstate="print"/>
          <a:srcRect/>
          <a:stretch>
            <a:fillRect/>
          </a:stretch>
        </p:blipFill>
        <p:spPr bwMode="auto">
          <a:xfrm>
            <a:off x="7543800" y="1600200"/>
            <a:ext cx="1376363" cy="525463"/>
          </a:xfrm>
          <a:prstGeom prst="rect">
            <a:avLst/>
          </a:prstGeom>
          <a:noFill/>
          <a:ln w="9525" algn="ctr">
            <a:noFill/>
            <a:miter lim="800000"/>
            <a:headEnd/>
            <a:tailEnd/>
          </a:ln>
        </p:spPr>
      </p:pic>
      <p:sp>
        <p:nvSpPr>
          <p:cNvPr id="99" name="Rectangle 69"/>
          <p:cNvSpPr>
            <a:spLocks noChangeArrowheads="1"/>
          </p:cNvSpPr>
          <p:nvPr/>
        </p:nvSpPr>
        <p:spPr bwMode="auto">
          <a:xfrm>
            <a:off x="1371600" y="3287713"/>
            <a:ext cx="906463" cy="369887"/>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Point-by-point</a:t>
            </a:r>
          </a:p>
          <a:p>
            <a:pPr eaLnBrk="0" hangingPunct="0"/>
            <a:r>
              <a:rPr lang="en-US" sz="1200">
                <a:solidFill>
                  <a:srgbClr val="000000"/>
                </a:solidFill>
              </a:rPr>
              <a:t>write operation</a:t>
            </a:r>
            <a:endParaRPr lang="en-US" sz="1800">
              <a:solidFill>
                <a:srgbClr val="000000"/>
              </a:solidFill>
            </a:endParaRPr>
          </a:p>
        </p:txBody>
      </p:sp>
      <p:sp>
        <p:nvSpPr>
          <p:cNvPr id="100" name="Rectangle 69"/>
          <p:cNvSpPr>
            <a:spLocks noChangeArrowheads="1"/>
          </p:cNvSpPr>
          <p:nvPr/>
        </p:nvSpPr>
        <p:spPr bwMode="auto">
          <a:xfrm>
            <a:off x="5638800" y="2982913"/>
            <a:ext cx="877888" cy="369887"/>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Buffer</a:t>
            </a:r>
          </a:p>
          <a:p>
            <a:pPr eaLnBrk="0" hangingPunct="0"/>
            <a:r>
              <a:rPr lang="en-US" sz="1200">
                <a:solidFill>
                  <a:srgbClr val="000000"/>
                </a:solidFill>
              </a:rPr>
              <a:t>read operation</a:t>
            </a:r>
            <a:endParaRPr lang="en-US" sz="1800">
              <a:solidFill>
                <a:srgbClr val="000000"/>
              </a:solidFill>
            </a:endParaRPr>
          </a:p>
        </p:txBody>
      </p:sp>
      <p:sp>
        <p:nvSpPr>
          <p:cNvPr id="101" name="Right Brace 100"/>
          <p:cNvSpPr/>
          <p:nvPr/>
        </p:nvSpPr>
        <p:spPr>
          <a:xfrm>
            <a:off x="990600" y="3048000"/>
            <a:ext cx="304800" cy="9144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800" b="0" dirty="0">
              <a:solidFill>
                <a:srgbClr val="000000"/>
              </a:solidFill>
            </a:endParaRPr>
          </a:p>
        </p:txBody>
      </p:sp>
      <p:sp>
        <p:nvSpPr>
          <p:cNvPr id="102" name="Left Brace 101"/>
          <p:cNvSpPr/>
          <p:nvPr/>
        </p:nvSpPr>
        <p:spPr>
          <a:xfrm>
            <a:off x="6592888" y="2590800"/>
            <a:ext cx="188912" cy="11430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800" b="0" dirty="0">
              <a:solidFill>
                <a:srgbClr val="000000"/>
              </a:solidFill>
            </a:endParaRPr>
          </a:p>
        </p:txBody>
      </p:sp>
      <p:sp>
        <p:nvSpPr>
          <p:cNvPr id="6207" name="Title 68"/>
          <p:cNvSpPr>
            <a:spLocks noGrp="1"/>
          </p:cNvSpPr>
          <p:nvPr>
            <p:ph type="title"/>
          </p:nvPr>
        </p:nvSpPr>
        <p:spPr/>
        <p:txBody>
          <a:bodyPr/>
          <a:lstStyle/>
          <a:p>
            <a:pPr eaLnBrk="1" hangingPunct="1"/>
            <a:r>
              <a:rPr lang="en-US" altLang="en-US" smtClean="0"/>
              <a:t>Target to Host Transfer</a:t>
            </a:r>
            <a:endParaRPr lang="en-US" smtClean="0"/>
          </a:p>
        </p:txBody>
      </p:sp>
      <p:sp>
        <p:nvSpPr>
          <p:cNvPr id="66" name="Rounded Rectangle 65"/>
          <p:cNvSpPr/>
          <p:nvPr/>
        </p:nvSpPr>
        <p:spPr>
          <a:xfrm>
            <a:off x="3063875" y="4114800"/>
            <a:ext cx="9906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solidFill>
                  <a:srgbClr val="FFFFFF"/>
                </a:solidFill>
              </a:rPr>
              <a:t>DMA Engine</a:t>
            </a:r>
          </a:p>
        </p:txBody>
      </p:sp>
      <p:pic>
        <p:nvPicPr>
          <p:cNvPr id="6209" name="Picture 5" descr="noloc_missing_art_imagefile"/>
          <p:cNvPicPr>
            <a:picLocks noChangeAspect="1" noChangeArrowheads="1"/>
          </p:cNvPicPr>
          <p:nvPr/>
        </p:nvPicPr>
        <p:blipFill>
          <a:blip r:embed="rId9" cstate="print"/>
          <a:srcRect/>
          <a:stretch>
            <a:fillRect/>
          </a:stretch>
        </p:blipFill>
        <p:spPr bwMode="auto">
          <a:xfrm>
            <a:off x="5257800" y="685800"/>
            <a:ext cx="2160588" cy="1828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42" presetClass="path" presetSubtype="0" repeatCount="32000" accel="50000" decel="50000" fill="hold" grpId="0" nodeType="withEffect">
                                  <p:stCondLst>
                                    <p:cond delay="0"/>
                                  </p:stCondLst>
                                  <p:childTnLst>
                                    <p:animMotion origin="layout" path="M 0 3.33333E-6 L 0 0.13611 " pathEditMode="relative" rAng="0" ptsTypes="AA">
                                      <p:cBhvr>
                                        <p:cTn id="14" dur="500" fill="hold"/>
                                        <p:tgtEl>
                                          <p:spTgt spid="80"/>
                                        </p:tgtEl>
                                        <p:attrNameLst>
                                          <p:attrName>ppt_x</p:attrName>
                                          <p:attrName>ppt_y</p:attrName>
                                        </p:attrNameLst>
                                      </p:cBhvr>
                                      <p:rCtr x="0" y="68"/>
                                    </p:animMotion>
                                  </p:childTnLst>
                                </p:cTn>
                              </p:par>
                              <p:par>
                                <p:cTn id="15" presetID="1" presetClass="exit" presetSubtype="0" fill="hold" grpId="1" nodeType="withEffect">
                                  <p:stCondLst>
                                    <p:cond delay="16500"/>
                                  </p:stCondLst>
                                  <p:childTnLst>
                                    <p:set>
                                      <p:cBhvr>
                                        <p:cTn id="16" dur="1" fill="hold">
                                          <p:stCondLst>
                                            <p:cond delay="0"/>
                                          </p:stCondLst>
                                        </p:cTn>
                                        <p:tgtEl>
                                          <p:spTgt spid="8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9770"/>
                                        </p:tgtEl>
                                        <p:attrNameLst>
                                          <p:attrName>style.visibility</p:attrName>
                                        </p:attrNameLst>
                                      </p:cBhvr>
                                      <p:to>
                                        <p:strVal val="visible"/>
                                      </p:to>
                                    </p:set>
                                  </p:childTnLst>
                                </p:cTn>
                              </p:par>
                              <p:par>
                                <p:cTn id="19" presetID="35" presetClass="emph" presetSubtype="0" repeatCount="32000" fill="remove" grpId="1" nodeType="withEffect">
                                  <p:stCondLst>
                                    <p:cond delay="0"/>
                                  </p:stCondLst>
                                  <p:childTnLst>
                                    <p:anim calcmode="discrete" valueType="str">
                                      <p:cBhvr>
                                        <p:cTn id="20" dur="500" fill="hold"/>
                                        <p:tgtEl>
                                          <p:spTgt spid="159770"/>
                                        </p:tgtEl>
                                        <p:attrNameLst>
                                          <p:attrName>style.visibility</p:attrName>
                                        </p:attrNameLst>
                                      </p:cBhvr>
                                      <p:tavLst>
                                        <p:tav tm="0">
                                          <p:val>
                                            <p:strVal val="hidden"/>
                                          </p:val>
                                        </p:tav>
                                        <p:tav tm="50000">
                                          <p:val>
                                            <p:strVal val="visible"/>
                                          </p:val>
                                        </p:tav>
                                      </p:tavLst>
                                    </p:anim>
                                  </p:childTnLst>
                                </p:cTn>
                              </p:par>
                              <p:par>
                                <p:cTn id="21" presetID="1" presetClass="exit" presetSubtype="0" fill="hold" grpId="2" nodeType="withEffect">
                                  <p:stCondLst>
                                    <p:cond delay="16000"/>
                                  </p:stCondLst>
                                  <p:childTnLst>
                                    <p:set>
                                      <p:cBhvr>
                                        <p:cTn id="22" dur="1" fill="hold">
                                          <p:stCondLst>
                                            <p:cond delay="0"/>
                                          </p:stCondLst>
                                        </p:cTn>
                                        <p:tgtEl>
                                          <p:spTgt spid="159770"/>
                                        </p:tgtEl>
                                        <p:attrNameLst>
                                          <p:attrName>style.visibility</p:attrName>
                                        </p:attrNameLst>
                                      </p:cBhvr>
                                      <p:to>
                                        <p:strVal val="hidden"/>
                                      </p:to>
                                    </p:set>
                                  </p:childTnLst>
                                </p:cTn>
                              </p:par>
                              <p:par>
                                <p:cTn id="23" presetID="1" presetClass="entr" presetSubtype="0" fill="hold" grpId="0" nodeType="withEffect">
                                  <p:stCondLst>
                                    <p:cond delay="500"/>
                                  </p:stCondLst>
                                  <p:childTnLst>
                                    <p:set>
                                      <p:cBhvr>
                                        <p:cTn id="24" dur="1" fill="hold">
                                          <p:stCondLst>
                                            <p:cond delay="0"/>
                                          </p:stCondLst>
                                        </p:cTn>
                                        <p:tgtEl>
                                          <p:spTgt spid="159805"/>
                                        </p:tgtEl>
                                        <p:attrNameLst>
                                          <p:attrName>style.visibility</p:attrName>
                                        </p:attrNameLst>
                                      </p:cBhvr>
                                      <p:to>
                                        <p:strVal val="visible"/>
                                      </p:to>
                                    </p:set>
                                  </p:childTnLst>
                                </p:cTn>
                              </p:par>
                              <p:par>
                                <p:cTn id="25" presetID="0" presetClass="path" presetSubtype="0" repeatCount="32000" accel="50000" decel="50000" fill="remove" grpId="1" nodeType="withEffect">
                                  <p:stCondLst>
                                    <p:cond delay="500"/>
                                  </p:stCondLst>
                                  <p:childTnLst>
                                    <p:animMotion origin="layout" path="M 1.38778E-17 3.33333E-6 L 0.16458 3.33333E-6 " pathEditMode="relative" rAng="0" ptsTypes="AA">
                                      <p:cBhvr>
                                        <p:cTn id="26" dur="500" fill="hold"/>
                                        <p:tgtEl>
                                          <p:spTgt spid="159805"/>
                                        </p:tgtEl>
                                        <p:attrNameLst>
                                          <p:attrName>ppt_x</p:attrName>
                                          <p:attrName>ppt_y</p:attrName>
                                        </p:attrNameLst>
                                      </p:cBhvr>
                                      <p:rCtr x="82" y="0"/>
                                    </p:animMotion>
                                  </p:childTnLst>
                                </p:cTn>
                              </p:par>
                              <p:par>
                                <p:cTn id="27" presetID="1" presetClass="exit" presetSubtype="0" fill="hold" grpId="2" nodeType="withEffect">
                                  <p:stCondLst>
                                    <p:cond delay="16500"/>
                                  </p:stCondLst>
                                  <p:childTnLst>
                                    <p:set>
                                      <p:cBhvr>
                                        <p:cTn id="28" dur="1" fill="hold">
                                          <p:stCondLst>
                                            <p:cond delay="0"/>
                                          </p:stCondLst>
                                        </p:cTn>
                                        <p:tgtEl>
                                          <p:spTgt spid="159805"/>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159772"/>
                                        </p:tgtEl>
                                        <p:attrNameLst>
                                          <p:attrName>style.visibility</p:attrName>
                                        </p:attrNameLst>
                                      </p:cBhvr>
                                      <p:to>
                                        <p:strVal val="visible"/>
                                      </p:to>
                                    </p:set>
                                  </p:childTnLst>
                                </p:cTn>
                              </p:par>
                              <p:par>
                                <p:cTn id="31" presetID="0" presetClass="path" presetSubtype="0" repeatCount="32000" accel="50000" decel="50000" fill="remove" grpId="1" nodeType="withEffect">
                                  <p:stCondLst>
                                    <p:cond delay="1000"/>
                                  </p:stCondLst>
                                  <p:childTnLst>
                                    <p:animMotion origin="layout" path="M 1.38889E-6 3.33333E-6 L 0.16337 3.33333E-6 " pathEditMode="relative" rAng="0" ptsTypes="AA">
                                      <p:cBhvr>
                                        <p:cTn id="32" dur="500" fill="hold"/>
                                        <p:tgtEl>
                                          <p:spTgt spid="159772"/>
                                        </p:tgtEl>
                                        <p:attrNameLst>
                                          <p:attrName>ppt_x</p:attrName>
                                          <p:attrName>ppt_y</p:attrName>
                                        </p:attrNameLst>
                                      </p:cBhvr>
                                      <p:rCtr x="82" y="0"/>
                                    </p:animMotion>
                                  </p:childTnLst>
                                </p:cTn>
                              </p:par>
                              <p:par>
                                <p:cTn id="33" presetID="1" presetClass="exit" presetSubtype="0" fill="hold" grpId="2" nodeType="withEffect">
                                  <p:stCondLst>
                                    <p:cond delay="17000"/>
                                  </p:stCondLst>
                                  <p:childTnLst>
                                    <p:set>
                                      <p:cBhvr>
                                        <p:cTn id="34" dur="1" fill="hold">
                                          <p:stCondLst>
                                            <p:cond delay="0"/>
                                          </p:stCondLst>
                                        </p:cTn>
                                        <p:tgtEl>
                                          <p:spTgt spid="159772"/>
                                        </p:tgtEl>
                                        <p:attrNameLst>
                                          <p:attrName>style.visibility</p:attrName>
                                        </p:attrNameLst>
                                      </p:cBhvr>
                                      <p:to>
                                        <p:strVal val="hidden"/>
                                      </p:to>
                                    </p:set>
                                  </p:childTnLst>
                                </p:cTn>
                              </p:par>
                              <p:par>
                                <p:cTn id="35" presetID="1" presetClass="entr" presetSubtype="0" fill="hold" grpId="0" nodeType="withEffect">
                                  <p:stCondLst>
                                    <p:cond delay="1500"/>
                                  </p:stCondLst>
                                  <p:childTnLst>
                                    <p:set>
                                      <p:cBhvr>
                                        <p:cTn id="36" dur="1" fill="hold">
                                          <p:stCondLst>
                                            <p:cond delay="0"/>
                                          </p:stCondLst>
                                        </p:cTn>
                                        <p:tgtEl>
                                          <p:spTgt spid="159787"/>
                                        </p:tgtEl>
                                        <p:attrNameLst>
                                          <p:attrName>style.visibility</p:attrName>
                                        </p:attrNameLst>
                                      </p:cBhvr>
                                      <p:to>
                                        <p:strVal val="visible"/>
                                      </p:to>
                                    </p:set>
                                  </p:childTnLst>
                                </p:cTn>
                              </p:par>
                              <p:par>
                                <p:cTn id="37" presetID="1" presetClass="entr" presetSubtype="0" fill="hold" grpId="0" nodeType="withEffect">
                                  <p:stCondLst>
                                    <p:cond delay="2000"/>
                                  </p:stCondLst>
                                  <p:childTnLst>
                                    <p:set>
                                      <p:cBhvr>
                                        <p:cTn id="38" dur="1" fill="hold">
                                          <p:stCondLst>
                                            <p:cond delay="0"/>
                                          </p:stCondLst>
                                        </p:cTn>
                                        <p:tgtEl>
                                          <p:spTgt spid="159785"/>
                                        </p:tgtEl>
                                        <p:attrNameLst>
                                          <p:attrName>style.visibility</p:attrName>
                                        </p:attrNameLst>
                                      </p:cBhvr>
                                      <p:to>
                                        <p:strVal val="visible"/>
                                      </p:to>
                                    </p:set>
                                  </p:childTnLst>
                                </p:cTn>
                              </p:par>
                              <p:par>
                                <p:cTn id="39" presetID="1" presetClass="entr" presetSubtype="0" fill="hold" grpId="0" nodeType="withEffect">
                                  <p:stCondLst>
                                    <p:cond delay="2500"/>
                                  </p:stCondLst>
                                  <p:childTnLst>
                                    <p:set>
                                      <p:cBhvr>
                                        <p:cTn id="40" dur="1" fill="hold">
                                          <p:stCondLst>
                                            <p:cond delay="0"/>
                                          </p:stCondLst>
                                        </p:cTn>
                                        <p:tgtEl>
                                          <p:spTgt spid="159783"/>
                                        </p:tgtEl>
                                        <p:attrNameLst>
                                          <p:attrName>style.visibility</p:attrName>
                                        </p:attrNameLst>
                                      </p:cBhvr>
                                      <p:to>
                                        <p:strVal val="visible"/>
                                      </p:to>
                                    </p:set>
                                  </p:childTnLst>
                                </p:cTn>
                              </p:par>
                              <p:par>
                                <p:cTn id="41" presetID="1" presetClass="entr" presetSubtype="0" fill="hold" grpId="0" nodeType="withEffect">
                                  <p:stCondLst>
                                    <p:cond delay="3000"/>
                                  </p:stCondLst>
                                  <p:childTnLst>
                                    <p:set>
                                      <p:cBhvr>
                                        <p:cTn id="42" dur="1" fill="hold">
                                          <p:stCondLst>
                                            <p:cond delay="0"/>
                                          </p:stCondLst>
                                        </p:cTn>
                                        <p:tgtEl>
                                          <p:spTgt spid="159781"/>
                                        </p:tgtEl>
                                        <p:attrNameLst>
                                          <p:attrName>style.visibility</p:attrName>
                                        </p:attrNameLst>
                                      </p:cBhvr>
                                      <p:to>
                                        <p:strVal val="visible"/>
                                      </p:to>
                                    </p:set>
                                  </p:childTnLst>
                                </p:cTn>
                              </p:par>
                              <p:par>
                                <p:cTn id="43" presetID="1" presetClass="entr" presetSubtype="0" fill="hold" nodeType="withEffect">
                                  <p:stCondLst>
                                    <p:cond delay="3300"/>
                                  </p:stCondLst>
                                  <p:childTnLst>
                                    <p:set>
                                      <p:cBhvr>
                                        <p:cTn id="44" dur="1" fill="hold">
                                          <p:stCondLst>
                                            <p:cond delay="0"/>
                                          </p:stCondLst>
                                        </p:cTn>
                                        <p:tgtEl>
                                          <p:spTgt spid="159806"/>
                                        </p:tgtEl>
                                        <p:attrNameLst>
                                          <p:attrName>style.visibility</p:attrName>
                                        </p:attrNameLst>
                                      </p:cBhvr>
                                      <p:to>
                                        <p:strVal val="visible"/>
                                      </p:to>
                                    </p:set>
                                  </p:childTnLst>
                                </p:cTn>
                              </p:par>
                              <p:par>
                                <p:cTn id="45" presetID="0" presetClass="path" presetSubtype="0" repeatCount="8000" accel="50000" decel="50000" fill="remove" nodeType="withEffect">
                                  <p:stCondLst>
                                    <p:cond delay="3300"/>
                                  </p:stCondLst>
                                  <p:childTnLst>
                                    <p:animMotion origin="layout" path="M -5.55556E-7 -3.7037E-6 L 0.11007 -0.26898 " pathEditMode="relative" rAng="0" ptsTypes="AA">
                                      <p:cBhvr>
                                        <p:cTn id="46" dur="2000" fill="hold"/>
                                        <p:tgtEl>
                                          <p:spTgt spid="159806"/>
                                        </p:tgtEl>
                                        <p:attrNameLst>
                                          <p:attrName>ppt_x</p:attrName>
                                          <p:attrName>ppt_y</p:attrName>
                                        </p:attrNameLst>
                                      </p:cBhvr>
                                      <p:rCtr x="55" y="-134"/>
                                    </p:animMotion>
                                  </p:childTnLst>
                                </p:cTn>
                              </p:par>
                              <p:par>
                                <p:cTn id="47" presetID="1" presetClass="exit" presetSubtype="0" fill="hold" nodeType="withEffect">
                                  <p:stCondLst>
                                    <p:cond delay="19300"/>
                                  </p:stCondLst>
                                  <p:childTnLst>
                                    <p:set>
                                      <p:cBhvr>
                                        <p:cTn id="48" dur="1" fill="hold">
                                          <p:stCondLst>
                                            <p:cond delay="0"/>
                                          </p:stCondLst>
                                        </p:cTn>
                                        <p:tgtEl>
                                          <p:spTgt spid="159806"/>
                                        </p:tgtEl>
                                        <p:attrNameLst>
                                          <p:attrName>style.visibility</p:attrName>
                                        </p:attrNameLst>
                                      </p:cBhvr>
                                      <p:to>
                                        <p:strVal val="hidden"/>
                                      </p:to>
                                    </p:set>
                                  </p:childTnLst>
                                </p:cTn>
                              </p:par>
                              <p:par>
                                <p:cTn id="49" presetID="1" presetClass="exit" presetSubtype="0" fill="hold" grpId="1" nodeType="withEffect">
                                  <p:stCondLst>
                                    <p:cond delay="3300"/>
                                  </p:stCondLst>
                                  <p:childTnLst>
                                    <p:set>
                                      <p:cBhvr>
                                        <p:cTn id="50" dur="1" fill="hold">
                                          <p:stCondLst>
                                            <p:cond delay="0"/>
                                          </p:stCondLst>
                                        </p:cTn>
                                        <p:tgtEl>
                                          <p:spTgt spid="159787"/>
                                        </p:tgtEl>
                                        <p:attrNameLst>
                                          <p:attrName>style.visibility</p:attrName>
                                        </p:attrNameLst>
                                      </p:cBhvr>
                                      <p:to>
                                        <p:strVal val="hidden"/>
                                      </p:to>
                                    </p:set>
                                  </p:childTnLst>
                                </p:cTn>
                              </p:par>
                              <p:par>
                                <p:cTn id="51" presetID="1" presetClass="exit" presetSubtype="0" fill="hold" grpId="1" nodeType="withEffect">
                                  <p:stCondLst>
                                    <p:cond delay="3300"/>
                                  </p:stCondLst>
                                  <p:childTnLst>
                                    <p:set>
                                      <p:cBhvr>
                                        <p:cTn id="52" dur="1" fill="hold">
                                          <p:stCondLst>
                                            <p:cond delay="0"/>
                                          </p:stCondLst>
                                        </p:cTn>
                                        <p:tgtEl>
                                          <p:spTgt spid="159785"/>
                                        </p:tgtEl>
                                        <p:attrNameLst>
                                          <p:attrName>style.visibility</p:attrName>
                                        </p:attrNameLst>
                                      </p:cBhvr>
                                      <p:to>
                                        <p:strVal val="hidden"/>
                                      </p:to>
                                    </p:set>
                                  </p:childTnLst>
                                </p:cTn>
                              </p:par>
                              <p:par>
                                <p:cTn id="53" presetID="1" presetClass="exit" presetSubtype="0" fill="hold" grpId="1" nodeType="withEffect">
                                  <p:stCondLst>
                                    <p:cond delay="3300"/>
                                  </p:stCondLst>
                                  <p:childTnLst>
                                    <p:set>
                                      <p:cBhvr>
                                        <p:cTn id="54" dur="1" fill="hold">
                                          <p:stCondLst>
                                            <p:cond delay="0"/>
                                          </p:stCondLst>
                                        </p:cTn>
                                        <p:tgtEl>
                                          <p:spTgt spid="159783"/>
                                        </p:tgtEl>
                                        <p:attrNameLst>
                                          <p:attrName>style.visibility</p:attrName>
                                        </p:attrNameLst>
                                      </p:cBhvr>
                                      <p:to>
                                        <p:strVal val="hidden"/>
                                      </p:to>
                                    </p:set>
                                  </p:childTnLst>
                                </p:cTn>
                              </p:par>
                              <p:par>
                                <p:cTn id="55" presetID="1" presetClass="exit" presetSubtype="0" fill="hold" grpId="1" nodeType="withEffect">
                                  <p:stCondLst>
                                    <p:cond delay="3300"/>
                                  </p:stCondLst>
                                  <p:childTnLst>
                                    <p:set>
                                      <p:cBhvr>
                                        <p:cTn id="56" dur="1" fill="hold">
                                          <p:stCondLst>
                                            <p:cond delay="0"/>
                                          </p:stCondLst>
                                        </p:cTn>
                                        <p:tgtEl>
                                          <p:spTgt spid="159781"/>
                                        </p:tgtEl>
                                        <p:attrNameLst>
                                          <p:attrName>style.visibility</p:attrName>
                                        </p:attrNameLst>
                                      </p:cBhvr>
                                      <p:to>
                                        <p:strVal val="hidden"/>
                                      </p:to>
                                    </p:set>
                                  </p:childTnLst>
                                </p:cTn>
                              </p:par>
                              <p:par>
                                <p:cTn id="57" presetID="1" presetClass="entr" presetSubtype="0" fill="hold" grpId="0" nodeType="withEffect">
                                  <p:stCondLst>
                                    <p:cond delay="3500"/>
                                  </p:stCondLst>
                                  <p:childTnLst>
                                    <p:set>
                                      <p:cBhvr>
                                        <p:cTn id="58" dur="1" fill="hold">
                                          <p:stCondLst>
                                            <p:cond delay="0"/>
                                          </p:stCondLst>
                                        </p:cTn>
                                        <p:tgtEl>
                                          <p:spTgt spid="159779"/>
                                        </p:tgtEl>
                                        <p:attrNameLst>
                                          <p:attrName>style.visibility</p:attrName>
                                        </p:attrNameLst>
                                      </p:cBhvr>
                                      <p:to>
                                        <p:strVal val="visible"/>
                                      </p:to>
                                    </p:set>
                                  </p:childTnLst>
                                </p:cTn>
                              </p:par>
                              <p:par>
                                <p:cTn id="59" presetID="1" presetClass="entr" presetSubtype="0" fill="hold" grpId="0" nodeType="withEffect">
                                  <p:stCondLst>
                                    <p:cond delay="4000"/>
                                  </p:stCondLst>
                                  <p:childTnLst>
                                    <p:set>
                                      <p:cBhvr>
                                        <p:cTn id="60" dur="1" fill="hold">
                                          <p:stCondLst>
                                            <p:cond delay="0"/>
                                          </p:stCondLst>
                                        </p:cTn>
                                        <p:tgtEl>
                                          <p:spTgt spid="159777"/>
                                        </p:tgtEl>
                                        <p:attrNameLst>
                                          <p:attrName>style.visibility</p:attrName>
                                        </p:attrNameLst>
                                      </p:cBhvr>
                                      <p:to>
                                        <p:strVal val="visible"/>
                                      </p:to>
                                    </p:set>
                                  </p:childTnLst>
                                </p:cTn>
                              </p:par>
                              <p:par>
                                <p:cTn id="61" presetID="1" presetClass="entr" presetSubtype="0" fill="hold" grpId="0" nodeType="withEffect">
                                  <p:stCondLst>
                                    <p:cond delay="4500"/>
                                  </p:stCondLst>
                                  <p:childTnLst>
                                    <p:set>
                                      <p:cBhvr>
                                        <p:cTn id="62" dur="1" fill="hold">
                                          <p:stCondLst>
                                            <p:cond delay="0"/>
                                          </p:stCondLst>
                                        </p:cTn>
                                        <p:tgtEl>
                                          <p:spTgt spid="159775"/>
                                        </p:tgtEl>
                                        <p:attrNameLst>
                                          <p:attrName>style.visibility</p:attrName>
                                        </p:attrNameLst>
                                      </p:cBhvr>
                                      <p:to>
                                        <p:strVal val="visible"/>
                                      </p:to>
                                    </p:set>
                                  </p:childTnLst>
                                </p:cTn>
                              </p:par>
                              <p:par>
                                <p:cTn id="63" presetID="1" presetClass="entr" presetSubtype="0" fill="hold" grpId="0" nodeType="withEffect">
                                  <p:stCondLst>
                                    <p:cond delay="5000"/>
                                  </p:stCondLst>
                                  <p:childTnLst>
                                    <p:set>
                                      <p:cBhvr>
                                        <p:cTn id="64" dur="1" fill="hold">
                                          <p:stCondLst>
                                            <p:cond delay="0"/>
                                          </p:stCondLst>
                                        </p:cTn>
                                        <p:tgtEl>
                                          <p:spTgt spid="159773"/>
                                        </p:tgtEl>
                                        <p:attrNameLst>
                                          <p:attrName>style.visibility</p:attrName>
                                        </p:attrNameLst>
                                      </p:cBhvr>
                                      <p:to>
                                        <p:strVal val="visible"/>
                                      </p:to>
                                    </p:set>
                                  </p:childTnLst>
                                </p:cTn>
                              </p:par>
                              <p:par>
                                <p:cTn id="65" presetID="1" presetClass="exit" presetSubtype="0" fill="hold" grpId="1" nodeType="withEffect">
                                  <p:stCondLst>
                                    <p:cond delay="5300"/>
                                  </p:stCondLst>
                                  <p:childTnLst>
                                    <p:set>
                                      <p:cBhvr>
                                        <p:cTn id="66" dur="1" fill="hold">
                                          <p:stCondLst>
                                            <p:cond delay="0"/>
                                          </p:stCondLst>
                                        </p:cTn>
                                        <p:tgtEl>
                                          <p:spTgt spid="159779"/>
                                        </p:tgtEl>
                                        <p:attrNameLst>
                                          <p:attrName>style.visibility</p:attrName>
                                        </p:attrNameLst>
                                      </p:cBhvr>
                                      <p:to>
                                        <p:strVal val="hidden"/>
                                      </p:to>
                                    </p:set>
                                  </p:childTnLst>
                                </p:cTn>
                              </p:par>
                              <p:par>
                                <p:cTn id="67" presetID="1" presetClass="exit" presetSubtype="0" fill="hold" grpId="1" nodeType="withEffect">
                                  <p:stCondLst>
                                    <p:cond delay="5300"/>
                                  </p:stCondLst>
                                  <p:childTnLst>
                                    <p:set>
                                      <p:cBhvr>
                                        <p:cTn id="68" dur="1" fill="hold">
                                          <p:stCondLst>
                                            <p:cond delay="0"/>
                                          </p:stCondLst>
                                        </p:cTn>
                                        <p:tgtEl>
                                          <p:spTgt spid="159773"/>
                                        </p:tgtEl>
                                        <p:attrNameLst>
                                          <p:attrName>style.visibility</p:attrName>
                                        </p:attrNameLst>
                                      </p:cBhvr>
                                      <p:to>
                                        <p:strVal val="hidden"/>
                                      </p:to>
                                    </p:set>
                                  </p:childTnLst>
                                </p:cTn>
                              </p:par>
                              <p:par>
                                <p:cTn id="69" presetID="1" presetClass="exit" presetSubtype="0" fill="hold" grpId="1" nodeType="withEffect">
                                  <p:stCondLst>
                                    <p:cond delay="5300"/>
                                  </p:stCondLst>
                                  <p:childTnLst>
                                    <p:set>
                                      <p:cBhvr>
                                        <p:cTn id="70" dur="1" fill="hold">
                                          <p:stCondLst>
                                            <p:cond delay="0"/>
                                          </p:stCondLst>
                                        </p:cTn>
                                        <p:tgtEl>
                                          <p:spTgt spid="159777"/>
                                        </p:tgtEl>
                                        <p:attrNameLst>
                                          <p:attrName>style.visibility</p:attrName>
                                        </p:attrNameLst>
                                      </p:cBhvr>
                                      <p:to>
                                        <p:strVal val="hidden"/>
                                      </p:to>
                                    </p:set>
                                  </p:childTnLst>
                                </p:cTn>
                              </p:par>
                              <p:par>
                                <p:cTn id="71" presetID="1" presetClass="exit" presetSubtype="0" fill="hold" grpId="1" nodeType="withEffect">
                                  <p:stCondLst>
                                    <p:cond delay="5300"/>
                                  </p:stCondLst>
                                  <p:childTnLst>
                                    <p:set>
                                      <p:cBhvr>
                                        <p:cTn id="72" dur="1" fill="hold">
                                          <p:stCondLst>
                                            <p:cond delay="0"/>
                                          </p:stCondLst>
                                        </p:cTn>
                                        <p:tgtEl>
                                          <p:spTgt spid="159775"/>
                                        </p:tgtEl>
                                        <p:attrNameLst>
                                          <p:attrName>style.visibility</p:attrName>
                                        </p:attrNameLst>
                                      </p:cBhvr>
                                      <p:to>
                                        <p:strVal val="hidden"/>
                                      </p:to>
                                    </p:set>
                                  </p:childTnLst>
                                </p:cTn>
                              </p:par>
                              <p:par>
                                <p:cTn id="73" presetID="1" presetClass="entr" presetSubtype="0" fill="hold" grpId="0" nodeType="withEffect">
                                  <p:stCondLst>
                                    <p:cond delay="5500"/>
                                  </p:stCondLst>
                                  <p:childTnLst>
                                    <p:set>
                                      <p:cBhvr>
                                        <p:cTn id="74" dur="1" fill="hold">
                                          <p:stCondLst>
                                            <p:cond delay="0"/>
                                          </p:stCondLst>
                                        </p:cTn>
                                        <p:tgtEl>
                                          <p:spTgt spid="159803"/>
                                        </p:tgtEl>
                                        <p:attrNameLst>
                                          <p:attrName>style.visibility</p:attrName>
                                        </p:attrNameLst>
                                      </p:cBhvr>
                                      <p:to>
                                        <p:strVal val="visible"/>
                                      </p:to>
                                    </p:set>
                                  </p:childTnLst>
                                </p:cTn>
                              </p:par>
                              <p:par>
                                <p:cTn id="75" presetID="1" presetClass="entr" presetSubtype="0" fill="hold" grpId="0" nodeType="withEffect">
                                  <p:stCondLst>
                                    <p:cond delay="6000"/>
                                  </p:stCondLst>
                                  <p:childTnLst>
                                    <p:set>
                                      <p:cBhvr>
                                        <p:cTn id="76" dur="1" fill="hold">
                                          <p:stCondLst>
                                            <p:cond delay="0"/>
                                          </p:stCondLst>
                                        </p:cTn>
                                        <p:tgtEl>
                                          <p:spTgt spid="159801"/>
                                        </p:tgtEl>
                                        <p:attrNameLst>
                                          <p:attrName>style.visibility</p:attrName>
                                        </p:attrNameLst>
                                      </p:cBhvr>
                                      <p:to>
                                        <p:strVal val="visible"/>
                                      </p:to>
                                    </p:set>
                                  </p:childTnLst>
                                </p:cTn>
                              </p:par>
                              <p:par>
                                <p:cTn id="77" presetID="1" presetClass="entr" presetSubtype="0" fill="hold" grpId="0" nodeType="withEffect">
                                  <p:stCondLst>
                                    <p:cond delay="6500"/>
                                  </p:stCondLst>
                                  <p:childTnLst>
                                    <p:set>
                                      <p:cBhvr>
                                        <p:cTn id="78" dur="1" fill="hold">
                                          <p:stCondLst>
                                            <p:cond delay="0"/>
                                          </p:stCondLst>
                                        </p:cTn>
                                        <p:tgtEl>
                                          <p:spTgt spid="159799"/>
                                        </p:tgtEl>
                                        <p:attrNameLst>
                                          <p:attrName>style.visibility</p:attrName>
                                        </p:attrNameLst>
                                      </p:cBhvr>
                                      <p:to>
                                        <p:strVal val="visible"/>
                                      </p:to>
                                    </p:set>
                                  </p:childTnLst>
                                </p:cTn>
                              </p:par>
                              <p:par>
                                <p:cTn id="79" presetID="1" presetClass="entr" presetSubtype="0" fill="hold" grpId="0" nodeType="withEffect">
                                  <p:stCondLst>
                                    <p:cond delay="7000"/>
                                  </p:stCondLst>
                                  <p:childTnLst>
                                    <p:set>
                                      <p:cBhvr>
                                        <p:cTn id="80" dur="1" fill="hold">
                                          <p:stCondLst>
                                            <p:cond delay="0"/>
                                          </p:stCondLst>
                                        </p:cTn>
                                        <p:tgtEl>
                                          <p:spTgt spid="159797"/>
                                        </p:tgtEl>
                                        <p:attrNameLst>
                                          <p:attrName>style.visibility</p:attrName>
                                        </p:attrNameLst>
                                      </p:cBhvr>
                                      <p:to>
                                        <p:strVal val="visible"/>
                                      </p:to>
                                    </p:set>
                                  </p:childTnLst>
                                </p:cTn>
                              </p:par>
                              <p:par>
                                <p:cTn id="81" presetID="1" presetClass="exit" presetSubtype="0" fill="hold" grpId="1" nodeType="withEffect">
                                  <p:stCondLst>
                                    <p:cond delay="7300"/>
                                  </p:stCondLst>
                                  <p:childTnLst>
                                    <p:set>
                                      <p:cBhvr>
                                        <p:cTn id="82" dur="1" fill="hold">
                                          <p:stCondLst>
                                            <p:cond delay="0"/>
                                          </p:stCondLst>
                                        </p:cTn>
                                        <p:tgtEl>
                                          <p:spTgt spid="159803"/>
                                        </p:tgtEl>
                                        <p:attrNameLst>
                                          <p:attrName>style.visibility</p:attrName>
                                        </p:attrNameLst>
                                      </p:cBhvr>
                                      <p:to>
                                        <p:strVal val="hidden"/>
                                      </p:to>
                                    </p:set>
                                  </p:childTnLst>
                                </p:cTn>
                              </p:par>
                              <p:par>
                                <p:cTn id="83" presetID="1" presetClass="exit" presetSubtype="0" fill="hold" grpId="1" nodeType="withEffect">
                                  <p:stCondLst>
                                    <p:cond delay="7300"/>
                                  </p:stCondLst>
                                  <p:childTnLst>
                                    <p:set>
                                      <p:cBhvr>
                                        <p:cTn id="84" dur="1" fill="hold">
                                          <p:stCondLst>
                                            <p:cond delay="0"/>
                                          </p:stCondLst>
                                        </p:cTn>
                                        <p:tgtEl>
                                          <p:spTgt spid="159801"/>
                                        </p:tgtEl>
                                        <p:attrNameLst>
                                          <p:attrName>style.visibility</p:attrName>
                                        </p:attrNameLst>
                                      </p:cBhvr>
                                      <p:to>
                                        <p:strVal val="hidden"/>
                                      </p:to>
                                    </p:set>
                                  </p:childTnLst>
                                </p:cTn>
                              </p:par>
                              <p:par>
                                <p:cTn id="85" presetID="1" presetClass="exit" presetSubtype="0" fill="hold" grpId="1" nodeType="withEffect">
                                  <p:stCondLst>
                                    <p:cond delay="7300"/>
                                  </p:stCondLst>
                                  <p:childTnLst>
                                    <p:set>
                                      <p:cBhvr>
                                        <p:cTn id="86" dur="1" fill="hold">
                                          <p:stCondLst>
                                            <p:cond delay="0"/>
                                          </p:stCondLst>
                                        </p:cTn>
                                        <p:tgtEl>
                                          <p:spTgt spid="159799"/>
                                        </p:tgtEl>
                                        <p:attrNameLst>
                                          <p:attrName>style.visibility</p:attrName>
                                        </p:attrNameLst>
                                      </p:cBhvr>
                                      <p:to>
                                        <p:strVal val="hidden"/>
                                      </p:to>
                                    </p:set>
                                  </p:childTnLst>
                                </p:cTn>
                              </p:par>
                              <p:par>
                                <p:cTn id="87" presetID="1" presetClass="exit" presetSubtype="0" fill="hold" grpId="1" nodeType="withEffect">
                                  <p:stCondLst>
                                    <p:cond delay="7300"/>
                                  </p:stCondLst>
                                  <p:childTnLst>
                                    <p:set>
                                      <p:cBhvr>
                                        <p:cTn id="88" dur="1" fill="hold">
                                          <p:stCondLst>
                                            <p:cond delay="0"/>
                                          </p:stCondLst>
                                        </p:cTn>
                                        <p:tgtEl>
                                          <p:spTgt spid="159797"/>
                                        </p:tgtEl>
                                        <p:attrNameLst>
                                          <p:attrName>style.visibility</p:attrName>
                                        </p:attrNameLst>
                                      </p:cBhvr>
                                      <p:to>
                                        <p:strVal val="hidden"/>
                                      </p:to>
                                    </p:set>
                                  </p:childTnLst>
                                </p:cTn>
                              </p:par>
                              <p:par>
                                <p:cTn id="89" presetID="1" presetClass="entr" presetSubtype="0" fill="hold" grpId="0" nodeType="withEffect">
                                  <p:stCondLst>
                                    <p:cond delay="7500"/>
                                  </p:stCondLst>
                                  <p:childTnLst>
                                    <p:set>
                                      <p:cBhvr>
                                        <p:cTn id="90" dur="1" fill="hold">
                                          <p:stCondLst>
                                            <p:cond delay="0"/>
                                          </p:stCondLst>
                                        </p:cTn>
                                        <p:tgtEl>
                                          <p:spTgt spid="159795"/>
                                        </p:tgtEl>
                                        <p:attrNameLst>
                                          <p:attrName>style.visibility</p:attrName>
                                        </p:attrNameLst>
                                      </p:cBhvr>
                                      <p:to>
                                        <p:strVal val="visible"/>
                                      </p:to>
                                    </p:set>
                                  </p:childTnLst>
                                </p:cTn>
                              </p:par>
                              <p:par>
                                <p:cTn id="91" presetID="1" presetClass="entr" presetSubtype="0" fill="hold" grpId="0" nodeType="withEffect">
                                  <p:stCondLst>
                                    <p:cond delay="8000"/>
                                  </p:stCondLst>
                                  <p:childTnLst>
                                    <p:set>
                                      <p:cBhvr>
                                        <p:cTn id="92" dur="1" fill="hold">
                                          <p:stCondLst>
                                            <p:cond delay="0"/>
                                          </p:stCondLst>
                                        </p:cTn>
                                        <p:tgtEl>
                                          <p:spTgt spid="159793"/>
                                        </p:tgtEl>
                                        <p:attrNameLst>
                                          <p:attrName>style.visibility</p:attrName>
                                        </p:attrNameLst>
                                      </p:cBhvr>
                                      <p:to>
                                        <p:strVal val="visible"/>
                                      </p:to>
                                    </p:set>
                                  </p:childTnLst>
                                </p:cTn>
                              </p:par>
                              <p:par>
                                <p:cTn id="93" presetID="1" presetClass="entr" presetSubtype="0" fill="hold" grpId="0" nodeType="withEffect">
                                  <p:stCondLst>
                                    <p:cond delay="8500"/>
                                  </p:stCondLst>
                                  <p:childTnLst>
                                    <p:set>
                                      <p:cBhvr>
                                        <p:cTn id="94" dur="1" fill="hold">
                                          <p:stCondLst>
                                            <p:cond delay="0"/>
                                          </p:stCondLst>
                                        </p:cTn>
                                        <p:tgtEl>
                                          <p:spTgt spid="159791"/>
                                        </p:tgtEl>
                                        <p:attrNameLst>
                                          <p:attrName>style.visibility</p:attrName>
                                        </p:attrNameLst>
                                      </p:cBhvr>
                                      <p:to>
                                        <p:strVal val="visible"/>
                                      </p:to>
                                    </p:set>
                                  </p:childTnLst>
                                </p:cTn>
                              </p:par>
                              <p:par>
                                <p:cTn id="95" presetID="1" presetClass="entr" presetSubtype="0" fill="hold" grpId="0" nodeType="withEffect">
                                  <p:stCondLst>
                                    <p:cond delay="9000"/>
                                  </p:stCondLst>
                                  <p:childTnLst>
                                    <p:set>
                                      <p:cBhvr>
                                        <p:cTn id="96" dur="1" fill="hold">
                                          <p:stCondLst>
                                            <p:cond delay="0"/>
                                          </p:stCondLst>
                                        </p:cTn>
                                        <p:tgtEl>
                                          <p:spTgt spid="159789"/>
                                        </p:tgtEl>
                                        <p:attrNameLst>
                                          <p:attrName>style.visibility</p:attrName>
                                        </p:attrNameLst>
                                      </p:cBhvr>
                                      <p:to>
                                        <p:strVal val="visible"/>
                                      </p:to>
                                    </p:set>
                                  </p:childTnLst>
                                </p:cTn>
                              </p:par>
                              <p:par>
                                <p:cTn id="97" presetID="1" presetClass="exit" presetSubtype="0" fill="hold" grpId="1" nodeType="withEffect">
                                  <p:stCondLst>
                                    <p:cond delay="9300"/>
                                  </p:stCondLst>
                                  <p:childTnLst>
                                    <p:set>
                                      <p:cBhvr>
                                        <p:cTn id="98" dur="1" fill="hold">
                                          <p:stCondLst>
                                            <p:cond delay="0"/>
                                          </p:stCondLst>
                                        </p:cTn>
                                        <p:tgtEl>
                                          <p:spTgt spid="159795"/>
                                        </p:tgtEl>
                                        <p:attrNameLst>
                                          <p:attrName>style.visibility</p:attrName>
                                        </p:attrNameLst>
                                      </p:cBhvr>
                                      <p:to>
                                        <p:strVal val="hidden"/>
                                      </p:to>
                                    </p:set>
                                  </p:childTnLst>
                                </p:cTn>
                              </p:par>
                              <p:par>
                                <p:cTn id="99" presetID="1" presetClass="exit" presetSubtype="0" fill="hold" grpId="1" nodeType="withEffect">
                                  <p:stCondLst>
                                    <p:cond delay="9300"/>
                                  </p:stCondLst>
                                  <p:childTnLst>
                                    <p:set>
                                      <p:cBhvr>
                                        <p:cTn id="100" dur="1" fill="hold">
                                          <p:stCondLst>
                                            <p:cond delay="0"/>
                                          </p:stCondLst>
                                        </p:cTn>
                                        <p:tgtEl>
                                          <p:spTgt spid="159793"/>
                                        </p:tgtEl>
                                        <p:attrNameLst>
                                          <p:attrName>style.visibility</p:attrName>
                                        </p:attrNameLst>
                                      </p:cBhvr>
                                      <p:to>
                                        <p:strVal val="hidden"/>
                                      </p:to>
                                    </p:set>
                                  </p:childTnLst>
                                </p:cTn>
                              </p:par>
                              <p:par>
                                <p:cTn id="101" presetID="1" presetClass="exit" presetSubtype="0" fill="hold" grpId="1" nodeType="withEffect">
                                  <p:stCondLst>
                                    <p:cond delay="9300"/>
                                  </p:stCondLst>
                                  <p:childTnLst>
                                    <p:set>
                                      <p:cBhvr>
                                        <p:cTn id="102" dur="1" fill="hold">
                                          <p:stCondLst>
                                            <p:cond delay="0"/>
                                          </p:stCondLst>
                                        </p:cTn>
                                        <p:tgtEl>
                                          <p:spTgt spid="159791"/>
                                        </p:tgtEl>
                                        <p:attrNameLst>
                                          <p:attrName>style.visibility</p:attrName>
                                        </p:attrNameLst>
                                      </p:cBhvr>
                                      <p:to>
                                        <p:strVal val="hidden"/>
                                      </p:to>
                                    </p:set>
                                  </p:childTnLst>
                                </p:cTn>
                              </p:par>
                              <p:par>
                                <p:cTn id="103" presetID="1" presetClass="exit" presetSubtype="0" fill="hold" grpId="1" nodeType="withEffect">
                                  <p:stCondLst>
                                    <p:cond delay="9300"/>
                                  </p:stCondLst>
                                  <p:childTnLst>
                                    <p:set>
                                      <p:cBhvr>
                                        <p:cTn id="104" dur="1" fill="hold">
                                          <p:stCondLst>
                                            <p:cond delay="0"/>
                                          </p:stCondLst>
                                        </p:cTn>
                                        <p:tgtEl>
                                          <p:spTgt spid="159789"/>
                                        </p:tgtEl>
                                        <p:attrNameLst>
                                          <p:attrName>style.visibility</p:attrName>
                                        </p:attrNameLst>
                                      </p:cBhvr>
                                      <p:to>
                                        <p:strVal val="hidden"/>
                                      </p:to>
                                    </p:set>
                                  </p:childTnLst>
                                </p:cTn>
                              </p:par>
                              <p:par>
                                <p:cTn id="105" presetID="1" presetClass="entr" presetSubtype="0" fill="hold" grpId="2" nodeType="withEffect">
                                  <p:stCondLst>
                                    <p:cond delay="9500"/>
                                  </p:stCondLst>
                                  <p:childTnLst>
                                    <p:set>
                                      <p:cBhvr>
                                        <p:cTn id="106" dur="1" fill="hold">
                                          <p:stCondLst>
                                            <p:cond delay="0"/>
                                          </p:stCondLst>
                                        </p:cTn>
                                        <p:tgtEl>
                                          <p:spTgt spid="159787"/>
                                        </p:tgtEl>
                                        <p:attrNameLst>
                                          <p:attrName>style.visibility</p:attrName>
                                        </p:attrNameLst>
                                      </p:cBhvr>
                                      <p:to>
                                        <p:strVal val="visible"/>
                                      </p:to>
                                    </p:set>
                                  </p:childTnLst>
                                </p:cTn>
                              </p:par>
                              <p:par>
                                <p:cTn id="107" presetID="1" presetClass="entr" presetSubtype="0" fill="hold" grpId="2" nodeType="withEffect">
                                  <p:stCondLst>
                                    <p:cond delay="10000"/>
                                  </p:stCondLst>
                                  <p:childTnLst>
                                    <p:set>
                                      <p:cBhvr>
                                        <p:cTn id="108" dur="1" fill="hold">
                                          <p:stCondLst>
                                            <p:cond delay="0"/>
                                          </p:stCondLst>
                                        </p:cTn>
                                        <p:tgtEl>
                                          <p:spTgt spid="159785"/>
                                        </p:tgtEl>
                                        <p:attrNameLst>
                                          <p:attrName>style.visibility</p:attrName>
                                        </p:attrNameLst>
                                      </p:cBhvr>
                                      <p:to>
                                        <p:strVal val="visible"/>
                                      </p:to>
                                    </p:set>
                                  </p:childTnLst>
                                </p:cTn>
                              </p:par>
                              <p:par>
                                <p:cTn id="109" presetID="1" presetClass="entr" presetSubtype="0" fill="hold" grpId="2" nodeType="withEffect">
                                  <p:stCondLst>
                                    <p:cond delay="10500"/>
                                  </p:stCondLst>
                                  <p:childTnLst>
                                    <p:set>
                                      <p:cBhvr>
                                        <p:cTn id="110" dur="1" fill="hold">
                                          <p:stCondLst>
                                            <p:cond delay="0"/>
                                          </p:stCondLst>
                                        </p:cTn>
                                        <p:tgtEl>
                                          <p:spTgt spid="159783"/>
                                        </p:tgtEl>
                                        <p:attrNameLst>
                                          <p:attrName>style.visibility</p:attrName>
                                        </p:attrNameLst>
                                      </p:cBhvr>
                                      <p:to>
                                        <p:strVal val="visible"/>
                                      </p:to>
                                    </p:set>
                                  </p:childTnLst>
                                </p:cTn>
                              </p:par>
                              <p:par>
                                <p:cTn id="111" presetID="1" presetClass="entr" presetSubtype="0" fill="hold" grpId="2" nodeType="withEffect">
                                  <p:stCondLst>
                                    <p:cond delay="11000"/>
                                  </p:stCondLst>
                                  <p:childTnLst>
                                    <p:set>
                                      <p:cBhvr>
                                        <p:cTn id="112" dur="1" fill="hold">
                                          <p:stCondLst>
                                            <p:cond delay="0"/>
                                          </p:stCondLst>
                                        </p:cTn>
                                        <p:tgtEl>
                                          <p:spTgt spid="159781"/>
                                        </p:tgtEl>
                                        <p:attrNameLst>
                                          <p:attrName>style.visibility</p:attrName>
                                        </p:attrNameLst>
                                      </p:cBhvr>
                                      <p:to>
                                        <p:strVal val="visible"/>
                                      </p:to>
                                    </p:set>
                                  </p:childTnLst>
                                </p:cTn>
                              </p:par>
                              <p:par>
                                <p:cTn id="113" presetID="1" presetClass="exit" presetSubtype="0" fill="hold" grpId="3" nodeType="withEffect">
                                  <p:stCondLst>
                                    <p:cond delay="11300"/>
                                  </p:stCondLst>
                                  <p:childTnLst>
                                    <p:set>
                                      <p:cBhvr>
                                        <p:cTn id="114" dur="1" fill="hold">
                                          <p:stCondLst>
                                            <p:cond delay="0"/>
                                          </p:stCondLst>
                                        </p:cTn>
                                        <p:tgtEl>
                                          <p:spTgt spid="159787"/>
                                        </p:tgtEl>
                                        <p:attrNameLst>
                                          <p:attrName>style.visibility</p:attrName>
                                        </p:attrNameLst>
                                      </p:cBhvr>
                                      <p:to>
                                        <p:strVal val="hidden"/>
                                      </p:to>
                                    </p:set>
                                  </p:childTnLst>
                                </p:cTn>
                              </p:par>
                              <p:par>
                                <p:cTn id="115" presetID="1" presetClass="exit" presetSubtype="0" fill="hold" grpId="3" nodeType="withEffect">
                                  <p:stCondLst>
                                    <p:cond delay="11300"/>
                                  </p:stCondLst>
                                  <p:childTnLst>
                                    <p:set>
                                      <p:cBhvr>
                                        <p:cTn id="116" dur="1" fill="hold">
                                          <p:stCondLst>
                                            <p:cond delay="0"/>
                                          </p:stCondLst>
                                        </p:cTn>
                                        <p:tgtEl>
                                          <p:spTgt spid="159785"/>
                                        </p:tgtEl>
                                        <p:attrNameLst>
                                          <p:attrName>style.visibility</p:attrName>
                                        </p:attrNameLst>
                                      </p:cBhvr>
                                      <p:to>
                                        <p:strVal val="hidden"/>
                                      </p:to>
                                    </p:set>
                                  </p:childTnLst>
                                </p:cTn>
                              </p:par>
                              <p:par>
                                <p:cTn id="117" presetID="1" presetClass="exit" presetSubtype="0" fill="hold" grpId="3" nodeType="withEffect">
                                  <p:stCondLst>
                                    <p:cond delay="11300"/>
                                  </p:stCondLst>
                                  <p:childTnLst>
                                    <p:set>
                                      <p:cBhvr>
                                        <p:cTn id="118" dur="1" fill="hold">
                                          <p:stCondLst>
                                            <p:cond delay="0"/>
                                          </p:stCondLst>
                                        </p:cTn>
                                        <p:tgtEl>
                                          <p:spTgt spid="159783"/>
                                        </p:tgtEl>
                                        <p:attrNameLst>
                                          <p:attrName>style.visibility</p:attrName>
                                        </p:attrNameLst>
                                      </p:cBhvr>
                                      <p:to>
                                        <p:strVal val="hidden"/>
                                      </p:to>
                                    </p:set>
                                  </p:childTnLst>
                                </p:cTn>
                              </p:par>
                              <p:par>
                                <p:cTn id="119" presetID="1" presetClass="exit" presetSubtype="0" fill="hold" grpId="3" nodeType="withEffect">
                                  <p:stCondLst>
                                    <p:cond delay="11300"/>
                                  </p:stCondLst>
                                  <p:childTnLst>
                                    <p:set>
                                      <p:cBhvr>
                                        <p:cTn id="120" dur="1" fill="hold">
                                          <p:stCondLst>
                                            <p:cond delay="0"/>
                                          </p:stCondLst>
                                        </p:cTn>
                                        <p:tgtEl>
                                          <p:spTgt spid="159781"/>
                                        </p:tgtEl>
                                        <p:attrNameLst>
                                          <p:attrName>style.visibility</p:attrName>
                                        </p:attrNameLst>
                                      </p:cBhvr>
                                      <p:to>
                                        <p:strVal val="hidden"/>
                                      </p:to>
                                    </p:set>
                                  </p:childTnLst>
                                </p:cTn>
                              </p:par>
                              <p:par>
                                <p:cTn id="121" presetID="1" presetClass="entr" presetSubtype="0" fill="hold" grpId="2" nodeType="withEffect">
                                  <p:stCondLst>
                                    <p:cond delay="11500"/>
                                  </p:stCondLst>
                                  <p:childTnLst>
                                    <p:set>
                                      <p:cBhvr>
                                        <p:cTn id="122" dur="1" fill="hold">
                                          <p:stCondLst>
                                            <p:cond delay="0"/>
                                          </p:stCondLst>
                                        </p:cTn>
                                        <p:tgtEl>
                                          <p:spTgt spid="159779"/>
                                        </p:tgtEl>
                                        <p:attrNameLst>
                                          <p:attrName>style.visibility</p:attrName>
                                        </p:attrNameLst>
                                      </p:cBhvr>
                                      <p:to>
                                        <p:strVal val="visible"/>
                                      </p:to>
                                    </p:set>
                                  </p:childTnLst>
                                </p:cTn>
                              </p:par>
                              <p:par>
                                <p:cTn id="123" presetID="1" presetClass="entr" presetSubtype="0" fill="hold" grpId="2" nodeType="withEffect">
                                  <p:stCondLst>
                                    <p:cond delay="12000"/>
                                  </p:stCondLst>
                                  <p:childTnLst>
                                    <p:set>
                                      <p:cBhvr>
                                        <p:cTn id="124" dur="1" fill="hold">
                                          <p:stCondLst>
                                            <p:cond delay="0"/>
                                          </p:stCondLst>
                                        </p:cTn>
                                        <p:tgtEl>
                                          <p:spTgt spid="159777"/>
                                        </p:tgtEl>
                                        <p:attrNameLst>
                                          <p:attrName>style.visibility</p:attrName>
                                        </p:attrNameLst>
                                      </p:cBhvr>
                                      <p:to>
                                        <p:strVal val="visible"/>
                                      </p:to>
                                    </p:set>
                                  </p:childTnLst>
                                </p:cTn>
                              </p:par>
                              <p:par>
                                <p:cTn id="125" presetID="1" presetClass="entr" presetSubtype="0" fill="hold" grpId="2" nodeType="withEffect">
                                  <p:stCondLst>
                                    <p:cond delay="12500"/>
                                  </p:stCondLst>
                                  <p:childTnLst>
                                    <p:set>
                                      <p:cBhvr>
                                        <p:cTn id="126" dur="1" fill="hold">
                                          <p:stCondLst>
                                            <p:cond delay="0"/>
                                          </p:stCondLst>
                                        </p:cTn>
                                        <p:tgtEl>
                                          <p:spTgt spid="159775"/>
                                        </p:tgtEl>
                                        <p:attrNameLst>
                                          <p:attrName>style.visibility</p:attrName>
                                        </p:attrNameLst>
                                      </p:cBhvr>
                                      <p:to>
                                        <p:strVal val="visible"/>
                                      </p:to>
                                    </p:set>
                                  </p:childTnLst>
                                </p:cTn>
                              </p:par>
                              <p:par>
                                <p:cTn id="127" presetID="1" presetClass="entr" presetSubtype="0" fill="hold" grpId="2" nodeType="withEffect">
                                  <p:stCondLst>
                                    <p:cond delay="13000"/>
                                  </p:stCondLst>
                                  <p:childTnLst>
                                    <p:set>
                                      <p:cBhvr>
                                        <p:cTn id="128" dur="1" fill="hold">
                                          <p:stCondLst>
                                            <p:cond delay="0"/>
                                          </p:stCondLst>
                                        </p:cTn>
                                        <p:tgtEl>
                                          <p:spTgt spid="159773"/>
                                        </p:tgtEl>
                                        <p:attrNameLst>
                                          <p:attrName>style.visibility</p:attrName>
                                        </p:attrNameLst>
                                      </p:cBhvr>
                                      <p:to>
                                        <p:strVal val="visible"/>
                                      </p:to>
                                    </p:set>
                                  </p:childTnLst>
                                </p:cTn>
                              </p:par>
                              <p:par>
                                <p:cTn id="129" presetID="1" presetClass="exit" presetSubtype="0" fill="hold" grpId="3" nodeType="withEffect">
                                  <p:stCondLst>
                                    <p:cond delay="13300"/>
                                  </p:stCondLst>
                                  <p:childTnLst>
                                    <p:set>
                                      <p:cBhvr>
                                        <p:cTn id="130" dur="1" fill="hold">
                                          <p:stCondLst>
                                            <p:cond delay="0"/>
                                          </p:stCondLst>
                                        </p:cTn>
                                        <p:tgtEl>
                                          <p:spTgt spid="159779"/>
                                        </p:tgtEl>
                                        <p:attrNameLst>
                                          <p:attrName>style.visibility</p:attrName>
                                        </p:attrNameLst>
                                      </p:cBhvr>
                                      <p:to>
                                        <p:strVal val="hidden"/>
                                      </p:to>
                                    </p:set>
                                  </p:childTnLst>
                                </p:cTn>
                              </p:par>
                              <p:par>
                                <p:cTn id="131" presetID="1" presetClass="exit" presetSubtype="0" fill="hold" grpId="3" nodeType="withEffect">
                                  <p:stCondLst>
                                    <p:cond delay="13300"/>
                                  </p:stCondLst>
                                  <p:childTnLst>
                                    <p:set>
                                      <p:cBhvr>
                                        <p:cTn id="132" dur="1" fill="hold">
                                          <p:stCondLst>
                                            <p:cond delay="0"/>
                                          </p:stCondLst>
                                        </p:cTn>
                                        <p:tgtEl>
                                          <p:spTgt spid="159777"/>
                                        </p:tgtEl>
                                        <p:attrNameLst>
                                          <p:attrName>style.visibility</p:attrName>
                                        </p:attrNameLst>
                                      </p:cBhvr>
                                      <p:to>
                                        <p:strVal val="hidden"/>
                                      </p:to>
                                    </p:set>
                                  </p:childTnLst>
                                </p:cTn>
                              </p:par>
                              <p:par>
                                <p:cTn id="133" presetID="1" presetClass="exit" presetSubtype="0" fill="hold" grpId="3" nodeType="withEffect">
                                  <p:stCondLst>
                                    <p:cond delay="13300"/>
                                  </p:stCondLst>
                                  <p:childTnLst>
                                    <p:set>
                                      <p:cBhvr>
                                        <p:cTn id="134" dur="1" fill="hold">
                                          <p:stCondLst>
                                            <p:cond delay="0"/>
                                          </p:stCondLst>
                                        </p:cTn>
                                        <p:tgtEl>
                                          <p:spTgt spid="159775"/>
                                        </p:tgtEl>
                                        <p:attrNameLst>
                                          <p:attrName>style.visibility</p:attrName>
                                        </p:attrNameLst>
                                      </p:cBhvr>
                                      <p:to>
                                        <p:strVal val="hidden"/>
                                      </p:to>
                                    </p:set>
                                  </p:childTnLst>
                                </p:cTn>
                              </p:par>
                              <p:par>
                                <p:cTn id="135" presetID="1" presetClass="exit" presetSubtype="0" fill="hold" grpId="3" nodeType="withEffect">
                                  <p:stCondLst>
                                    <p:cond delay="13300"/>
                                  </p:stCondLst>
                                  <p:childTnLst>
                                    <p:set>
                                      <p:cBhvr>
                                        <p:cTn id="136" dur="1" fill="hold">
                                          <p:stCondLst>
                                            <p:cond delay="0"/>
                                          </p:stCondLst>
                                        </p:cTn>
                                        <p:tgtEl>
                                          <p:spTgt spid="159773"/>
                                        </p:tgtEl>
                                        <p:attrNameLst>
                                          <p:attrName>style.visibility</p:attrName>
                                        </p:attrNameLst>
                                      </p:cBhvr>
                                      <p:to>
                                        <p:strVal val="hidden"/>
                                      </p:to>
                                    </p:set>
                                  </p:childTnLst>
                                </p:cTn>
                              </p:par>
                              <p:par>
                                <p:cTn id="137" presetID="1" presetClass="entr" presetSubtype="0" fill="hold" grpId="2" nodeType="withEffect">
                                  <p:stCondLst>
                                    <p:cond delay="13500"/>
                                  </p:stCondLst>
                                  <p:childTnLst>
                                    <p:set>
                                      <p:cBhvr>
                                        <p:cTn id="138" dur="1" fill="hold">
                                          <p:stCondLst>
                                            <p:cond delay="0"/>
                                          </p:stCondLst>
                                        </p:cTn>
                                        <p:tgtEl>
                                          <p:spTgt spid="159803"/>
                                        </p:tgtEl>
                                        <p:attrNameLst>
                                          <p:attrName>style.visibility</p:attrName>
                                        </p:attrNameLst>
                                      </p:cBhvr>
                                      <p:to>
                                        <p:strVal val="visible"/>
                                      </p:to>
                                    </p:set>
                                  </p:childTnLst>
                                </p:cTn>
                              </p:par>
                              <p:par>
                                <p:cTn id="139" presetID="1" presetClass="entr" presetSubtype="0" fill="hold" grpId="2" nodeType="withEffect">
                                  <p:stCondLst>
                                    <p:cond delay="14000"/>
                                  </p:stCondLst>
                                  <p:childTnLst>
                                    <p:set>
                                      <p:cBhvr>
                                        <p:cTn id="140" dur="1" fill="hold">
                                          <p:stCondLst>
                                            <p:cond delay="0"/>
                                          </p:stCondLst>
                                        </p:cTn>
                                        <p:tgtEl>
                                          <p:spTgt spid="159801"/>
                                        </p:tgtEl>
                                        <p:attrNameLst>
                                          <p:attrName>style.visibility</p:attrName>
                                        </p:attrNameLst>
                                      </p:cBhvr>
                                      <p:to>
                                        <p:strVal val="visible"/>
                                      </p:to>
                                    </p:set>
                                  </p:childTnLst>
                                </p:cTn>
                              </p:par>
                              <p:par>
                                <p:cTn id="141" presetID="1" presetClass="entr" presetSubtype="0" fill="hold" grpId="2" nodeType="withEffect">
                                  <p:stCondLst>
                                    <p:cond delay="14500"/>
                                  </p:stCondLst>
                                  <p:childTnLst>
                                    <p:set>
                                      <p:cBhvr>
                                        <p:cTn id="142" dur="1" fill="hold">
                                          <p:stCondLst>
                                            <p:cond delay="0"/>
                                          </p:stCondLst>
                                        </p:cTn>
                                        <p:tgtEl>
                                          <p:spTgt spid="159799"/>
                                        </p:tgtEl>
                                        <p:attrNameLst>
                                          <p:attrName>style.visibility</p:attrName>
                                        </p:attrNameLst>
                                      </p:cBhvr>
                                      <p:to>
                                        <p:strVal val="visible"/>
                                      </p:to>
                                    </p:set>
                                  </p:childTnLst>
                                </p:cTn>
                              </p:par>
                              <p:par>
                                <p:cTn id="143" presetID="1" presetClass="entr" presetSubtype="0" fill="hold" grpId="2" nodeType="withEffect">
                                  <p:stCondLst>
                                    <p:cond delay="15000"/>
                                  </p:stCondLst>
                                  <p:childTnLst>
                                    <p:set>
                                      <p:cBhvr>
                                        <p:cTn id="144" dur="1" fill="hold">
                                          <p:stCondLst>
                                            <p:cond delay="0"/>
                                          </p:stCondLst>
                                        </p:cTn>
                                        <p:tgtEl>
                                          <p:spTgt spid="159797"/>
                                        </p:tgtEl>
                                        <p:attrNameLst>
                                          <p:attrName>style.visibility</p:attrName>
                                        </p:attrNameLst>
                                      </p:cBhvr>
                                      <p:to>
                                        <p:strVal val="visible"/>
                                      </p:to>
                                    </p:set>
                                  </p:childTnLst>
                                </p:cTn>
                              </p:par>
                              <p:par>
                                <p:cTn id="145" presetID="1" presetClass="exit" presetSubtype="0" fill="hold" grpId="3" nodeType="withEffect">
                                  <p:stCondLst>
                                    <p:cond delay="15300"/>
                                  </p:stCondLst>
                                  <p:childTnLst>
                                    <p:set>
                                      <p:cBhvr>
                                        <p:cTn id="146" dur="1" fill="hold">
                                          <p:stCondLst>
                                            <p:cond delay="0"/>
                                          </p:stCondLst>
                                        </p:cTn>
                                        <p:tgtEl>
                                          <p:spTgt spid="159803"/>
                                        </p:tgtEl>
                                        <p:attrNameLst>
                                          <p:attrName>style.visibility</p:attrName>
                                        </p:attrNameLst>
                                      </p:cBhvr>
                                      <p:to>
                                        <p:strVal val="hidden"/>
                                      </p:to>
                                    </p:set>
                                  </p:childTnLst>
                                </p:cTn>
                              </p:par>
                              <p:par>
                                <p:cTn id="147" presetID="1" presetClass="exit" presetSubtype="0" fill="hold" grpId="3" nodeType="withEffect">
                                  <p:stCondLst>
                                    <p:cond delay="15300"/>
                                  </p:stCondLst>
                                  <p:childTnLst>
                                    <p:set>
                                      <p:cBhvr>
                                        <p:cTn id="148" dur="1" fill="hold">
                                          <p:stCondLst>
                                            <p:cond delay="0"/>
                                          </p:stCondLst>
                                        </p:cTn>
                                        <p:tgtEl>
                                          <p:spTgt spid="159801"/>
                                        </p:tgtEl>
                                        <p:attrNameLst>
                                          <p:attrName>style.visibility</p:attrName>
                                        </p:attrNameLst>
                                      </p:cBhvr>
                                      <p:to>
                                        <p:strVal val="hidden"/>
                                      </p:to>
                                    </p:set>
                                  </p:childTnLst>
                                </p:cTn>
                              </p:par>
                              <p:par>
                                <p:cTn id="149" presetID="1" presetClass="exit" presetSubtype="0" fill="hold" grpId="3" nodeType="withEffect">
                                  <p:stCondLst>
                                    <p:cond delay="15300"/>
                                  </p:stCondLst>
                                  <p:childTnLst>
                                    <p:set>
                                      <p:cBhvr>
                                        <p:cTn id="150" dur="1" fill="hold">
                                          <p:stCondLst>
                                            <p:cond delay="0"/>
                                          </p:stCondLst>
                                        </p:cTn>
                                        <p:tgtEl>
                                          <p:spTgt spid="159799"/>
                                        </p:tgtEl>
                                        <p:attrNameLst>
                                          <p:attrName>style.visibility</p:attrName>
                                        </p:attrNameLst>
                                      </p:cBhvr>
                                      <p:to>
                                        <p:strVal val="hidden"/>
                                      </p:to>
                                    </p:set>
                                  </p:childTnLst>
                                </p:cTn>
                              </p:par>
                              <p:par>
                                <p:cTn id="151" presetID="1" presetClass="exit" presetSubtype="0" fill="hold" grpId="3" nodeType="withEffect">
                                  <p:stCondLst>
                                    <p:cond delay="15300"/>
                                  </p:stCondLst>
                                  <p:childTnLst>
                                    <p:set>
                                      <p:cBhvr>
                                        <p:cTn id="152" dur="1" fill="hold">
                                          <p:stCondLst>
                                            <p:cond delay="0"/>
                                          </p:stCondLst>
                                        </p:cTn>
                                        <p:tgtEl>
                                          <p:spTgt spid="159797"/>
                                        </p:tgtEl>
                                        <p:attrNameLst>
                                          <p:attrName>style.visibility</p:attrName>
                                        </p:attrNameLst>
                                      </p:cBhvr>
                                      <p:to>
                                        <p:strVal val="hidden"/>
                                      </p:to>
                                    </p:set>
                                  </p:childTnLst>
                                </p:cTn>
                              </p:par>
                              <p:par>
                                <p:cTn id="153" presetID="1" presetClass="entr" presetSubtype="0" fill="hold" grpId="2" nodeType="withEffect">
                                  <p:stCondLst>
                                    <p:cond delay="15500"/>
                                  </p:stCondLst>
                                  <p:childTnLst>
                                    <p:set>
                                      <p:cBhvr>
                                        <p:cTn id="154" dur="1" fill="hold">
                                          <p:stCondLst>
                                            <p:cond delay="0"/>
                                          </p:stCondLst>
                                        </p:cTn>
                                        <p:tgtEl>
                                          <p:spTgt spid="159795"/>
                                        </p:tgtEl>
                                        <p:attrNameLst>
                                          <p:attrName>style.visibility</p:attrName>
                                        </p:attrNameLst>
                                      </p:cBhvr>
                                      <p:to>
                                        <p:strVal val="visible"/>
                                      </p:to>
                                    </p:set>
                                  </p:childTnLst>
                                </p:cTn>
                              </p:par>
                              <p:par>
                                <p:cTn id="155" presetID="1" presetClass="entr" presetSubtype="0" fill="hold" grpId="2" nodeType="withEffect">
                                  <p:stCondLst>
                                    <p:cond delay="16000"/>
                                  </p:stCondLst>
                                  <p:childTnLst>
                                    <p:set>
                                      <p:cBhvr>
                                        <p:cTn id="156" dur="1" fill="hold">
                                          <p:stCondLst>
                                            <p:cond delay="0"/>
                                          </p:stCondLst>
                                        </p:cTn>
                                        <p:tgtEl>
                                          <p:spTgt spid="159793"/>
                                        </p:tgtEl>
                                        <p:attrNameLst>
                                          <p:attrName>style.visibility</p:attrName>
                                        </p:attrNameLst>
                                      </p:cBhvr>
                                      <p:to>
                                        <p:strVal val="visible"/>
                                      </p:to>
                                    </p:set>
                                  </p:childTnLst>
                                </p:cTn>
                              </p:par>
                              <p:par>
                                <p:cTn id="157" presetID="1" presetClass="entr" presetSubtype="0" fill="hold" grpId="2" nodeType="withEffect">
                                  <p:stCondLst>
                                    <p:cond delay="16500"/>
                                  </p:stCondLst>
                                  <p:childTnLst>
                                    <p:set>
                                      <p:cBhvr>
                                        <p:cTn id="158" dur="1" fill="hold">
                                          <p:stCondLst>
                                            <p:cond delay="0"/>
                                          </p:stCondLst>
                                        </p:cTn>
                                        <p:tgtEl>
                                          <p:spTgt spid="159791"/>
                                        </p:tgtEl>
                                        <p:attrNameLst>
                                          <p:attrName>style.visibility</p:attrName>
                                        </p:attrNameLst>
                                      </p:cBhvr>
                                      <p:to>
                                        <p:strVal val="visible"/>
                                      </p:to>
                                    </p:set>
                                  </p:childTnLst>
                                </p:cTn>
                              </p:par>
                              <p:par>
                                <p:cTn id="159" presetID="1" presetClass="entr" presetSubtype="0" fill="hold" grpId="2" nodeType="withEffect">
                                  <p:stCondLst>
                                    <p:cond delay="17000"/>
                                  </p:stCondLst>
                                  <p:childTnLst>
                                    <p:set>
                                      <p:cBhvr>
                                        <p:cTn id="160" dur="1" fill="hold">
                                          <p:stCondLst>
                                            <p:cond delay="0"/>
                                          </p:stCondLst>
                                        </p:cTn>
                                        <p:tgtEl>
                                          <p:spTgt spid="159789"/>
                                        </p:tgtEl>
                                        <p:attrNameLst>
                                          <p:attrName>style.visibility</p:attrName>
                                        </p:attrNameLst>
                                      </p:cBhvr>
                                      <p:to>
                                        <p:strVal val="visible"/>
                                      </p:to>
                                    </p:set>
                                  </p:childTnLst>
                                </p:cTn>
                              </p:par>
                              <p:par>
                                <p:cTn id="161" presetID="1" presetClass="exit" presetSubtype="0" fill="hold" grpId="3" nodeType="withEffect">
                                  <p:stCondLst>
                                    <p:cond delay="17300"/>
                                  </p:stCondLst>
                                  <p:childTnLst>
                                    <p:set>
                                      <p:cBhvr>
                                        <p:cTn id="162" dur="1" fill="hold">
                                          <p:stCondLst>
                                            <p:cond delay="0"/>
                                          </p:stCondLst>
                                        </p:cTn>
                                        <p:tgtEl>
                                          <p:spTgt spid="159795"/>
                                        </p:tgtEl>
                                        <p:attrNameLst>
                                          <p:attrName>style.visibility</p:attrName>
                                        </p:attrNameLst>
                                      </p:cBhvr>
                                      <p:to>
                                        <p:strVal val="hidden"/>
                                      </p:to>
                                    </p:set>
                                  </p:childTnLst>
                                </p:cTn>
                              </p:par>
                              <p:par>
                                <p:cTn id="163" presetID="1" presetClass="exit" presetSubtype="0" fill="hold" grpId="3" nodeType="withEffect">
                                  <p:stCondLst>
                                    <p:cond delay="17300"/>
                                  </p:stCondLst>
                                  <p:childTnLst>
                                    <p:set>
                                      <p:cBhvr>
                                        <p:cTn id="164" dur="1" fill="hold">
                                          <p:stCondLst>
                                            <p:cond delay="0"/>
                                          </p:stCondLst>
                                        </p:cTn>
                                        <p:tgtEl>
                                          <p:spTgt spid="159793"/>
                                        </p:tgtEl>
                                        <p:attrNameLst>
                                          <p:attrName>style.visibility</p:attrName>
                                        </p:attrNameLst>
                                      </p:cBhvr>
                                      <p:to>
                                        <p:strVal val="hidden"/>
                                      </p:to>
                                    </p:set>
                                  </p:childTnLst>
                                </p:cTn>
                              </p:par>
                              <p:par>
                                <p:cTn id="165" presetID="1" presetClass="exit" presetSubtype="0" fill="hold" grpId="3" nodeType="withEffect">
                                  <p:stCondLst>
                                    <p:cond delay="17300"/>
                                  </p:stCondLst>
                                  <p:childTnLst>
                                    <p:set>
                                      <p:cBhvr>
                                        <p:cTn id="166" dur="1" fill="hold">
                                          <p:stCondLst>
                                            <p:cond delay="0"/>
                                          </p:stCondLst>
                                        </p:cTn>
                                        <p:tgtEl>
                                          <p:spTgt spid="159791"/>
                                        </p:tgtEl>
                                        <p:attrNameLst>
                                          <p:attrName>style.visibility</p:attrName>
                                        </p:attrNameLst>
                                      </p:cBhvr>
                                      <p:to>
                                        <p:strVal val="hidden"/>
                                      </p:to>
                                    </p:set>
                                  </p:childTnLst>
                                </p:cTn>
                              </p:par>
                              <p:par>
                                <p:cTn id="167" presetID="1" presetClass="exit" presetSubtype="0" fill="hold" grpId="3" nodeType="withEffect">
                                  <p:stCondLst>
                                    <p:cond delay="17300"/>
                                  </p:stCondLst>
                                  <p:childTnLst>
                                    <p:set>
                                      <p:cBhvr>
                                        <p:cTn id="168" dur="1" fill="hold">
                                          <p:stCondLst>
                                            <p:cond delay="0"/>
                                          </p:stCondLst>
                                        </p:cTn>
                                        <p:tgtEl>
                                          <p:spTgt spid="1597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70" grpId="0" animBg="1"/>
      <p:bldP spid="159770" grpId="1" animBg="1"/>
      <p:bldP spid="159770" grpId="2" animBg="1"/>
      <p:bldP spid="159772" grpId="0" animBg="1"/>
      <p:bldP spid="159772" grpId="1" animBg="1"/>
      <p:bldP spid="159772" grpId="2" animBg="1"/>
      <p:bldP spid="159773" grpId="0" animBg="1"/>
      <p:bldP spid="159773" grpId="1" animBg="1"/>
      <p:bldP spid="159773" grpId="2" animBg="1"/>
      <p:bldP spid="159773" grpId="3" animBg="1"/>
      <p:bldP spid="159775" grpId="0" animBg="1"/>
      <p:bldP spid="159775" grpId="1" animBg="1"/>
      <p:bldP spid="159775" grpId="2" animBg="1"/>
      <p:bldP spid="159775" grpId="3" animBg="1"/>
      <p:bldP spid="159777" grpId="0" animBg="1"/>
      <p:bldP spid="159777" grpId="1" animBg="1"/>
      <p:bldP spid="159777" grpId="2" animBg="1"/>
      <p:bldP spid="159777" grpId="3" animBg="1"/>
      <p:bldP spid="159779" grpId="0" animBg="1"/>
      <p:bldP spid="159779" grpId="1" animBg="1"/>
      <p:bldP spid="159779" grpId="2" animBg="1"/>
      <p:bldP spid="159779" grpId="3" animBg="1"/>
      <p:bldP spid="159781" grpId="0" animBg="1"/>
      <p:bldP spid="159781" grpId="1" animBg="1"/>
      <p:bldP spid="159781" grpId="2" animBg="1"/>
      <p:bldP spid="159781" grpId="3" animBg="1"/>
      <p:bldP spid="159783" grpId="0" animBg="1"/>
      <p:bldP spid="159783" grpId="1" animBg="1"/>
      <p:bldP spid="159783" grpId="2" animBg="1"/>
      <p:bldP spid="159783" grpId="3" animBg="1"/>
      <p:bldP spid="159785" grpId="0" animBg="1"/>
      <p:bldP spid="159785" grpId="1" animBg="1"/>
      <p:bldP spid="159785" grpId="2" animBg="1"/>
      <p:bldP spid="159785" grpId="3" animBg="1"/>
      <p:bldP spid="159787" grpId="0" animBg="1"/>
      <p:bldP spid="159787" grpId="1" animBg="1"/>
      <p:bldP spid="159787" grpId="2" animBg="1"/>
      <p:bldP spid="159787" grpId="3" animBg="1"/>
      <p:bldP spid="159789" grpId="0" animBg="1"/>
      <p:bldP spid="159789" grpId="1" animBg="1"/>
      <p:bldP spid="159789" grpId="2" animBg="1"/>
      <p:bldP spid="159789" grpId="3" animBg="1"/>
      <p:bldP spid="159791" grpId="0" animBg="1"/>
      <p:bldP spid="159791" grpId="1" animBg="1"/>
      <p:bldP spid="159791" grpId="2" animBg="1"/>
      <p:bldP spid="159791" grpId="3" animBg="1"/>
      <p:bldP spid="159793" grpId="0" animBg="1"/>
      <p:bldP spid="159793" grpId="1" animBg="1"/>
      <p:bldP spid="159793" grpId="2" animBg="1"/>
      <p:bldP spid="159793" grpId="3" animBg="1"/>
      <p:bldP spid="159795" grpId="0" animBg="1"/>
      <p:bldP spid="159795" grpId="1" animBg="1"/>
      <p:bldP spid="159795" grpId="2" animBg="1"/>
      <p:bldP spid="159795" grpId="3" animBg="1"/>
      <p:bldP spid="159797" grpId="0" animBg="1"/>
      <p:bldP spid="159797" grpId="1" animBg="1"/>
      <p:bldP spid="159797" grpId="2" animBg="1"/>
      <p:bldP spid="159797" grpId="3" animBg="1"/>
      <p:bldP spid="159799" grpId="0" animBg="1"/>
      <p:bldP spid="159799" grpId="1" animBg="1"/>
      <p:bldP spid="159799" grpId="2" animBg="1"/>
      <p:bldP spid="159799" grpId="3" animBg="1"/>
      <p:bldP spid="159801" grpId="0" animBg="1"/>
      <p:bldP spid="159801" grpId="1" animBg="1"/>
      <p:bldP spid="159801" grpId="2" animBg="1"/>
      <p:bldP spid="159801" grpId="3" animBg="1"/>
      <p:bldP spid="159803" grpId="0" animBg="1"/>
      <p:bldP spid="159803" grpId="1" animBg="1"/>
      <p:bldP spid="159803" grpId="2" animBg="1"/>
      <p:bldP spid="159803" grpId="3" animBg="1"/>
      <p:bldP spid="159805" grpId="0" animBg="1"/>
      <p:bldP spid="159805" grpId="1" animBg="1"/>
      <p:bldP spid="159805" grpId="2" animBg="1"/>
      <p:bldP spid="80" grpId="0" animBg="1"/>
      <p:bldP spid="80" grpId="1" animBg="1"/>
      <p:bldP spid="99" grpId="0"/>
      <p:bldP spid="100" grpId="0"/>
      <p:bldP spid="101" grpId="0" animBg="1"/>
      <p:bldP spid="102"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2" descr="loc_RIO picture.bmp"/>
          <p:cNvPicPr>
            <a:picLocks noChangeAspect="1" noChangeArrowheads="1"/>
          </p:cNvPicPr>
          <p:nvPr/>
        </p:nvPicPr>
        <p:blipFill>
          <a:blip r:embed="rId4" cstate="print"/>
          <a:srcRect/>
          <a:stretch>
            <a:fillRect/>
          </a:stretch>
        </p:blipFill>
        <p:spPr bwMode="auto">
          <a:xfrm>
            <a:off x="304800" y="990600"/>
            <a:ext cx="2438400" cy="1773238"/>
          </a:xfrm>
          <a:prstGeom prst="rect">
            <a:avLst/>
          </a:prstGeom>
          <a:noFill/>
          <a:ln w="9525">
            <a:noFill/>
            <a:miter lim="800000"/>
            <a:headEnd/>
            <a:tailEnd/>
          </a:ln>
        </p:spPr>
      </p:pic>
      <p:sp>
        <p:nvSpPr>
          <p:cNvPr id="85" name="Right Arrow 84"/>
          <p:cNvSpPr/>
          <p:nvPr/>
        </p:nvSpPr>
        <p:spPr>
          <a:xfrm>
            <a:off x="990600" y="4078288"/>
            <a:ext cx="1984375" cy="987425"/>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b="0" dirty="0">
              <a:solidFill>
                <a:srgbClr val="000000"/>
              </a:solidFill>
            </a:endParaRPr>
          </a:p>
        </p:txBody>
      </p:sp>
      <p:sp>
        <p:nvSpPr>
          <p:cNvPr id="87" name="Right Arrow 86"/>
          <p:cNvSpPr/>
          <p:nvPr/>
        </p:nvSpPr>
        <p:spPr>
          <a:xfrm>
            <a:off x="4191000" y="4076700"/>
            <a:ext cx="1981200" cy="990600"/>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b="0" dirty="0">
              <a:solidFill>
                <a:srgbClr val="000000"/>
              </a:solidFill>
            </a:endParaRPr>
          </a:p>
        </p:txBody>
      </p:sp>
      <p:sp>
        <p:nvSpPr>
          <p:cNvPr id="7174" name="Rectangle 19"/>
          <p:cNvSpPr>
            <a:spLocks noChangeArrowheads="1"/>
          </p:cNvSpPr>
          <p:nvPr/>
        </p:nvSpPr>
        <p:spPr bwMode="auto">
          <a:xfrm>
            <a:off x="457200" y="40624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75" name="Rectangle 20"/>
          <p:cNvSpPr>
            <a:spLocks noChangeArrowheads="1"/>
          </p:cNvSpPr>
          <p:nvPr/>
        </p:nvSpPr>
        <p:spPr bwMode="auto">
          <a:xfrm>
            <a:off x="457200" y="41767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76" name="Rectangle 21"/>
          <p:cNvSpPr>
            <a:spLocks noChangeArrowheads="1"/>
          </p:cNvSpPr>
          <p:nvPr/>
        </p:nvSpPr>
        <p:spPr bwMode="auto">
          <a:xfrm>
            <a:off x="457200" y="42910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77" name="Rectangle 22"/>
          <p:cNvSpPr>
            <a:spLocks noChangeArrowheads="1"/>
          </p:cNvSpPr>
          <p:nvPr/>
        </p:nvSpPr>
        <p:spPr bwMode="auto">
          <a:xfrm>
            <a:off x="457200" y="44053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78" name="Rectangle 23"/>
          <p:cNvSpPr>
            <a:spLocks noChangeArrowheads="1"/>
          </p:cNvSpPr>
          <p:nvPr/>
        </p:nvSpPr>
        <p:spPr bwMode="auto">
          <a:xfrm>
            <a:off x="457200" y="45196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79" name="Rectangle 24"/>
          <p:cNvSpPr>
            <a:spLocks noChangeArrowheads="1"/>
          </p:cNvSpPr>
          <p:nvPr/>
        </p:nvSpPr>
        <p:spPr bwMode="auto">
          <a:xfrm>
            <a:off x="457200" y="46339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80" name="Rectangle 25"/>
          <p:cNvSpPr>
            <a:spLocks noChangeArrowheads="1"/>
          </p:cNvSpPr>
          <p:nvPr/>
        </p:nvSpPr>
        <p:spPr bwMode="auto">
          <a:xfrm>
            <a:off x="457200" y="47482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81" name="Rectangle 26"/>
          <p:cNvSpPr>
            <a:spLocks noChangeArrowheads="1"/>
          </p:cNvSpPr>
          <p:nvPr/>
        </p:nvSpPr>
        <p:spPr bwMode="auto">
          <a:xfrm>
            <a:off x="457200" y="4862513"/>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182" name="Rectangle 27"/>
          <p:cNvSpPr>
            <a:spLocks noChangeArrowheads="1"/>
          </p:cNvSpPr>
          <p:nvPr/>
        </p:nvSpPr>
        <p:spPr bwMode="auto">
          <a:xfrm>
            <a:off x="457200" y="48625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83" name="Rectangle 28"/>
          <p:cNvSpPr>
            <a:spLocks noChangeArrowheads="1"/>
          </p:cNvSpPr>
          <p:nvPr/>
        </p:nvSpPr>
        <p:spPr bwMode="auto">
          <a:xfrm rot="-5400000">
            <a:off x="4057650" y="4514850"/>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184" name="Rectangle 29"/>
          <p:cNvSpPr>
            <a:spLocks noChangeArrowheads="1"/>
          </p:cNvSpPr>
          <p:nvPr/>
        </p:nvSpPr>
        <p:spPr bwMode="auto">
          <a:xfrm>
            <a:off x="70627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185" name="Rectangle 30"/>
          <p:cNvSpPr>
            <a:spLocks noChangeArrowheads="1"/>
          </p:cNvSpPr>
          <p:nvPr/>
        </p:nvSpPr>
        <p:spPr bwMode="auto">
          <a:xfrm>
            <a:off x="70627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86" name="Rectangle 31"/>
          <p:cNvSpPr>
            <a:spLocks noChangeArrowheads="1"/>
          </p:cNvSpPr>
          <p:nvPr/>
        </p:nvSpPr>
        <p:spPr bwMode="auto">
          <a:xfrm>
            <a:off x="69484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187" name="Rectangle 32"/>
          <p:cNvSpPr>
            <a:spLocks noChangeArrowheads="1"/>
          </p:cNvSpPr>
          <p:nvPr/>
        </p:nvSpPr>
        <p:spPr bwMode="auto">
          <a:xfrm>
            <a:off x="69484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88" name="Rectangle 33"/>
          <p:cNvSpPr>
            <a:spLocks noChangeArrowheads="1"/>
          </p:cNvSpPr>
          <p:nvPr/>
        </p:nvSpPr>
        <p:spPr bwMode="auto">
          <a:xfrm>
            <a:off x="68341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189" name="Rectangle 34"/>
          <p:cNvSpPr>
            <a:spLocks noChangeArrowheads="1"/>
          </p:cNvSpPr>
          <p:nvPr/>
        </p:nvSpPr>
        <p:spPr bwMode="auto">
          <a:xfrm>
            <a:off x="68341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90" name="Rectangle 35"/>
          <p:cNvSpPr>
            <a:spLocks noChangeArrowheads="1"/>
          </p:cNvSpPr>
          <p:nvPr/>
        </p:nvSpPr>
        <p:spPr bwMode="auto">
          <a:xfrm>
            <a:off x="67198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191" name="Rectangle 36"/>
          <p:cNvSpPr>
            <a:spLocks noChangeArrowheads="1"/>
          </p:cNvSpPr>
          <p:nvPr/>
        </p:nvSpPr>
        <p:spPr bwMode="auto">
          <a:xfrm>
            <a:off x="67198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92" name="Rectangle 37"/>
          <p:cNvSpPr>
            <a:spLocks noChangeArrowheads="1"/>
          </p:cNvSpPr>
          <p:nvPr/>
        </p:nvSpPr>
        <p:spPr bwMode="auto">
          <a:xfrm>
            <a:off x="66055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193" name="Rectangle 38"/>
          <p:cNvSpPr>
            <a:spLocks noChangeArrowheads="1"/>
          </p:cNvSpPr>
          <p:nvPr/>
        </p:nvSpPr>
        <p:spPr bwMode="auto">
          <a:xfrm>
            <a:off x="66055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94" name="Rectangle 39"/>
          <p:cNvSpPr>
            <a:spLocks noChangeArrowheads="1"/>
          </p:cNvSpPr>
          <p:nvPr/>
        </p:nvSpPr>
        <p:spPr bwMode="auto">
          <a:xfrm>
            <a:off x="64912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195" name="Rectangle 40"/>
          <p:cNvSpPr>
            <a:spLocks noChangeArrowheads="1"/>
          </p:cNvSpPr>
          <p:nvPr/>
        </p:nvSpPr>
        <p:spPr bwMode="auto">
          <a:xfrm>
            <a:off x="64912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96" name="Rectangle 41"/>
          <p:cNvSpPr>
            <a:spLocks noChangeArrowheads="1"/>
          </p:cNvSpPr>
          <p:nvPr/>
        </p:nvSpPr>
        <p:spPr bwMode="auto">
          <a:xfrm>
            <a:off x="63769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197" name="Rectangle 42"/>
          <p:cNvSpPr>
            <a:spLocks noChangeArrowheads="1"/>
          </p:cNvSpPr>
          <p:nvPr/>
        </p:nvSpPr>
        <p:spPr bwMode="auto">
          <a:xfrm>
            <a:off x="63769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198" name="Rectangle 43"/>
          <p:cNvSpPr>
            <a:spLocks noChangeArrowheads="1"/>
          </p:cNvSpPr>
          <p:nvPr/>
        </p:nvSpPr>
        <p:spPr bwMode="auto">
          <a:xfrm>
            <a:off x="62626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199" name="Rectangle 44"/>
          <p:cNvSpPr>
            <a:spLocks noChangeArrowheads="1"/>
          </p:cNvSpPr>
          <p:nvPr/>
        </p:nvSpPr>
        <p:spPr bwMode="auto">
          <a:xfrm>
            <a:off x="62626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200" name="Rectangle 45"/>
          <p:cNvSpPr>
            <a:spLocks noChangeArrowheads="1"/>
          </p:cNvSpPr>
          <p:nvPr/>
        </p:nvSpPr>
        <p:spPr bwMode="auto">
          <a:xfrm>
            <a:off x="79771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201" name="Rectangle 46"/>
          <p:cNvSpPr>
            <a:spLocks noChangeArrowheads="1"/>
          </p:cNvSpPr>
          <p:nvPr/>
        </p:nvSpPr>
        <p:spPr bwMode="auto">
          <a:xfrm>
            <a:off x="79771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202" name="Rectangle 47"/>
          <p:cNvSpPr>
            <a:spLocks noChangeArrowheads="1"/>
          </p:cNvSpPr>
          <p:nvPr/>
        </p:nvSpPr>
        <p:spPr bwMode="auto">
          <a:xfrm>
            <a:off x="78628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203" name="Rectangle 48"/>
          <p:cNvSpPr>
            <a:spLocks noChangeArrowheads="1"/>
          </p:cNvSpPr>
          <p:nvPr/>
        </p:nvSpPr>
        <p:spPr bwMode="auto">
          <a:xfrm>
            <a:off x="78628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204" name="Rectangle 49"/>
          <p:cNvSpPr>
            <a:spLocks noChangeArrowheads="1"/>
          </p:cNvSpPr>
          <p:nvPr/>
        </p:nvSpPr>
        <p:spPr bwMode="auto">
          <a:xfrm>
            <a:off x="77485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205" name="Rectangle 50"/>
          <p:cNvSpPr>
            <a:spLocks noChangeArrowheads="1"/>
          </p:cNvSpPr>
          <p:nvPr/>
        </p:nvSpPr>
        <p:spPr bwMode="auto">
          <a:xfrm>
            <a:off x="77485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206" name="Rectangle 51"/>
          <p:cNvSpPr>
            <a:spLocks noChangeArrowheads="1"/>
          </p:cNvSpPr>
          <p:nvPr/>
        </p:nvSpPr>
        <p:spPr bwMode="auto">
          <a:xfrm>
            <a:off x="76342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207" name="Rectangle 52"/>
          <p:cNvSpPr>
            <a:spLocks noChangeArrowheads="1"/>
          </p:cNvSpPr>
          <p:nvPr/>
        </p:nvSpPr>
        <p:spPr bwMode="auto">
          <a:xfrm>
            <a:off x="76342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208" name="Rectangle 53"/>
          <p:cNvSpPr>
            <a:spLocks noChangeArrowheads="1"/>
          </p:cNvSpPr>
          <p:nvPr/>
        </p:nvSpPr>
        <p:spPr bwMode="auto">
          <a:xfrm>
            <a:off x="75199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209" name="Rectangle 54"/>
          <p:cNvSpPr>
            <a:spLocks noChangeArrowheads="1"/>
          </p:cNvSpPr>
          <p:nvPr/>
        </p:nvSpPr>
        <p:spPr bwMode="auto">
          <a:xfrm>
            <a:off x="75199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210" name="Rectangle 55"/>
          <p:cNvSpPr>
            <a:spLocks noChangeArrowheads="1"/>
          </p:cNvSpPr>
          <p:nvPr/>
        </p:nvSpPr>
        <p:spPr bwMode="auto">
          <a:xfrm>
            <a:off x="74056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211" name="Rectangle 56"/>
          <p:cNvSpPr>
            <a:spLocks noChangeArrowheads="1"/>
          </p:cNvSpPr>
          <p:nvPr/>
        </p:nvSpPr>
        <p:spPr bwMode="auto">
          <a:xfrm>
            <a:off x="74056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212" name="Rectangle 57"/>
          <p:cNvSpPr>
            <a:spLocks noChangeArrowheads="1"/>
          </p:cNvSpPr>
          <p:nvPr/>
        </p:nvSpPr>
        <p:spPr bwMode="auto">
          <a:xfrm>
            <a:off x="72913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213" name="Rectangle 58"/>
          <p:cNvSpPr>
            <a:spLocks noChangeArrowheads="1"/>
          </p:cNvSpPr>
          <p:nvPr/>
        </p:nvSpPr>
        <p:spPr bwMode="auto">
          <a:xfrm>
            <a:off x="72913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214" name="Rectangle 59"/>
          <p:cNvSpPr>
            <a:spLocks noChangeArrowheads="1"/>
          </p:cNvSpPr>
          <p:nvPr/>
        </p:nvSpPr>
        <p:spPr bwMode="auto">
          <a:xfrm>
            <a:off x="71770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215" name="Rectangle 60"/>
          <p:cNvSpPr>
            <a:spLocks noChangeArrowheads="1"/>
          </p:cNvSpPr>
          <p:nvPr/>
        </p:nvSpPr>
        <p:spPr bwMode="auto">
          <a:xfrm>
            <a:off x="71770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7216" name="Rectangle 61"/>
          <p:cNvSpPr>
            <a:spLocks noChangeArrowheads="1"/>
          </p:cNvSpPr>
          <p:nvPr/>
        </p:nvSpPr>
        <p:spPr bwMode="auto">
          <a:xfrm rot="5400000">
            <a:off x="857250" y="4514850"/>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graphicFrame>
        <p:nvGraphicFramePr>
          <p:cNvPr id="159806" name="Object 5"/>
          <p:cNvGraphicFramePr>
            <a:graphicFrameLocks noChangeAspect="1"/>
          </p:cNvGraphicFramePr>
          <p:nvPr/>
        </p:nvGraphicFramePr>
        <p:xfrm>
          <a:off x="6750050" y="3810000"/>
          <a:ext cx="488950" cy="488950"/>
        </p:xfrm>
        <a:graphic>
          <a:graphicData uri="http://schemas.openxmlformats.org/presentationml/2006/ole">
            <p:oleObj spid="_x0000_s7170" name="Visio" r:id="rId5" imgW="488710" imgH="488870" progId="">
              <p:embed/>
            </p:oleObj>
          </a:graphicData>
        </a:graphic>
      </p:graphicFrame>
      <p:sp>
        <p:nvSpPr>
          <p:cNvPr id="7217" name="Rectangle 69"/>
          <p:cNvSpPr>
            <a:spLocks noChangeArrowheads="1"/>
          </p:cNvSpPr>
          <p:nvPr/>
        </p:nvSpPr>
        <p:spPr bwMode="auto">
          <a:xfrm>
            <a:off x="508000" y="4999038"/>
            <a:ext cx="349250" cy="182562"/>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FIFO</a:t>
            </a:r>
            <a:endParaRPr lang="en-US" sz="1800">
              <a:solidFill>
                <a:srgbClr val="000000"/>
              </a:solidFill>
            </a:endParaRPr>
          </a:p>
        </p:txBody>
      </p:sp>
      <p:sp>
        <p:nvSpPr>
          <p:cNvPr id="7218" name="Rectangle 70"/>
          <p:cNvSpPr>
            <a:spLocks noChangeArrowheads="1"/>
          </p:cNvSpPr>
          <p:nvPr/>
        </p:nvSpPr>
        <p:spPr bwMode="auto">
          <a:xfrm>
            <a:off x="6781800" y="4953000"/>
            <a:ext cx="447675" cy="182563"/>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Buffer</a:t>
            </a:r>
            <a:endParaRPr lang="en-US" sz="1800">
              <a:solidFill>
                <a:srgbClr val="000000"/>
              </a:solidFill>
            </a:endParaRPr>
          </a:p>
        </p:txBody>
      </p:sp>
      <p:sp>
        <p:nvSpPr>
          <p:cNvPr id="7219" name="Rectangle 26"/>
          <p:cNvSpPr>
            <a:spLocks noChangeArrowheads="1"/>
          </p:cNvSpPr>
          <p:nvPr/>
        </p:nvSpPr>
        <p:spPr bwMode="auto">
          <a:xfrm>
            <a:off x="457200" y="2971800"/>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7220" name="Rectangle 69"/>
          <p:cNvSpPr>
            <a:spLocks noChangeArrowheads="1"/>
          </p:cNvSpPr>
          <p:nvPr/>
        </p:nvSpPr>
        <p:spPr bwMode="auto">
          <a:xfrm>
            <a:off x="304800" y="2743200"/>
            <a:ext cx="787400" cy="184150"/>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Data element</a:t>
            </a:r>
            <a:endParaRPr lang="en-US" sz="1800">
              <a:solidFill>
                <a:srgbClr val="000000"/>
              </a:solidFill>
            </a:endParaRPr>
          </a:p>
        </p:txBody>
      </p:sp>
      <p:pic>
        <p:nvPicPr>
          <p:cNvPr id="7221" name="Picture 47" descr="noloc_missing_art_imagefi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848600" y="1066800"/>
            <a:ext cx="500063" cy="463550"/>
          </a:xfrm>
          <a:prstGeom prst="rect">
            <a:avLst/>
          </a:prstGeom>
          <a:noFill/>
          <a:ln w="9525">
            <a:noFill/>
            <a:miter lim="800000"/>
            <a:headEnd/>
            <a:tailEnd/>
          </a:ln>
        </p:spPr>
      </p:pic>
      <p:sp>
        <p:nvSpPr>
          <p:cNvPr id="7222" name="Rectangle 69"/>
          <p:cNvSpPr>
            <a:spLocks noChangeArrowheads="1"/>
          </p:cNvSpPr>
          <p:nvPr/>
        </p:nvSpPr>
        <p:spPr bwMode="auto">
          <a:xfrm>
            <a:off x="1600200" y="4876800"/>
            <a:ext cx="604838" cy="184150"/>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Local Bus</a:t>
            </a:r>
            <a:endParaRPr lang="en-US" sz="1800">
              <a:solidFill>
                <a:srgbClr val="000000"/>
              </a:solidFill>
            </a:endParaRPr>
          </a:p>
        </p:txBody>
      </p:sp>
      <p:sp>
        <p:nvSpPr>
          <p:cNvPr id="7223" name="Rectangle 69"/>
          <p:cNvSpPr>
            <a:spLocks noChangeArrowheads="1"/>
          </p:cNvSpPr>
          <p:nvPr/>
        </p:nvSpPr>
        <p:spPr bwMode="auto">
          <a:xfrm>
            <a:off x="4772025" y="4876800"/>
            <a:ext cx="485775" cy="184150"/>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PCI Bus</a:t>
            </a:r>
            <a:endParaRPr lang="en-US" sz="1800">
              <a:solidFill>
                <a:srgbClr val="000000"/>
              </a:solidFill>
            </a:endParaRPr>
          </a:p>
        </p:txBody>
      </p:sp>
      <p:pic>
        <p:nvPicPr>
          <p:cNvPr id="7224" name="Picture 6" descr="loc_missing_art_imagefile"/>
          <p:cNvPicPr>
            <a:picLocks noChangeAspect="1" noChangeArrowheads="1"/>
          </p:cNvPicPr>
          <p:nvPr/>
        </p:nvPicPr>
        <p:blipFill>
          <a:blip r:embed="rId7" cstate="print"/>
          <a:srcRect/>
          <a:stretch>
            <a:fillRect/>
          </a:stretch>
        </p:blipFill>
        <p:spPr bwMode="auto">
          <a:xfrm>
            <a:off x="7543800" y="1600200"/>
            <a:ext cx="1376363" cy="525463"/>
          </a:xfrm>
          <a:prstGeom prst="rect">
            <a:avLst/>
          </a:prstGeom>
          <a:noFill/>
          <a:ln w="9525" algn="ctr">
            <a:noFill/>
            <a:miter lim="800000"/>
            <a:headEnd/>
            <a:tailEnd/>
          </a:ln>
        </p:spPr>
      </p:pic>
      <p:cxnSp>
        <p:nvCxnSpPr>
          <p:cNvPr id="66" name="Straight Arrow Connector 65"/>
          <p:cNvCxnSpPr/>
          <p:nvPr/>
        </p:nvCxnSpPr>
        <p:spPr>
          <a:xfrm rot="5400000">
            <a:off x="266701" y="3543300"/>
            <a:ext cx="838200" cy="3175"/>
          </a:xfrm>
          <a:prstGeom prst="straightConnector1">
            <a:avLst/>
          </a:prstGeom>
          <a:ln w="508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226" name="TextBox 66"/>
          <p:cNvSpPr txBox="1">
            <a:spLocks noChangeArrowheads="1"/>
          </p:cNvSpPr>
          <p:nvPr/>
        </p:nvSpPr>
        <p:spPr bwMode="auto">
          <a:xfrm>
            <a:off x="838200" y="3200400"/>
            <a:ext cx="574675" cy="369888"/>
          </a:xfrm>
          <a:prstGeom prst="rect">
            <a:avLst/>
          </a:prstGeom>
          <a:noFill/>
          <a:ln w="9525">
            <a:noFill/>
            <a:miter lim="800000"/>
            <a:headEnd/>
            <a:tailEnd/>
          </a:ln>
        </p:spPr>
        <p:txBody>
          <a:bodyPr wrap="none">
            <a:spAutoFit/>
          </a:bodyPr>
          <a:lstStyle/>
          <a:p>
            <a:r>
              <a:rPr lang="en-US" sz="1800">
                <a:solidFill>
                  <a:srgbClr val="000000"/>
                </a:solidFill>
              </a:rPr>
              <a:t>Fast</a:t>
            </a:r>
          </a:p>
        </p:txBody>
      </p:sp>
      <p:cxnSp>
        <p:nvCxnSpPr>
          <p:cNvPr id="68" name="Straight Arrow Connector 67"/>
          <p:cNvCxnSpPr/>
          <p:nvPr/>
        </p:nvCxnSpPr>
        <p:spPr>
          <a:xfrm flipV="1">
            <a:off x="1524000" y="4113213"/>
            <a:ext cx="760413" cy="1587"/>
          </a:xfrm>
          <a:prstGeom prst="straightConnector1">
            <a:avLst/>
          </a:prstGeom>
          <a:ln w="508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228" name="TextBox 68"/>
          <p:cNvSpPr txBox="1">
            <a:spLocks noChangeArrowheads="1"/>
          </p:cNvSpPr>
          <p:nvPr/>
        </p:nvSpPr>
        <p:spPr bwMode="auto">
          <a:xfrm>
            <a:off x="1600200" y="3579813"/>
            <a:ext cx="574675" cy="369887"/>
          </a:xfrm>
          <a:prstGeom prst="rect">
            <a:avLst/>
          </a:prstGeom>
          <a:noFill/>
          <a:ln w="9525">
            <a:noFill/>
            <a:miter lim="800000"/>
            <a:headEnd/>
            <a:tailEnd/>
          </a:ln>
        </p:spPr>
        <p:txBody>
          <a:bodyPr wrap="none">
            <a:spAutoFit/>
          </a:bodyPr>
          <a:lstStyle/>
          <a:p>
            <a:r>
              <a:rPr lang="en-US" sz="1800">
                <a:solidFill>
                  <a:srgbClr val="000000"/>
                </a:solidFill>
              </a:rPr>
              <a:t>Fast</a:t>
            </a:r>
          </a:p>
        </p:txBody>
      </p:sp>
      <p:cxnSp>
        <p:nvCxnSpPr>
          <p:cNvPr id="71" name="Straight Arrow Connector 70"/>
          <p:cNvCxnSpPr/>
          <p:nvPr/>
        </p:nvCxnSpPr>
        <p:spPr>
          <a:xfrm flipV="1">
            <a:off x="4573588" y="4037013"/>
            <a:ext cx="760412" cy="1587"/>
          </a:xfrm>
          <a:prstGeom prst="straightConnector1">
            <a:avLst/>
          </a:prstGeom>
          <a:ln w="508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230" name="TextBox 71"/>
          <p:cNvSpPr txBox="1">
            <a:spLocks noChangeArrowheads="1"/>
          </p:cNvSpPr>
          <p:nvPr/>
        </p:nvSpPr>
        <p:spPr bwMode="auto">
          <a:xfrm>
            <a:off x="4649788" y="3503613"/>
            <a:ext cx="573087" cy="369887"/>
          </a:xfrm>
          <a:prstGeom prst="rect">
            <a:avLst/>
          </a:prstGeom>
          <a:noFill/>
          <a:ln w="9525">
            <a:noFill/>
            <a:miter lim="800000"/>
            <a:headEnd/>
            <a:tailEnd/>
          </a:ln>
        </p:spPr>
        <p:txBody>
          <a:bodyPr wrap="none">
            <a:spAutoFit/>
          </a:bodyPr>
          <a:lstStyle/>
          <a:p>
            <a:r>
              <a:rPr lang="en-US" sz="1800">
                <a:solidFill>
                  <a:srgbClr val="000000"/>
                </a:solidFill>
              </a:rPr>
              <a:t>Fast</a:t>
            </a:r>
          </a:p>
        </p:txBody>
      </p:sp>
      <p:cxnSp>
        <p:nvCxnSpPr>
          <p:cNvPr id="75" name="Straight Arrow Connector 74"/>
          <p:cNvCxnSpPr/>
          <p:nvPr/>
        </p:nvCxnSpPr>
        <p:spPr>
          <a:xfrm rot="5400000" flipH="1" flipV="1">
            <a:off x="6667500" y="2628900"/>
            <a:ext cx="1447800" cy="762000"/>
          </a:xfrm>
          <a:prstGeom prst="straightConnector1">
            <a:avLst/>
          </a:prstGeom>
          <a:ln w="508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232" name="TextBox 75"/>
          <p:cNvSpPr txBox="1">
            <a:spLocks noChangeArrowheads="1"/>
          </p:cNvSpPr>
          <p:nvPr/>
        </p:nvSpPr>
        <p:spPr bwMode="auto">
          <a:xfrm>
            <a:off x="5486400" y="2514600"/>
            <a:ext cx="1905000" cy="800100"/>
          </a:xfrm>
          <a:prstGeom prst="rect">
            <a:avLst/>
          </a:prstGeom>
          <a:noFill/>
          <a:ln w="9525">
            <a:noFill/>
            <a:miter lim="800000"/>
            <a:headEnd/>
            <a:tailEnd/>
          </a:ln>
        </p:spPr>
        <p:txBody>
          <a:bodyPr>
            <a:spAutoFit/>
          </a:bodyPr>
          <a:lstStyle/>
          <a:p>
            <a:r>
              <a:rPr lang="en-US" sz="1800">
                <a:solidFill>
                  <a:srgbClr val="000000"/>
                </a:solidFill>
              </a:rPr>
              <a:t>Slow</a:t>
            </a:r>
          </a:p>
          <a:p>
            <a:r>
              <a:rPr lang="en-US" sz="1400" b="0">
                <a:solidFill>
                  <a:srgbClr val="000000"/>
                </a:solidFill>
              </a:rPr>
              <a:t>Speed dependent on CPU speed and availability</a:t>
            </a:r>
          </a:p>
        </p:txBody>
      </p:sp>
      <p:sp>
        <p:nvSpPr>
          <p:cNvPr id="7233" name="Title 72"/>
          <p:cNvSpPr>
            <a:spLocks noGrp="1"/>
          </p:cNvSpPr>
          <p:nvPr>
            <p:ph type="title"/>
          </p:nvPr>
        </p:nvSpPr>
        <p:spPr/>
        <p:txBody>
          <a:bodyPr/>
          <a:lstStyle/>
          <a:p>
            <a:pPr eaLnBrk="1" hangingPunct="1"/>
            <a:r>
              <a:rPr lang="en-US" altLang="en-US" smtClean="0"/>
              <a:t>Relative Transfer Rates</a:t>
            </a:r>
            <a:endParaRPr lang="en-US" smtClean="0"/>
          </a:p>
        </p:txBody>
      </p:sp>
      <p:sp>
        <p:nvSpPr>
          <p:cNvPr id="77" name="Rounded Rectangle 76"/>
          <p:cNvSpPr/>
          <p:nvPr/>
        </p:nvSpPr>
        <p:spPr>
          <a:xfrm>
            <a:off x="3063875" y="4114800"/>
            <a:ext cx="9906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solidFill>
                  <a:srgbClr val="FFFFFF"/>
                </a:solidFill>
              </a:rPr>
              <a:t>DMA Engine</a:t>
            </a:r>
          </a:p>
        </p:txBody>
      </p:sp>
      <p:pic>
        <p:nvPicPr>
          <p:cNvPr id="7235" name="Picture 11" descr="noloc_fpga_logo.bmp"/>
          <p:cNvPicPr>
            <a:picLocks noChangeAspect="1" noChangeArrowheads="1"/>
          </p:cNvPicPr>
          <p:nvPr/>
        </p:nvPicPr>
        <p:blipFill>
          <a:blip r:embed="rId8" cstate="print"/>
          <a:srcRect/>
          <a:stretch>
            <a:fillRect/>
          </a:stretch>
        </p:blipFill>
        <p:spPr bwMode="auto">
          <a:xfrm>
            <a:off x="2143125" y="1905000"/>
            <a:ext cx="676275" cy="685800"/>
          </a:xfrm>
          <a:prstGeom prst="rect">
            <a:avLst/>
          </a:prstGeom>
          <a:noFill/>
          <a:ln w="9525">
            <a:noFill/>
            <a:miter lim="800000"/>
            <a:headEnd/>
            <a:tailEnd/>
          </a:ln>
        </p:spPr>
      </p:pic>
      <p:pic>
        <p:nvPicPr>
          <p:cNvPr id="7236" name="Picture 5" descr="noloc_missing_art_imagefile"/>
          <p:cNvPicPr>
            <a:picLocks noChangeAspect="1" noChangeArrowheads="1"/>
          </p:cNvPicPr>
          <p:nvPr/>
        </p:nvPicPr>
        <p:blipFill>
          <a:blip r:embed="rId9" cstate="print"/>
          <a:srcRect/>
          <a:stretch>
            <a:fillRect/>
          </a:stretch>
        </p:blipFill>
        <p:spPr bwMode="auto">
          <a:xfrm>
            <a:off x="5257800" y="685800"/>
            <a:ext cx="2160588"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2" descr="loc_RIO picture.bmp"/>
          <p:cNvPicPr>
            <a:picLocks noChangeAspect="1" noChangeArrowheads="1"/>
          </p:cNvPicPr>
          <p:nvPr/>
        </p:nvPicPr>
        <p:blipFill>
          <a:blip r:embed="rId4" cstate="print"/>
          <a:srcRect/>
          <a:stretch>
            <a:fillRect/>
          </a:stretch>
        </p:blipFill>
        <p:spPr bwMode="auto">
          <a:xfrm>
            <a:off x="304800" y="990600"/>
            <a:ext cx="2438400" cy="1773238"/>
          </a:xfrm>
          <a:prstGeom prst="rect">
            <a:avLst/>
          </a:prstGeom>
          <a:noFill/>
          <a:ln w="9525">
            <a:noFill/>
            <a:miter lim="800000"/>
            <a:headEnd/>
            <a:tailEnd/>
          </a:ln>
        </p:spPr>
      </p:pic>
      <p:sp>
        <p:nvSpPr>
          <p:cNvPr id="85" name="Right Arrow 84"/>
          <p:cNvSpPr/>
          <p:nvPr/>
        </p:nvSpPr>
        <p:spPr>
          <a:xfrm>
            <a:off x="990600" y="4078288"/>
            <a:ext cx="1984375" cy="987425"/>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b="0" dirty="0">
              <a:solidFill>
                <a:srgbClr val="000000"/>
              </a:solidFill>
            </a:endParaRPr>
          </a:p>
        </p:txBody>
      </p:sp>
      <p:sp>
        <p:nvSpPr>
          <p:cNvPr id="87" name="Right Arrow 86"/>
          <p:cNvSpPr/>
          <p:nvPr/>
        </p:nvSpPr>
        <p:spPr>
          <a:xfrm>
            <a:off x="4191000" y="4076700"/>
            <a:ext cx="1981200" cy="990600"/>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b="0" dirty="0">
              <a:solidFill>
                <a:srgbClr val="000000"/>
              </a:solidFill>
            </a:endParaRPr>
          </a:p>
        </p:txBody>
      </p:sp>
      <p:sp>
        <p:nvSpPr>
          <p:cNvPr id="8198" name="Rectangle 19"/>
          <p:cNvSpPr>
            <a:spLocks noChangeArrowheads="1"/>
          </p:cNvSpPr>
          <p:nvPr/>
        </p:nvSpPr>
        <p:spPr bwMode="auto">
          <a:xfrm>
            <a:off x="457200" y="40624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199" name="Rectangle 20"/>
          <p:cNvSpPr>
            <a:spLocks noChangeArrowheads="1"/>
          </p:cNvSpPr>
          <p:nvPr/>
        </p:nvSpPr>
        <p:spPr bwMode="auto">
          <a:xfrm>
            <a:off x="457200" y="41767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00" name="Rectangle 21"/>
          <p:cNvSpPr>
            <a:spLocks noChangeArrowheads="1"/>
          </p:cNvSpPr>
          <p:nvPr/>
        </p:nvSpPr>
        <p:spPr bwMode="auto">
          <a:xfrm>
            <a:off x="457200" y="42910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01" name="Rectangle 22"/>
          <p:cNvSpPr>
            <a:spLocks noChangeArrowheads="1"/>
          </p:cNvSpPr>
          <p:nvPr/>
        </p:nvSpPr>
        <p:spPr bwMode="auto">
          <a:xfrm>
            <a:off x="457200" y="44053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02" name="Rectangle 23"/>
          <p:cNvSpPr>
            <a:spLocks noChangeArrowheads="1"/>
          </p:cNvSpPr>
          <p:nvPr/>
        </p:nvSpPr>
        <p:spPr bwMode="auto">
          <a:xfrm>
            <a:off x="457200" y="45196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03" name="Rectangle 24"/>
          <p:cNvSpPr>
            <a:spLocks noChangeArrowheads="1"/>
          </p:cNvSpPr>
          <p:nvPr/>
        </p:nvSpPr>
        <p:spPr bwMode="auto">
          <a:xfrm>
            <a:off x="457200" y="46339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04" name="Rectangle 25"/>
          <p:cNvSpPr>
            <a:spLocks noChangeArrowheads="1"/>
          </p:cNvSpPr>
          <p:nvPr/>
        </p:nvSpPr>
        <p:spPr bwMode="auto">
          <a:xfrm>
            <a:off x="457200" y="47482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05" name="Rectangle 26"/>
          <p:cNvSpPr>
            <a:spLocks noChangeArrowheads="1"/>
          </p:cNvSpPr>
          <p:nvPr/>
        </p:nvSpPr>
        <p:spPr bwMode="auto">
          <a:xfrm>
            <a:off x="457200" y="4862513"/>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06" name="Rectangle 27"/>
          <p:cNvSpPr>
            <a:spLocks noChangeArrowheads="1"/>
          </p:cNvSpPr>
          <p:nvPr/>
        </p:nvSpPr>
        <p:spPr bwMode="auto">
          <a:xfrm>
            <a:off x="457200" y="4862513"/>
            <a:ext cx="457200" cy="1143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07" name="Rectangle 28"/>
          <p:cNvSpPr>
            <a:spLocks noChangeArrowheads="1"/>
          </p:cNvSpPr>
          <p:nvPr/>
        </p:nvSpPr>
        <p:spPr bwMode="auto">
          <a:xfrm rot="-5400000">
            <a:off x="4057650" y="4514850"/>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08" name="Rectangle 29"/>
          <p:cNvSpPr>
            <a:spLocks noChangeArrowheads="1"/>
          </p:cNvSpPr>
          <p:nvPr/>
        </p:nvSpPr>
        <p:spPr bwMode="auto">
          <a:xfrm>
            <a:off x="70627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09" name="Rectangle 30"/>
          <p:cNvSpPr>
            <a:spLocks noChangeArrowheads="1"/>
          </p:cNvSpPr>
          <p:nvPr/>
        </p:nvSpPr>
        <p:spPr bwMode="auto">
          <a:xfrm>
            <a:off x="70627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10" name="Rectangle 31"/>
          <p:cNvSpPr>
            <a:spLocks noChangeArrowheads="1"/>
          </p:cNvSpPr>
          <p:nvPr/>
        </p:nvSpPr>
        <p:spPr bwMode="auto">
          <a:xfrm>
            <a:off x="69484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11" name="Rectangle 32"/>
          <p:cNvSpPr>
            <a:spLocks noChangeArrowheads="1"/>
          </p:cNvSpPr>
          <p:nvPr/>
        </p:nvSpPr>
        <p:spPr bwMode="auto">
          <a:xfrm>
            <a:off x="69484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12" name="Rectangle 33"/>
          <p:cNvSpPr>
            <a:spLocks noChangeArrowheads="1"/>
          </p:cNvSpPr>
          <p:nvPr/>
        </p:nvSpPr>
        <p:spPr bwMode="auto">
          <a:xfrm>
            <a:off x="68341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13" name="Rectangle 34"/>
          <p:cNvSpPr>
            <a:spLocks noChangeArrowheads="1"/>
          </p:cNvSpPr>
          <p:nvPr/>
        </p:nvSpPr>
        <p:spPr bwMode="auto">
          <a:xfrm>
            <a:off x="68341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14" name="Rectangle 35"/>
          <p:cNvSpPr>
            <a:spLocks noChangeArrowheads="1"/>
          </p:cNvSpPr>
          <p:nvPr/>
        </p:nvSpPr>
        <p:spPr bwMode="auto">
          <a:xfrm>
            <a:off x="67198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15" name="Rectangle 36"/>
          <p:cNvSpPr>
            <a:spLocks noChangeArrowheads="1"/>
          </p:cNvSpPr>
          <p:nvPr/>
        </p:nvSpPr>
        <p:spPr bwMode="auto">
          <a:xfrm>
            <a:off x="67198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16" name="Rectangle 37"/>
          <p:cNvSpPr>
            <a:spLocks noChangeArrowheads="1"/>
          </p:cNvSpPr>
          <p:nvPr/>
        </p:nvSpPr>
        <p:spPr bwMode="auto">
          <a:xfrm>
            <a:off x="66055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17" name="Rectangle 38"/>
          <p:cNvSpPr>
            <a:spLocks noChangeArrowheads="1"/>
          </p:cNvSpPr>
          <p:nvPr/>
        </p:nvSpPr>
        <p:spPr bwMode="auto">
          <a:xfrm>
            <a:off x="66055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18" name="Rectangle 39"/>
          <p:cNvSpPr>
            <a:spLocks noChangeArrowheads="1"/>
          </p:cNvSpPr>
          <p:nvPr/>
        </p:nvSpPr>
        <p:spPr bwMode="auto">
          <a:xfrm>
            <a:off x="64912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19" name="Rectangle 40"/>
          <p:cNvSpPr>
            <a:spLocks noChangeArrowheads="1"/>
          </p:cNvSpPr>
          <p:nvPr/>
        </p:nvSpPr>
        <p:spPr bwMode="auto">
          <a:xfrm>
            <a:off x="64912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20" name="Rectangle 41"/>
          <p:cNvSpPr>
            <a:spLocks noChangeArrowheads="1"/>
          </p:cNvSpPr>
          <p:nvPr/>
        </p:nvSpPr>
        <p:spPr bwMode="auto">
          <a:xfrm>
            <a:off x="63769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21" name="Rectangle 42"/>
          <p:cNvSpPr>
            <a:spLocks noChangeArrowheads="1"/>
          </p:cNvSpPr>
          <p:nvPr/>
        </p:nvSpPr>
        <p:spPr bwMode="auto">
          <a:xfrm>
            <a:off x="63769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22" name="Rectangle 43"/>
          <p:cNvSpPr>
            <a:spLocks noChangeArrowheads="1"/>
          </p:cNvSpPr>
          <p:nvPr/>
        </p:nvSpPr>
        <p:spPr bwMode="auto">
          <a:xfrm>
            <a:off x="62626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23" name="Rectangle 44"/>
          <p:cNvSpPr>
            <a:spLocks noChangeArrowheads="1"/>
          </p:cNvSpPr>
          <p:nvPr/>
        </p:nvSpPr>
        <p:spPr bwMode="auto">
          <a:xfrm>
            <a:off x="62626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24" name="Rectangle 45"/>
          <p:cNvSpPr>
            <a:spLocks noChangeArrowheads="1"/>
          </p:cNvSpPr>
          <p:nvPr/>
        </p:nvSpPr>
        <p:spPr bwMode="auto">
          <a:xfrm>
            <a:off x="79771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25" name="Rectangle 46"/>
          <p:cNvSpPr>
            <a:spLocks noChangeArrowheads="1"/>
          </p:cNvSpPr>
          <p:nvPr/>
        </p:nvSpPr>
        <p:spPr bwMode="auto">
          <a:xfrm>
            <a:off x="79771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26" name="Rectangle 47"/>
          <p:cNvSpPr>
            <a:spLocks noChangeArrowheads="1"/>
          </p:cNvSpPr>
          <p:nvPr/>
        </p:nvSpPr>
        <p:spPr bwMode="auto">
          <a:xfrm>
            <a:off x="78628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27" name="Rectangle 48"/>
          <p:cNvSpPr>
            <a:spLocks noChangeArrowheads="1"/>
          </p:cNvSpPr>
          <p:nvPr/>
        </p:nvSpPr>
        <p:spPr bwMode="auto">
          <a:xfrm>
            <a:off x="78628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28" name="Rectangle 49"/>
          <p:cNvSpPr>
            <a:spLocks noChangeArrowheads="1"/>
          </p:cNvSpPr>
          <p:nvPr/>
        </p:nvSpPr>
        <p:spPr bwMode="auto">
          <a:xfrm>
            <a:off x="77485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29" name="Rectangle 50"/>
          <p:cNvSpPr>
            <a:spLocks noChangeArrowheads="1"/>
          </p:cNvSpPr>
          <p:nvPr/>
        </p:nvSpPr>
        <p:spPr bwMode="auto">
          <a:xfrm>
            <a:off x="77485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30" name="Rectangle 51"/>
          <p:cNvSpPr>
            <a:spLocks noChangeArrowheads="1"/>
          </p:cNvSpPr>
          <p:nvPr/>
        </p:nvSpPr>
        <p:spPr bwMode="auto">
          <a:xfrm>
            <a:off x="76342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31" name="Rectangle 52"/>
          <p:cNvSpPr>
            <a:spLocks noChangeArrowheads="1"/>
          </p:cNvSpPr>
          <p:nvPr/>
        </p:nvSpPr>
        <p:spPr bwMode="auto">
          <a:xfrm>
            <a:off x="76342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32" name="Rectangle 53"/>
          <p:cNvSpPr>
            <a:spLocks noChangeArrowheads="1"/>
          </p:cNvSpPr>
          <p:nvPr/>
        </p:nvSpPr>
        <p:spPr bwMode="auto">
          <a:xfrm>
            <a:off x="75199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33" name="Rectangle 54"/>
          <p:cNvSpPr>
            <a:spLocks noChangeArrowheads="1"/>
          </p:cNvSpPr>
          <p:nvPr/>
        </p:nvSpPr>
        <p:spPr bwMode="auto">
          <a:xfrm>
            <a:off x="75199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34" name="Rectangle 55"/>
          <p:cNvSpPr>
            <a:spLocks noChangeArrowheads="1"/>
          </p:cNvSpPr>
          <p:nvPr/>
        </p:nvSpPr>
        <p:spPr bwMode="auto">
          <a:xfrm>
            <a:off x="74056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35" name="Rectangle 56"/>
          <p:cNvSpPr>
            <a:spLocks noChangeArrowheads="1"/>
          </p:cNvSpPr>
          <p:nvPr/>
        </p:nvSpPr>
        <p:spPr bwMode="auto">
          <a:xfrm>
            <a:off x="74056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36" name="Rectangle 57"/>
          <p:cNvSpPr>
            <a:spLocks noChangeArrowheads="1"/>
          </p:cNvSpPr>
          <p:nvPr/>
        </p:nvSpPr>
        <p:spPr bwMode="auto">
          <a:xfrm>
            <a:off x="72913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37" name="Rectangle 58"/>
          <p:cNvSpPr>
            <a:spLocks noChangeArrowheads="1"/>
          </p:cNvSpPr>
          <p:nvPr/>
        </p:nvSpPr>
        <p:spPr bwMode="auto">
          <a:xfrm>
            <a:off x="72913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38" name="Rectangle 59"/>
          <p:cNvSpPr>
            <a:spLocks noChangeArrowheads="1"/>
          </p:cNvSpPr>
          <p:nvPr/>
        </p:nvSpPr>
        <p:spPr bwMode="auto">
          <a:xfrm>
            <a:off x="7177088" y="4359275"/>
            <a:ext cx="114300" cy="4572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39" name="Rectangle 60"/>
          <p:cNvSpPr>
            <a:spLocks noChangeArrowheads="1"/>
          </p:cNvSpPr>
          <p:nvPr/>
        </p:nvSpPr>
        <p:spPr bwMode="auto">
          <a:xfrm>
            <a:off x="7177088" y="4359275"/>
            <a:ext cx="114300" cy="457200"/>
          </a:xfrm>
          <a:prstGeom prst="rect">
            <a:avLst/>
          </a:prstGeom>
          <a:noFill/>
          <a:ln w="3175" cap="rnd">
            <a:solidFill>
              <a:srgbClr val="000000"/>
            </a:solidFill>
            <a:round/>
            <a:headEnd/>
            <a:tailEnd/>
          </a:ln>
        </p:spPr>
        <p:txBody>
          <a:bodyPr/>
          <a:lstStyle/>
          <a:p>
            <a:pPr eaLnBrk="0" hangingPunct="0"/>
            <a:endParaRPr lang="en-US" sz="1800" b="0">
              <a:solidFill>
                <a:srgbClr val="000000"/>
              </a:solidFill>
            </a:endParaRPr>
          </a:p>
        </p:txBody>
      </p:sp>
      <p:sp>
        <p:nvSpPr>
          <p:cNvPr id="8240" name="Rectangle 61"/>
          <p:cNvSpPr>
            <a:spLocks noChangeArrowheads="1"/>
          </p:cNvSpPr>
          <p:nvPr/>
        </p:nvSpPr>
        <p:spPr bwMode="auto">
          <a:xfrm rot="5400000">
            <a:off x="857250" y="4514850"/>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graphicFrame>
        <p:nvGraphicFramePr>
          <p:cNvPr id="159806" name="Object 5"/>
          <p:cNvGraphicFramePr>
            <a:graphicFrameLocks noChangeAspect="1"/>
          </p:cNvGraphicFramePr>
          <p:nvPr/>
        </p:nvGraphicFramePr>
        <p:xfrm>
          <a:off x="6750050" y="3810000"/>
          <a:ext cx="488950" cy="488950"/>
        </p:xfrm>
        <a:graphic>
          <a:graphicData uri="http://schemas.openxmlformats.org/presentationml/2006/ole">
            <p:oleObj spid="_x0000_s8194" name="Visio" r:id="rId5" imgW="488710" imgH="488870" progId="">
              <p:embed/>
            </p:oleObj>
          </a:graphicData>
        </a:graphic>
      </p:graphicFrame>
      <p:sp>
        <p:nvSpPr>
          <p:cNvPr id="8241" name="Rectangle 70"/>
          <p:cNvSpPr>
            <a:spLocks noChangeArrowheads="1"/>
          </p:cNvSpPr>
          <p:nvPr/>
        </p:nvSpPr>
        <p:spPr bwMode="auto">
          <a:xfrm>
            <a:off x="6124575" y="4953000"/>
            <a:ext cx="2257425" cy="762000"/>
          </a:xfrm>
          <a:prstGeom prst="rect">
            <a:avLst/>
          </a:prstGeom>
          <a:noFill/>
          <a:ln w="9525">
            <a:noFill/>
            <a:miter lim="800000"/>
            <a:headEnd/>
            <a:tailEnd/>
          </a:ln>
        </p:spPr>
        <p:txBody>
          <a:bodyPr lIns="0" tIns="0" rIns="0" bIns="0">
            <a:spAutoFit/>
          </a:bodyPr>
          <a:lstStyle/>
          <a:p>
            <a:pPr eaLnBrk="0" hangingPunct="0"/>
            <a:r>
              <a:rPr lang="en-US" sz="1600">
                <a:solidFill>
                  <a:srgbClr val="000000"/>
                </a:solidFill>
              </a:rPr>
              <a:t>Host DMA FIFO size:</a:t>
            </a:r>
            <a:br>
              <a:rPr lang="en-US" sz="1600">
                <a:solidFill>
                  <a:srgbClr val="000000"/>
                </a:solidFill>
              </a:rPr>
            </a:br>
            <a:r>
              <a:rPr lang="en-US" sz="1600">
                <a:solidFill>
                  <a:srgbClr val="000000"/>
                </a:solidFill>
              </a:rPr>
              <a:t>Default: 10,000 elements</a:t>
            </a:r>
          </a:p>
          <a:p>
            <a:pPr eaLnBrk="0" hangingPunct="0"/>
            <a:r>
              <a:rPr lang="en-US" sz="1600">
                <a:solidFill>
                  <a:srgbClr val="000000"/>
                </a:solidFill>
              </a:rPr>
              <a:t>User modifiable</a:t>
            </a:r>
          </a:p>
        </p:txBody>
      </p:sp>
      <p:sp>
        <p:nvSpPr>
          <p:cNvPr id="8242" name="Rectangle 26"/>
          <p:cNvSpPr>
            <a:spLocks noChangeArrowheads="1"/>
          </p:cNvSpPr>
          <p:nvPr/>
        </p:nvSpPr>
        <p:spPr bwMode="auto">
          <a:xfrm>
            <a:off x="457200" y="2971800"/>
            <a:ext cx="457200" cy="114300"/>
          </a:xfrm>
          <a:prstGeom prst="rect">
            <a:avLst/>
          </a:prstGeom>
          <a:solidFill>
            <a:srgbClr val="FF0000"/>
          </a:solidFill>
          <a:ln w="9525">
            <a:noFill/>
            <a:miter lim="800000"/>
            <a:headEnd/>
            <a:tailEnd/>
          </a:ln>
        </p:spPr>
        <p:txBody>
          <a:bodyPr/>
          <a:lstStyle/>
          <a:p>
            <a:pPr eaLnBrk="0" hangingPunct="0"/>
            <a:endParaRPr lang="en-US" sz="1800" b="0">
              <a:solidFill>
                <a:srgbClr val="000000"/>
              </a:solidFill>
            </a:endParaRPr>
          </a:p>
        </p:txBody>
      </p:sp>
      <p:sp>
        <p:nvSpPr>
          <p:cNvPr id="8243" name="Rectangle 69"/>
          <p:cNvSpPr>
            <a:spLocks noChangeArrowheads="1"/>
          </p:cNvSpPr>
          <p:nvPr/>
        </p:nvSpPr>
        <p:spPr bwMode="auto">
          <a:xfrm>
            <a:off x="304800" y="2743200"/>
            <a:ext cx="787400" cy="184150"/>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Data element</a:t>
            </a:r>
            <a:endParaRPr lang="en-US" sz="1800">
              <a:solidFill>
                <a:srgbClr val="000000"/>
              </a:solidFill>
            </a:endParaRPr>
          </a:p>
        </p:txBody>
      </p:sp>
      <p:pic>
        <p:nvPicPr>
          <p:cNvPr id="8244" name="Picture 47" descr="noloc_missing_art_imagefile"/>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848600" y="1066800"/>
            <a:ext cx="500063" cy="463550"/>
          </a:xfrm>
          <a:prstGeom prst="rect">
            <a:avLst/>
          </a:prstGeom>
          <a:noFill/>
          <a:ln w="9525">
            <a:noFill/>
            <a:miter lim="800000"/>
            <a:headEnd/>
            <a:tailEnd/>
          </a:ln>
        </p:spPr>
      </p:pic>
      <p:sp>
        <p:nvSpPr>
          <p:cNvPr id="8245" name="Rectangle 69"/>
          <p:cNvSpPr>
            <a:spLocks noChangeArrowheads="1"/>
          </p:cNvSpPr>
          <p:nvPr/>
        </p:nvSpPr>
        <p:spPr bwMode="auto">
          <a:xfrm>
            <a:off x="1600200" y="4876800"/>
            <a:ext cx="604838" cy="184150"/>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Local Bus</a:t>
            </a:r>
            <a:endParaRPr lang="en-US" sz="1800">
              <a:solidFill>
                <a:srgbClr val="000000"/>
              </a:solidFill>
            </a:endParaRPr>
          </a:p>
        </p:txBody>
      </p:sp>
      <p:sp>
        <p:nvSpPr>
          <p:cNvPr id="8246" name="Rectangle 69"/>
          <p:cNvSpPr>
            <a:spLocks noChangeArrowheads="1"/>
          </p:cNvSpPr>
          <p:nvPr/>
        </p:nvSpPr>
        <p:spPr bwMode="auto">
          <a:xfrm>
            <a:off x="4772025" y="4876800"/>
            <a:ext cx="485775" cy="184150"/>
          </a:xfrm>
          <a:prstGeom prst="rect">
            <a:avLst/>
          </a:prstGeom>
          <a:noFill/>
          <a:ln w="9525">
            <a:noFill/>
            <a:miter lim="800000"/>
            <a:headEnd/>
            <a:tailEnd/>
          </a:ln>
        </p:spPr>
        <p:txBody>
          <a:bodyPr wrap="none" lIns="0" tIns="0" rIns="0" bIns="0">
            <a:spAutoFit/>
          </a:bodyPr>
          <a:lstStyle/>
          <a:p>
            <a:pPr eaLnBrk="0" hangingPunct="0"/>
            <a:r>
              <a:rPr lang="en-US" sz="1200">
                <a:solidFill>
                  <a:srgbClr val="000000"/>
                </a:solidFill>
              </a:rPr>
              <a:t>PCI Bus</a:t>
            </a:r>
            <a:endParaRPr lang="en-US" sz="1800">
              <a:solidFill>
                <a:srgbClr val="000000"/>
              </a:solidFill>
            </a:endParaRPr>
          </a:p>
        </p:txBody>
      </p:sp>
      <p:pic>
        <p:nvPicPr>
          <p:cNvPr id="8247" name="Picture 6" descr="loc_missing_art_imagefile"/>
          <p:cNvPicPr>
            <a:picLocks noChangeAspect="1" noChangeArrowheads="1"/>
          </p:cNvPicPr>
          <p:nvPr/>
        </p:nvPicPr>
        <p:blipFill>
          <a:blip r:embed="rId7" cstate="print"/>
          <a:srcRect/>
          <a:stretch>
            <a:fillRect/>
          </a:stretch>
        </p:blipFill>
        <p:spPr bwMode="auto">
          <a:xfrm>
            <a:off x="7543800" y="1600200"/>
            <a:ext cx="1376363" cy="525463"/>
          </a:xfrm>
          <a:prstGeom prst="rect">
            <a:avLst/>
          </a:prstGeom>
          <a:noFill/>
          <a:ln w="9525" algn="ctr">
            <a:noFill/>
            <a:miter lim="800000"/>
            <a:headEnd/>
            <a:tailEnd/>
          </a:ln>
        </p:spPr>
      </p:pic>
      <p:cxnSp>
        <p:nvCxnSpPr>
          <p:cNvPr id="66" name="Straight Arrow Connector 65"/>
          <p:cNvCxnSpPr/>
          <p:nvPr/>
        </p:nvCxnSpPr>
        <p:spPr>
          <a:xfrm rot="5400000">
            <a:off x="266701" y="3543300"/>
            <a:ext cx="838200" cy="3175"/>
          </a:xfrm>
          <a:prstGeom prst="straightConnector1">
            <a:avLst/>
          </a:prstGeom>
          <a:ln w="508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249" name="TextBox 66"/>
          <p:cNvSpPr txBox="1">
            <a:spLocks noChangeArrowheads="1"/>
          </p:cNvSpPr>
          <p:nvPr/>
        </p:nvSpPr>
        <p:spPr bwMode="auto">
          <a:xfrm>
            <a:off x="838200" y="3352800"/>
            <a:ext cx="1416050" cy="341313"/>
          </a:xfrm>
          <a:prstGeom prst="rect">
            <a:avLst/>
          </a:prstGeom>
          <a:noFill/>
          <a:ln w="9525">
            <a:noFill/>
            <a:miter lim="800000"/>
            <a:headEnd/>
            <a:tailEnd/>
          </a:ln>
        </p:spPr>
        <p:txBody>
          <a:bodyPr>
            <a:spAutoFit/>
          </a:bodyPr>
          <a:lstStyle/>
          <a:p>
            <a:r>
              <a:rPr lang="en-US" sz="1600">
                <a:solidFill>
                  <a:srgbClr val="000000"/>
                </a:solidFill>
              </a:rPr>
              <a:t>Point-by-Point</a:t>
            </a:r>
          </a:p>
        </p:txBody>
      </p:sp>
      <p:cxnSp>
        <p:nvCxnSpPr>
          <p:cNvPr id="75" name="Straight Arrow Connector 74"/>
          <p:cNvCxnSpPr/>
          <p:nvPr/>
        </p:nvCxnSpPr>
        <p:spPr>
          <a:xfrm rot="5400000" flipH="1" flipV="1">
            <a:off x="6667500" y="2628900"/>
            <a:ext cx="1447800" cy="762000"/>
          </a:xfrm>
          <a:prstGeom prst="straightConnector1">
            <a:avLst/>
          </a:prstGeom>
          <a:ln w="508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251" name="TextBox 75"/>
          <p:cNvSpPr txBox="1">
            <a:spLocks noChangeArrowheads="1"/>
          </p:cNvSpPr>
          <p:nvPr/>
        </p:nvSpPr>
        <p:spPr bwMode="auto">
          <a:xfrm>
            <a:off x="5334000" y="2743200"/>
            <a:ext cx="1981200" cy="584200"/>
          </a:xfrm>
          <a:prstGeom prst="rect">
            <a:avLst/>
          </a:prstGeom>
          <a:noFill/>
          <a:ln w="9525">
            <a:noFill/>
            <a:miter lim="800000"/>
            <a:headEnd/>
            <a:tailEnd/>
          </a:ln>
        </p:spPr>
        <p:txBody>
          <a:bodyPr>
            <a:spAutoFit/>
          </a:bodyPr>
          <a:lstStyle/>
          <a:p>
            <a:pPr eaLnBrk="0" hangingPunct="0"/>
            <a:r>
              <a:rPr lang="en-US" sz="1600">
                <a:solidFill>
                  <a:srgbClr val="000000"/>
                </a:solidFill>
              </a:rPr>
              <a:t>User specifies number of elements to read</a:t>
            </a:r>
          </a:p>
        </p:txBody>
      </p:sp>
      <p:sp>
        <p:nvSpPr>
          <p:cNvPr id="8252" name="TextBox 69"/>
          <p:cNvSpPr txBox="1">
            <a:spLocks noChangeArrowheads="1"/>
          </p:cNvSpPr>
          <p:nvPr/>
        </p:nvSpPr>
        <p:spPr bwMode="auto">
          <a:xfrm>
            <a:off x="228600" y="5105400"/>
            <a:ext cx="1371600" cy="830263"/>
          </a:xfrm>
          <a:prstGeom prst="rect">
            <a:avLst/>
          </a:prstGeom>
          <a:noFill/>
          <a:ln w="9525">
            <a:noFill/>
            <a:miter lim="800000"/>
            <a:headEnd/>
            <a:tailEnd/>
          </a:ln>
        </p:spPr>
        <p:txBody>
          <a:bodyPr>
            <a:spAutoFit/>
          </a:bodyPr>
          <a:lstStyle/>
          <a:p>
            <a:r>
              <a:rPr lang="en-US" sz="1600">
                <a:solidFill>
                  <a:srgbClr val="000000"/>
                </a:solidFill>
              </a:rPr>
              <a:t>User defines</a:t>
            </a:r>
          </a:p>
          <a:p>
            <a:r>
              <a:rPr lang="en-US" sz="1600">
                <a:solidFill>
                  <a:srgbClr val="000000"/>
                </a:solidFill>
              </a:rPr>
              <a:t>FPGA DMA FIFO size</a:t>
            </a:r>
          </a:p>
        </p:txBody>
      </p:sp>
      <p:sp>
        <p:nvSpPr>
          <p:cNvPr id="8253" name="Title 64"/>
          <p:cNvSpPr>
            <a:spLocks noGrp="1"/>
          </p:cNvSpPr>
          <p:nvPr>
            <p:ph type="title"/>
          </p:nvPr>
        </p:nvSpPr>
        <p:spPr/>
        <p:txBody>
          <a:bodyPr/>
          <a:lstStyle/>
          <a:p>
            <a:pPr eaLnBrk="1" hangingPunct="1"/>
            <a:r>
              <a:rPr lang="en-US" altLang="en-US" smtClean="0"/>
              <a:t>Buffer Data Sizes</a:t>
            </a:r>
            <a:endParaRPr lang="en-US" smtClean="0"/>
          </a:p>
        </p:txBody>
      </p:sp>
      <p:sp>
        <p:nvSpPr>
          <p:cNvPr id="68" name="Rounded Rectangle 67"/>
          <p:cNvSpPr/>
          <p:nvPr/>
        </p:nvSpPr>
        <p:spPr>
          <a:xfrm>
            <a:off x="3063875" y="4114800"/>
            <a:ext cx="9906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solidFill>
                  <a:srgbClr val="FFFFFF"/>
                </a:solidFill>
              </a:rPr>
              <a:t>DMA Engine</a:t>
            </a:r>
          </a:p>
        </p:txBody>
      </p:sp>
      <p:pic>
        <p:nvPicPr>
          <p:cNvPr id="8255" name="Picture 11" descr="noloc_fpga_logo.bmp"/>
          <p:cNvPicPr>
            <a:picLocks noChangeAspect="1" noChangeArrowheads="1"/>
          </p:cNvPicPr>
          <p:nvPr/>
        </p:nvPicPr>
        <p:blipFill>
          <a:blip r:embed="rId8" cstate="print"/>
          <a:srcRect/>
          <a:stretch>
            <a:fillRect/>
          </a:stretch>
        </p:blipFill>
        <p:spPr bwMode="auto">
          <a:xfrm>
            <a:off x="2143125" y="1905000"/>
            <a:ext cx="676275" cy="685800"/>
          </a:xfrm>
          <a:prstGeom prst="rect">
            <a:avLst/>
          </a:prstGeom>
          <a:noFill/>
          <a:ln w="9525">
            <a:noFill/>
            <a:miter lim="800000"/>
            <a:headEnd/>
            <a:tailEnd/>
          </a:ln>
        </p:spPr>
      </p:pic>
      <p:pic>
        <p:nvPicPr>
          <p:cNvPr id="8256" name="Picture 5" descr="noloc_missing_art_imagefile"/>
          <p:cNvPicPr>
            <a:picLocks noChangeAspect="1" noChangeArrowheads="1"/>
          </p:cNvPicPr>
          <p:nvPr/>
        </p:nvPicPr>
        <p:blipFill>
          <a:blip r:embed="rId9" cstate="print"/>
          <a:srcRect/>
          <a:stretch>
            <a:fillRect/>
          </a:stretch>
        </p:blipFill>
        <p:spPr bwMode="auto">
          <a:xfrm>
            <a:off x="5257800" y="685800"/>
            <a:ext cx="2160588"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pPr eaLnBrk="1" hangingPunct="1"/>
            <a:r>
              <a:rPr lang="en-US" smtClean="0"/>
              <a:t>Create DMA FIFO</a:t>
            </a:r>
          </a:p>
        </p:txBody>
      </p:sp>
      <p:pic>
        <p:nvPicPr>
          <p:cNvPr id="811011" name="Picture 2" descr="loc_env_New FIFO.bmp"/>
          <p:cNvPicPr>
            <a:picLocks noChangeAspect="1" noChangeArrowheads="1"/>
          </p:cNvPicPr>
          <p:nvPr/>
        </p:nvPicPr>
        <p:blipFill>
          <a:blip r:embed="rId3" cstate="print"/>
          <a:srcRect/>
          <a:stretch>
            <a:fillRect/>
          </a:stretch>
        </p:blipFill>
        <p:spPr bwMode="auto">
          <a:xfrm>
            <a:off x="1828800" y="1219200"/>
            <a:ext cx="5486400" cy="4919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2034" name="Picture 2" descr="loc_env_DMA FIFO Properties.bmp"/>
          <p:cNvPicPr>
            <a:picLocks noChangeAspect="1" noChangeArrowheads="1"/>
          </p:cNvPicPr>
          <p:nvPr/>
        </p:nvPicPr>
        <p:blipFill>
          <a:blip r:embed="rId3" cstate="print"/>
          <a:srcRect/>
          <a:stretch>
            <a:fillRect/>
          </a:stretch>
        </p:blipFill>
        <p:spPr bwMode="auto">
          <a:xfrm>
            <a:off x="1524000" y="1295400"/>
            <a:ext cx="6405563" cy="4532313"/>
          </a:xfrm>
          <a:prstGeom prst="rect">
            <a:avLst/>
          </a:prstGeom>
          <a:noFill/>
          <a:ln w="9525">
            <a:noFill/>
            <a:miter lim="800000"/>
            <a:headEnd/>
            <a:tailEnd/>
          </a:ln>
        </p:spPr>
      </p:pic>
      <p:sp>
        <p:nvSpPr>
          <p:cNvPr id="812035" name="Rectangle 2"/>
          <p:cNvSpPr>
            <a:spLocks noGrp="1" noChangeArrowheads="1"/>
          </p:cNvSpPr>
          <p:nvPr>
            <p:ph type="title"/>
          </p:nvPr>
        </p:nvSpPr>
        <p:spPr/>
        <p:txBody>
          <a:bodyPr/>
          <a:lstStyle/>
          <a:p>
            <a:pPr eaLnBrk="1" hangingPunct="1"/>
            <a:r>
              <a:rPr lang="en-US" smtClean="0"/>
              <a:t>Configure DMA FIFO</a:t>
            </a:r>
          </a:p>
        </p:txBody>
      </p:sp>
      <p:sp>
        <p:nvSpPr>
          <p:cNvPr id="4" name="Oval 3"/>
          <p:cNvSpPr/>
          <p:nvPr/>
        </p:nvSpPr>
        <p:spPr>
          <a:xfrm>
            <a:off x="3352800" y="2438400"/>
            <a:ext cx="2438400" cy="30480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sz="1800" b="0" dirty="0">
              <a:solidFill>
                <a:srgbClr val="00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eaLnBrk="1" hangingPunct="1"/>
            <a:r>
              <a:rPr lang="en-US" sz="3200" smtClean="0"/>
              <a:t>FPGA – Real-Time</a:t>
            </a:r>
          </a:p>
        </p:txBody>
      </p:sp>
      <p:sp>
        <p:nvSpPr>
          <p:cNvPr id="477187" name="Rectangle 3"/>
          <p:cNvSpPr>
            <a:spLocks noChangeArrowheads="1"/>
          </p:cNvSpPr>
          <p:nvPr/>
        </p:nvSpPr>
        <p:spPr bwMode="auto">
          <a:xfrm>
            <a:off x="7010400" y="2070100"/>
            <a:ext cx="1676400" cy="3873500"/>
          </a:xfrm>
          <a:prstGeom prst="rect">
            <a:avLst/>
          </a:prstGeom>
          <a:noFill/>
          <a:ln w="31750" algn="ctr">
            <a:solidFill>
              <a:schemeClr val="tx1"/>
            </a:solidFill>
            <a:miter lim="800000"/>
            <a:headEnd/>
            <a:tailEnd/>
          </a:ln>
        </p:spPr>
        <p:txBody>
          <a:bodyPr wrap="none" anchor="ctr"/>
          <a:lstStyle/>
          <a:p>
            <a:pPr algn="ctr" eaLnBrk="0" hangingPunct="0"/>
            <a:endParaRPr lang="en-US" sz="2400">
              <a:solidFill>
                <a:srgbClr val="FFFFFF"/>
              </a:solidFill>
            </a:endParaRPr>
          </a:p>
        </p:txBody>
      </p:sp>
      <p:sp>
        <p:nvSpPr>
          <p:cNvPr id="477188" name="Text Box 4"/>
          <p:cNvSpPr txBox="1">
            <a:spLocks noChangeArrowheads="1"/>
          </p:cNvSpPr>
          <p:nvPr/>
        </p:nvSpPr>
        <p:spPr bwMode="auto">
          <a:xfrm>
            <a:off x="7140575" y="2057400"/>
            <a:ext cx="1393825" cy="581025"/>
          </a:xfrm>
          <a:prstGeom prst="rect">
            <a:avLst/>
          </a:prstGeom>
          <a:noFill/>
          <a:ln w="44450" algn="ctr">
            <a:noFill/>
            <a:miter lim="800000"/>
            <a:headEnd/>
            <a:tailEnd/>
          </a:ln>
        </p:spPr>
        <p:txBody>
          <a:bodyPr wrap="none">
            <a:spAutoFit/>
          </a:bodyPr>
          <a:lstStyle/>
          <a:p>
            <a:pPr algn="ctr" eaLnBrk="0" hangingPunct="0"/>
            <a:r>
              <a:rPr lang="en-US" sz="1600">
                <a:solidFill>
                  <a:srgbClr val="000000"/>
                </a:solidFill>
              </a:rPr>
              <a:t>Reconfigurable</a:t>
            </a:r>
          </a:p>
          <a:p>
            <a:pPr algn="ctr" eaLnBrk="0" hangingPunct="0"/>
            <a:r>
              <a:rPr lang="en-US" sz="1600">
                <a:solidFill>
                  <a:srgbClr val="000000"/>
                </a:solidFill>
              </a:rPr>
              <a:t>FPGA</a:t>
            </a:r>
          </a:p>
        </p:txBody>
      </p:sp>
      <p:sp>
        <p:nvSpPr>
          <p:cNvPr id="477189" name="Rectangle 5"/>
          <p:cNvSpPr>
            <a:spLocks noChangeArrowheads="1"/>
          </p:cNvSpPr>
          <p:nvPr/>
        </p:nvSpPr>
        <p:spPr bwMode="auto">
          <a:xfrm>
            <a:off x="7162800" y="27432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algn="ctr" eaLnBrk="0" hangingPunct="0"/>
            <a:r>
              <a:rPr lang="en-US" sz="1800">
                <a:solidFill>
                  <a:srgbClr val="FFFFFF"/>
                </a:solidFill>
              </a:rPr>
              <a:t>LabVIEW </a:t>
            </a:r>
          </a:p>
          <a:p>
            <a:pPr algn="ctr" eaLnBrk="0" hangingPunct="0"/>
            <a:r>
              <a:rPr lang="en-US" sz="1800">
                <a:solidFill>
                  <a:srgbClr val="FFFFFF"/>
                </a:solidFill>
              </a:rPr>
              <a:t>FPGA VI</a:t>
            </a:r>
          </a:p>
        </p:txBody>
      </p:sp>
      <p:sp>
        <p:nvSpPr>
          <p:cNvPr id="477190" name="Rectangle 13"/>
          <p:cNvSpPr>
            <a:spLocks noChangeArrowheads="1"/>
          </p:cNvSpPr>
          <p:nvPr/>
        </p:nvSpPr>
        <p:spPr bwMode="auto">
          <a:xfrm>
            <a:off x="2743200" y="1905000"/>
            <a:ext cx="6096000" cy="4191000"/>
          </a:xfrm>
          <a:prstGeom prst="rect">
            <a:avLst/>
          </a:prstGeom>
          <a:noFill/>
          <a:ln w="31750" cap="rnd">
            <a:solidFill>
              <a:srgbClr val="0000FF"/>
            </a:solidFill>
            <a:miter lim="800000"/>
            <a:headEnd/>
            <a:tailEnd/>
          </a:ln>
        </p:spPr>
        <p:txBody>
          <a:bodyPr/>
          <a:lstStyle/>
          <a:p>
            <a:pPr algn="ctr" eaLnBrk="0" hangingPunct="0"/>
            <a:endParaRPr lang="en-US" sz="2400">
              <a:solidFill>
                <a:srgbClr val="FFFFFF"/>
              </a:solidFill>
            </a:endParaRPr>
          </a:p>
        </p:txBody>
      </p:sp>
      <p:grpSp>
        <p:nvGrpSpPr>
          <p:cNvPr id="477191" name="Group 14"/>
          <p:cNvGrpSpPr>
            <a:grpSpLocks/>
          </p:cNvGrpSpPr>
          <p:nvPr/>
        </p:nvGrpSpPr>
        <p:grpSpPr bwMode="auto">
          <a:xfrm>
            <a:off x="2922588" y="3963988"/>
            <a:ext cx="920750" cy="455612"/>
            <a:chOff x="2130" y="2208"/>
            <a:chExt cx="580" cy="287"/>
          </a:xfrm>
        </p:grpSpPr>
        <p:grpSp>
          <p:nvGrpSpPr>
            <p:cNvPr id="477212" name="Group 15"/>
            <p:cNvGrpSpPr>
              <a:grpSpLocks/>
            </p:cNvGrpSpPr>
            <p:nvPr/>
          </p:nvGrpSpPr>
          <p:grpSpPr bwMode="auto">
            <a:xfrm>
              <a:off x="2130" y="2208"/>
              <a:ext cx="580" cy="287"/>
              <a:chOff x="2130" y="3221"/>
              <a:chExt cx="580" cy="287"/>
            </a:xfrm>
          </p:grpSpPr>
          <p:sp>
            <p:nvSpPr>
              <p:cNvPr id="477214" name="Freeform 16"/>
              <p:cNvSpPr>
                <a:spLocks/>
              </p:cNvSpPr>
              <p:nvPr/>
            </p:nvSpPr>
            <p:spPr bwMode="auto">
              <a:xfrm>
                <a:off x="2130" y="3221"/>
                <a:ext cx="580" cy="287"/>
              </a:xfrm>
              <a:custGeom>
                <a:avLst/>
                <a:gdLst>
                  <a:gd name="T0" fmla="*/ 2 w 7067"/>
                  <a:gd name="T1" fmla="*/ 0 h 3600"/>
                  <a:gd name="T2" fmla="*/ 0 w 7067"/>
                  <a:gd name="T3" fmla="*/ 0 h 3600"/>
                  <a:gd name="T4" fmla="*/ 0 w 7067"/>
                  <a:gd name="T5" fmla="*/ 2 h 3600"/>
                  <a:gd name="T6" fmla="*/ 2 w 7067"/>
                  <a:gd name="T7" fmla="*/ 2 h 3600"/>
                  <a:gd name="T8" fmla="*/ 4 w 7067"/>
                  <a:gd name="T9" fmla="*/ 2 h 3600"/>
                  <a:gd name="T10" fmla="*/ 4 w 7067"/>
                  <a:gd name="T11" fmla="*/ 0 h 3600"/>
                  <a:gd name="T12" fmla="*/ 2 w 7067"/>
                  <a:gd name="T13" fmla="*/ 0 h 3600"/>
                  <a:gd name="T14" fmla="*/ 0 60000 65536"/>
                  <a:gd name="T15" fmla="*/ 0 60000 65536"/>
                  <a:gd name="T16" fmla="*/ 0 60000 65536"/>
                  <a:gd name="T17" fmla="*/ 0 60000 65536"/>
                  <a:gd name="T18" fmla="*/ 0 60000 65536"/>
                  <a:gd name="T19" fmla="*/ 0 60000 65536"/>
                  <a:gd name="T20" fmla="*/ 0 60000 65536"/>
                  <a:gd name="T21" fmla="*/ 0 w 7067"/>
                  <a:gd name="T22" fmla="*/ 0 h 3600"/>
                  <a:gd name="T23" fmla="*/ 7067 w 7067"/>
                  <a:gd name="T24" fmla="*/ 3600 h 3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67" h="3600">
                    <a:moveTo>
                      <a:pt x="3534" y="0"/>
                    </a:moveTo>
                    <a:cubicBezTo>
                      <a:pt x="1582" y="0"/>
                      <a:pt x="0" y="202"/>
                      <a:pt x="0" y="450"/>
                    </a:cubicBezTo>
                    <a:lnTo>
                      <a:pt x="0" y="3150"/>
                    </a:lnTo>
                    <a:cubicBezTo>
                      <a:pt x="0" y="3399"/>
                      <a:pt x="1582" y="3600"/>
                      <a:pt x="3534" y="3600"/>
                    </a:cubicBezTo>
                    <a:cubicBezTo>
                      <a:pt x="5485" y="3600"/>
                      <a:pt x="7067" y="3399"/>
                      <a:pt x="7067" y="3150"/>
                    </a:cubicBezTo>
                    <a:lnTo>
                      <a:pt x="7067" y="450"/>
                    </a:lnTo>
                    <a:cubicBezTo>
                      <a:pt x="7067" y="202"/>
                      <a:pt x="5485" y="0"/>
                      <a:pt x="3534" y="0"/>
                    </a:cubicBezTo>
                    <a:close/>
                  </a:path>
                </a:pathLst>
              </a:custGeom>
              <a:solidFill>
                <a:srgbClr val="5C81B5"/>
              </a:solidFill>
              <a:ln w="0">
                <a:solidFill>
                  <a:srgbClr val="000000"/>
                </a:solidFill>
                <a:round/>
                <a:headEnd/>
                <a:tailEnd/>
              </a:ln>
            </p:spPr>
            <p:txBody>
              <a:bodyPr/>
              <a:lstStyle/>
              <a:p>
                <a:endParaRPr lang="en-US"/>
              </a:p>
            </p:txBody>
          </p:sp>
          <p:sp>
            <p:nvSpPr>
              <p:cNvPr id="477215" name="Oval 17"/>
              <p:cNvSpPr>
                <a:spLocks noChangeArrowheads="1"/>
              </p:cNvSpPr>
              <p:nvPr/>
            </p:nvSpPr>
            <p:spPr bwMode="auto">
              <a:xfrm>
                <a:off x="2130" y="3221"/>
                <a:ext cx="580" cy="71"/>
              </a:xfrm>
              <a:prstGeom prst="ellipse">
                <a:avLst/>
              </a:prstGeom>
              <a:solidFill>
                <a:srgbClr val="7C9AC4"/>
              </a:solidFill>
              <a:ln w="0">
                <a:solidFill>
                  <a:srgbClr val="000000"/>
                </a:solidFill>
                <a:round/>
                <a:headEnd/>
                <a:tailEnd/>
              </a:ln>
            </p:spPr>
            <p:txBody>
              <a:bodyPr/>
              <a:lstStyle/>
              <a:p>
                <a:pPr algn="ctr" eaLnBrk="0" hangingPunct="0"/>
                <a:endParaRPr lang="en-US" sz="2400">
                  <a:solidFill>
                    <a:srgbClr val="FFFFFF"/>
                  </a:solidFill>
                </a:endParaRPr>
              </a:p>
            </p:txBody>
          </p:sp>
          <p:sp>
            <p:nvSpPr>
              <p:cNvPr id="477216" name="Freeform 18"/>
              <p:cNvSpPr>
                <a:spLocks/>
              </p:cNvSpPr>
              <p:nvPr/>
            </p:nvSpPr>
            <p:spPr bwMode="auto">
              <a:xfrm>
                <a:off x="2130" y="3221"/>
                <a:ext cx="580" cy="287"/>
              </a:xfrm>
              <a:custGeom>
                <a:avLst/>
                <a:gdLst>
                  <a:gd name="T0" fmla="*/ 2 w 7067"/>
                  <a:gd name="T1" fmla="*/ 0 h 3600"/>
                  <a:gd name="T2" fmla="*/ 0 w 7067"/>
                  <a:gd name="T3" fmla="*/ 0 h 3600"/>
                  <a:gd name="T4" fmla="*/ 0 w 7067"/>
                  <a:gd name="T5" fmla="*/ 2 h 3600"/>
                  <a:gd name="T6" fmla="*/ 2 w 7067"/>
                  <a:gd name="T7" fmla="*/ 2 h 3600"/>
                  <a:gd name="T8" fmla="*/ 4 w 7067"/>
                  <a:gd name="T9" fmla="*/ 2 h 3600"/>
                  <a:gd name="T10" fmla="*/ 4 w 7067"/>
                  <a:gd name="T11" fmla="*/ 0 h 3600"/>
                  <a:gd name="T12" fmla="*/ 2 w 7067"/>
                  <a:gd name="T13" fmla="*/ 0 h 3600"/>
                  <a:gd name="T14" fmla="*/ 0 60000 65536"/>
                  <a:gd name="T15" fmla="*/ 0 60000 65536"/>
                  <a:gd name="T16" fmla="*/ 0 60000 65536"/>
                  <a:gd name="T17" fmla="*/ 0 60000 65536"/>
                  <a:gd name="T18" fmla="*/ 0 60000 65536"/>
                  <a:gd name="T19" fmla="*/ 0 60000 65536"/>
                  <a:gd name="T20" fmla="*/ 0 60000 65536"/>
                  <a:gd name="T21" fmla="*/ 0 w 7067"/>
                  <a:gd name="T22" fmla="*/ 0 h 3600"/>
                  <a:gd name="T23" fmla="*/ 7067 w 7067"/>
                  <a:gd name="T24" fmla="*/ 3600 h 3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67" h="3600">
                    <a:moveTo>
                      <a:pt x="3534" y="0"/>
                    </a:moveTo>
                    <a:cubicBezTo>
                      <a:pt x="1582" y="0"/>
                      <a:pt x="0" y="202"/>
                      <a:pt x="0" y="450"/>
                    </a:cubicBezTo>
                    <a:lnTo>
                      <a:pt x="0" y="3150"/>
                    </a:lnTo>
                    <a:cubicBezTo>
                      <a:pt x="0" y="3399"/>
                      <a:pt x="1582" y="3600"/>
                      <a:pt x="3534" y="3600"/>
                    </a:cubicBezTo>
                    <a:cubicBezTo>
                      <a:pt x="5485" y="3600"/>
                      <a:pt x="7067" y="3399"/>
                      <a:pt x="7067" y="3150"/>
                    </a:cubicBezTo>
                    <a:lnTo>
                      <a:pt x="7067" y="450"/>
                    </a:lnTo>
                    <a:cubicBezTo>
                      <a:pt x="7067" y="202"/>
                      <a:pt x="5485" y="0"/>
                      <a:pt x="3534" y="0"/>
                    </a:cubicBezTo>
                    <a:close/>
                  </a:path>
                </a:pathLst>
              </a:custGeom>
              <a:noFill/>
              <a:ln w="7938">
                <a:solidFill>
                  <a:srgbClr val="5C81B5"/>
                </a:solidFill>
                <a:round/>
                <a:headEnd/>
                <a:tailEnd/>
              </a:ln>
            </p:spPr>
            <p:txBody>
              <a:bodyPr/>
              <a:lstStyle/>
              <a:p>
                <a:endParaRPr lang="en-US"/>
              </a:p>
            </p:txBody>
          </p:sp>
          <p:sp>
            <p:nvSpPr>
              <p:cNvPr id="477217" name="Freeform 19"/>
              <p:cNvSpPr>
                <a:spLocks/>
              </p:cNvSpPr>
              <p:nvPr/>
            </p:nvSpPr>
            <p:spPr bwMode="auto">
              <a:xfrm>
                <a:off x="2130" y="3257"/>
                <a:ext cx="580" cy="35"/>
              </a:xfrm>
              <a:custGeom>
                <a:avLst/>
                <a:gdLst>
                  <a:gd name="T0" fmla="*/ 0 w 580"/>
                  <a:gd name="T1" fmla="*/ 0 h 35"/>
                  <a:gd name="T2" fmla="*/ 290 w 580"/>
                  <a:gd name="T3" fmla="*/ 35 h 35"/>
                  <a:gd name="T4" fmla="*/ 580 w 580"/>
                  <a:gd name="T5" fmla="*/ 0 h 35"/>
                  <a:gd name="T6" fmla="*/ 0 60000 65536"/>
                  <a:gd name="T7" fmla="*/ 0 60000 65536"/>
                  <a:gd name="T8" fmla="*/ 0 60000 65536"/>
                  <a:gd name="T9" fmla="*/ 0 w 580"/>
                  <a:gd name="T10" fmla="*/ 0 h 35"/>
                  <a:gd name="T11" fmla="*/ 580 w 580"/>
                  <a:gd name="T12" fmla="*/ 35 h 35"/>
                </a:gdLst>
                <a:ahLst/>
                <a:cxnLst>
                  <a:cxn ang="T6">
                    <a:pos x="T0" y="T1"/>
                  </a:cxn>
                  <a:cxn ang="T7">
                    <a:pos x="T2" y="T3"/>
                  </a:cxn>
                  <a:cxn ang="T8">
                    <a:pos x="T4" y="T5"/>
                  </a:cxn>
                </a:cxnLst>
                <a:rect l="T9" t="T10" r="T11" b="T12"/>
                <a:pathLst>
                  <a:path w="580" h="35">
                    <a:moveTo>
                      <a:pt x="0" y="0"/>
                    </a:moveTo>
                    <a:cubicBezTo>
                      <a:pt x="0" y="19"/>
                      <a:pt x="130" y="35"/>
                      <a:pt x="290" y="35"/>
                    </a:cubicBezTo>
                    <a:cubicBezTo>
                      <a:pt x="450" y="35"/>
                      <a:pt x="580" y="19"/>
                      <a:pt x="580" y="0"/>
                    </a:cubicBezTo>
                  </a:path>
                </a:pathLst>
              </a:custGeom>
              <a:noFill/>
              <a:ln w="7938">
                <a:solidFill>
                  <a:srgbClr val="5C81B5"/>
                </a:solidFill>
                <a:round/>
                <a:headEnd/>
                <a:tailEnd/>
              </a:ln>
            </p:spPr>
            <p:txBody>
              <a:bodyPr/>
              <a:lstStyle/>
              <a:p>
                <a:endParaRPr lang="en-US"/>
              </a:p>
            </p:txBody>
          </p:sp>
        </p:grpSp>
        <p:sp>
          <p:nvSpPr>
            <p:cNvPr id="477213" name="Rectangle 20"/>
            <p:cNvSpPr>
              <a:spLocks noChangeArrowheads="1"/>
            </p:cNvSpPr>
            <p:nvPr/>
          </p:nvSpPr>
          <p:spPr bwMode="auto">
            <a:xfrm>
              <a:off x="2196" y="2304"/>
              <a:ext cx="487" cy="115"/>
            </a:xfrm>
            <a:prstGeom prst="rect">
              <a:avLst/>
            </a:prstGeom>
            <a:noFill/>
            <a:ln w="9525">
              <a:noFill/>
              <a:miter lim="800000"/>
              <a:headEnd/>
              <a:tailEnd/>
            </a:ln>
          </p:spPr>
          <p:txBody>
            <a:bodyPr wrap="none" lIns="0" tIns="0" rIns="0" bIns="0">
              <a:spAutoFit/>
            </a:bodyPr>
            <a:lstStyle/>
            <a:p>
              <a:pPr algn="ctr" eaLnBrk="0" hangingPunct="0"/>
              <a:r>
                <a:rPr lang="en-US" sz="1200">
                  <a:solidFill>
                    <a:srgbClr val="FFFFFF"/>
                  </a:solidFill>
                </a:rPr>
                <a:t>Data Storage</a:t>
              </a:r>
              <a:endParaRPr lang="en-US" sz="1800">
                <a:solidFill>
                  <a:srgbClr val="000000"/>
                </a:solidFill>
              </a:endParaRPr>
            </a:p>
          </p:txBody>
        </p:sp>
      </p:grpSp>
      <p:sp>
        <p:nvSpPr>
          <p:cNvPr id="477192" name="Rectangle 21"/>
          <p:cNvSpPr>
            <a:spLocks noChangeArrowheads="1"/>
          </p:cNvSpPr>
          <p:nvPr/>
        </p:nvSpPr>
        <p:spPr bwMode="auto">
          <a:xfrm>
            <a:off x="457200" y="1905000"/>
            <a:ext cx="1676400" cy="4191000"/>
          </a:xfrm>
          <a:prstGeom prst="rect">
            <a:avLst/>
          </a:prstGeom>
          <a:noFill/>
          <a:ln w="31750" cap="rnd">
            <a:solidFill>
              <a:srgbClr val="CC0000"/>
            </a:solidFill>
            <a:miter lim="800000"/>
            <a:headEnd/>
            <a:tailEnd/>
          </a:ln>
        </p:spPr>
        <p:txBody>
          <a:bodyPr/>
          <a:lstStyle/>
          <a:p>
            <a:pPr algn="ctr" eaLnBrk="0" hangingPunct="0"/>
            <a:endParaRPr lang="en-US" sz="2400">
              <a:solidFill>
                <a:srgbClr val="FFFFFF"/>
              </a:solidFill>
            </a:endParaRPr>
          </a:p>
        </p:txBody>
      </p:sp>
      <p:sp>
        <p:nvSpPr>
          <p:cNvPr id="477193" name="Rectangle 22"/>
          <p:cNvSpPr>
            <a:spLocks noChangeArrowheads="1"/>
          </p:cNvSpPr>
          <p:nvPr/>
        </p:nvSpPr>
        <p:spPr bwMode="auto">
          <a:xfrm>
            <a:off x="3416300" y="2041525"/>
            <a:ext cx="2197100" cy="244475"/>
          </a:xfrm>
          <a:prstGeom prst="rect">
            <a:avLst/>
          </a:prstGeom>
          <a:noFill/>
          <a:ln w="9525">
            <a:noFill/>
            <a:miter lim="800000"/>
            <a:headEnd/>
            <a:tailEnd/>
          </a:ln>
        </p:spPr>
        <p:txBody>
          <a:bodyPr wrap="none" lIns="0" tIns="0" rIns="0" bIns="0">
            <a:spAutoFit/>
          </a:bodyPr>
          <a:lstStyle/>
          <a:p>
            <a:pPr algn="ctr" eaLnBrk="0" hangingPunct="0"/>
            <a:r>
              <a:rPr lang="en-US" sz="1600">
                <a:solidFill>
                  <a:srgbClr val="000000"/>
                </a:solidFill>
              </a:rPr>
              <a:t>LabVIEW Real-Time System</a:t>
            </a:r>
          </a:p>
        </p:txBody>
      </p:sp>
      <p:sp>
        <p:nvSpPr>
          <p:cNvPr id="477194" name="Rectangle 23"/>
          <p:cNvSpPr>
            <a:spLocks noChangeArrowheads="1"/>
          </p:cNvSpPr>
          <p:nvPr/>
        </p:nvSpPr>
        <p:spPr bwMode="auto">
          <a:xfrm>
            <a:off x="609600" y="2057400"/>
            <a:ext cx="1379538" cy="246063"/>
          </a:xfrm>
          <a:prstGeom prst="rect">
            <a:avLst/>
          </a:prstGeom>
          <a:noFill/>
          <a:ln w="9525">
            <a:noFill/>
            <a:miter lim="800000"/>
            <a:headEnd/>
            <a:tailEnd/>
          </a:ln>
        </p:spPr>
        <p:txBody>
          <a:bodyPr wrap="none" lIns="0" tIns="0" rIns="0" bIns="0">
            <a:spAutoFit/>
          </a:bodyPr>
          <a:lstStyle/>
          <a:p>
            <a:pPr algn="ctr" eaLnBrk="0" hangingPunct="0"/>
            <a:r>
              <a:rPr lang="en-US" sz="1600">
                <a:solidFill>
                  <a:srgbClr val="000000"/>
                </a:solidFill>
              </a:rPr>
              <a:t>Windows System</a:t>
            </a:r>
            <a:endParaRPr lang="en-US" sz="1800">
              <a:solidFill>
                <a:srgbClr val="000000"/>
              </a:solidFill>
            </a:endParaRPr>
          </a:p>
        </p:txBody>
      </p:sp>
      <p:sp>
        <p:nvSpPr>
          <p:cNvPr id="477195" name="Rectangle 34"/>
          <p:cNvSpPr>
            <a:spLocks noChangeArrowheads="1"/>
          </p:cNvSpPr>
          <p:nvPr/>
        </p:nvSpPr>
        <p:spPr bwMode="auto">
          <a:xfrm>
            <a:off x="989013" y="2898775"/>
            <a:ext cx="279400" cy="182563"/>
          </a:xfrm>
          <a:prstGeom prst="rect">
            <a:avLst/>
          </a:prstGeom>
          <a:noFill/>
          <a:ln w="9525">
            <a:noFill/>
            <a:miter lim="800000"/>
            <a:headEnd/>
            <a:tailEnd/>
          </a:ln>
        </p:spPr>
        <p:txBody>
          <a:bodyPr wrap="none" lIns="0" tIns="0" rIns="0" bIns="0">
            <a:spAutoFit/>
          </a:bodyPr>
          <a:lstStyle/>
          <a:p>
            <a:pPr algn="ctr" eaLnBrk="0" hangingPunct="0"/>
            <a:r>
              <a:rPr lang="en-US" sz="1200">
                <a:solidFill>
                  <a:srgbClr val="FFFFFF"/>
                </a:solidFill>
              </a:rPr>
              <a:t>User</a:t>
            </a:r>
            <a:endParaRPr lang="en-US" sz="1800">
              <a:solidFill>
                <a:srgbClr val="000000"/>
              </a:solidFill>
            </a:endParaRPr>
          </a:p>
        </p:txBody>
      </p:sp>
      <p:sp>
        <p:nvSpPr>
          <p:cNvPr id="477196" name="Rectangle 35"/>
          <p:cNvSpPr>
            <a:spLocks noChangeArrowheads="1"/>
          </p:cNvSpPr>
          <p:nvPr/>
        </p:nvSpPr>
        <p:spPr bwMode="auto">
          <a:xfrm>
            <a:off x="868363" y="3081338"/>
            <a:ext cx="522287" cy="182562"/>
          </a:xfrm>
          <a:prstGeom prst="rect">
            <a:avLst/>
          </a:prstGeom>
          <a:noFill/>
          <a:ln w="9525">
            <a:noFill/>
            <a:miter lim="800000"/>
            <a:headEnd/>
            <a:tailEnd/>
          </a:ln>
        </p:spPr>
        <p:txBody>
          <a:bodyPr wrap="none" lIns="0" tIns="0" rIns="0" bIns="0">
            <a:spAutoFit/>
          </a:bodyPr>
          <a:lstStyle/>
          <a:p>
            <a:pPr algn="ctr" eaLnBrk="0" hangingPunct="0"/>
            <a:r>
              <a:rPr lang="en-US" sz="1200">
                <a:solidFill>
                  <a:srgbClr val="FFFFFF"/>
                </a:solidFill>
              </a:rPr>
              <a:t>Interface</a:t>
            </a:r>
            <a:endParaRPr lang="en-US" sz="1800">
              <a:solidFill>
                <a:srgbClr val="000000"/>
              </a:solidFill>
            </a:endParaRPr>
          </a:p>
        </p:txBody>
      </p:sp>
      <p:sp>
        <p:nvSpPr>
          <p:cNvPr id="477197" name="Rectangle 36"/>
          <p:cNvSpPr>
            <a:spLocks noChangeArrowheads="1"/>
          </p:cNvSpPr>
          <p:nvPr/>
        </p:nvSpPr>
        <p:spPr bwMode="auto">
          <a:xfrm>
            <a:off x="5105400" y="27432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algn="ctr" eaLnBrk="0" hangingPunct="0"/>
            <a:r>
              <a:rPr lang="en-US" sz="1600">
                <a:solidFill>
                  <a:srgbClr val="FFFFFF"/>
                </a:solidFill>
              </a:rPr>
              <a:t>Time-Critical</a:t>
            </a:r>
          </a:p>
          <a:p>
            <a:pPr algn="ctr" eaLnBrk="0" hangingPunct="0"/>
            <a:r>
              <a:rPr lang="en-US" sz="1600">
                <a:solidFill>
                  <a:srgbClr val="FFFFFF"/>
                </a:solidFill>
              </a:rPr>
              <a:t>Interface VI</a:t>
            </a:r>
          </a:p>
        </p:txBody>
      </p:sp>
      <p:sp>
        <p:nvSpPr>
          <p:cNvPr id="477198" name="Rectangle 37"/>
          <p:cNvSpPr>
            <a:spLocks noChangeArrowheads="1"/>
          </p:cNvSpPr>
          <p:nvPr/>
        </p:nvSpPr>
        <p:spPr bwMode="auto">
          <a:xfrm>
            <a:off x="2846388" y="27432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algn="ctr" eaLnBrk="0" hangingPunct="0"/>
            <a:r>
              <a:rPr lang="en-US" sz="1600">
                <a:solidFill>
                  <a:srgbClr val="FFFFFF"/>
                </a:solidFill>
              </a:rPr>
              <a:t>Normal Priority</a:t>
            </a:r>
          </a:p>
          <a:p>
            <a:pPr algn="ctr" eaLnBrk="0" hangingPunct="0"/>
            <a:r>
              <a:rPr lang="en-US" sz="1600">
                <a:solidFill>
                  <a:srgbClr val="FFFFFF"/>
                </a:solidFill>
              </a:rPr>
              <a:t>VI</a:t>
            </a:r>
          </a:p>
        </p:txBody>
      </p:sp>
      <p:sp>
        <p:nvSpPr>
          <p:cNvPr id="477199" name="Rectangle 38"/>
          <p:cNvSpPr>
            <a:spLocks noChangeArrowheads="1"/>
          </p:cNvSpPr>
          <p:nvPr/>
        </p:nvSpPr>
        <p:spPr bwMode="auto">
          <a:xfrm>
            <a:off x="609600" y="2743200"/>
            <a:ext cx="1295400" cy="762000"/>
          </a:xfrm>
          <a:prstGeom prst="rect">
            <a:avLst/>
          </a:prstGeom>
          <a:solidFill>
            <a:srgbClr val="7795E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95EB"/>
            </a:extrusionClr>
          </a:sp3d>
        </p:spPr>
        <p:txBody>
          <a:bodyPr wrap="none" anchor="ctr">
            <a:flatTx/>
          </a:bodyPr>
          <a:lstStyle/>
          <a:p>
            <a:pPr algn="ctr" eaLnBrk="0" hangingPunct="0"/>
            <a:r>
              <a:rPr lang="en-US" sz="2000">
                <a:solidFill>
                  <a:srgbClr val="FFFFFF"/>
                </a:solidFill>
              </a:rPr>
              <a:t>Windows</a:t>
            </a:r>
          </a:p>
          <a:p>
            <a:pPr algn="ctr" eaLnBrk="0" hangingPunct="0"/>
            <a:r>
              <a:rPr lang="en-US" sz="2000">
                <a:solidFill>
                  <a:srgbClr val="FFFFFF"/>
                </a:solidFill>
              </a:rPr>
              <a:t>Host VI</a:t>
            </a:r>
          </a:p>
        </p:txBody>
      </p:sp>
      <p:sp>
        <p:nvSpPr>
          <p:cNvPr id="477200" name="AutoShape 39"/>
          <p:cNvSpPr>
            <a:spLocks noChangeArrowheads="1"/>
          </p:cNvSpPr>
          <p:nvPr/>
        </p:nvSpPr>
        <p:spPr bwMode="auto">
          <a:xfrm>
            <a:off x="1752600" y="2590800"/>
            <a:ext cx="1143000" cy="914400"/>
          </a:xfrm>
          <a:prstGeom prst="leftRightArrow">
            <a:avLst>
              <a:gd name="adj1" fmla="val 50000"/>
              <a:gd name="adj2" fmla="val 25000"/>
            </a:avLst>
          </a:prstGeom>
          <a:solidFill>
            <a:srgbClr val="C0C0C0"/>
          </a:solidFill>
          <a:ln w="15875" algn="ctr">
            <a:solidFill>
              <a:schemeClr val="tx1"/>
            </a:solidFill>
            <a:miter lim="800000"/>
            <a:headEnd/>
            <a:tailEnd/>
          </a:ln>
        </p:spPr>
        <p:txBody>
          <a:bodyPr wrap="none" anchor="ctr"/>
          <a:lstStyle/>
          <a:p>
            <a:pPr algn="ctr" eaLnBrk="0" hangingPunct="0"/>
            <a:r>
              <a:rPr lang="en-US" sz="1200">
                <a:solidFill>
                  <a:srgbClr val="000000"/>
                </a:solidFill>
              </a:rPr>
              <a:t>Network</a:t>
            </a:r>
          </a:p>
          <a:p>
            <a:pPr algn="ctr" eaLnBrk="0" hangingPunct="0"/>
            <a:r>
              <a:rPr lang="en-US" sz="1200">
                <a:solidFill>
                  <a:srgbClr val="000000"/>
                </a:solidFill>
              </a:rPr>
              <a:t>Communication</a:t>
            </a:r>
          </a:p>
        </p:txBody>
      </p:sp>
      <p:sp>
        <p:nvSpPr>
          <p:cNvPr id="477201" name="AutoShape 40"/>
          <p:cNvSpPr>
            <a:spLocks noChangeArrowheads="1"/>
          </p:cNvSpPr>
          <p:nvPr/>
        </p:nvSpPr>
        <p:spPr bwMode="auto">
          <a:xfrm>
            <a:off x="4114800" y="2667000"/>
            <a:ext cx="1143000" cy="914400"/>
          </a:xfrm>
          <a:prstGeom prst="leftRightArrow">
            <a:avLst>
              <a:gd name="adj1" fmla="val 50000"/>
              <a:gd name="adj2" fmla="val 25000"/>
            </a:avLst>
          </a:prstGeom>
          <a:solidFill>
            <a:srgbClr val="C0C0C0"/>
          </a:solidFill>
          <a:ln w="15875" algn="ctr">
            <a:solidFill>
              <a:schemeClr val="tx1"/>
            </a:solidFill>
            <a:miter lim="800000"/>
            <a:headEnd/>
            <a:tailEnd/>
          </a:ln>
        </p:spPr>
        <p:txBody>
          <a:bodyPr wrap="none" anchor="ctr"/>
          <a:lstStyle/>
          <a:p>
            <a:pPr algn="ctr" eaLnBrk="0" hangingPunct="0"/>
            <a:r>
              <a:rPr lang="en-US" sz="1200">
                <a:solidFill>
                  <a:srgbClr val="000000"/>
                </a:solidFill>
              </a:rPr>
              <a:t>Inter-Thread</a:t>
            </a:r>
          </a:p>
          <a:p>
            <a:pPr algn="ctr" eaLnBrk="0" hangingPunct="0"/>
            <a:r>
              <a:rPr lang="en-US" sz="1200">
                <a:solidFill>
                  <a:srgbClr val="000000"/>
                </a:solidFill>
              </a:rPr>
              <a:t>Communication</a:t>
            </a:r>
          </a:p>
        </p:txBody>
      </p:sp>
      <p:sp>
        <p:nvSpPr>
          <p:cNvPr id="477202" name="AutoShape 41"/>
          <p:cNvSpPr>
            <a:spLocks noChangeArrowheads="1"/>
          </p:cNvSpPr>
          <p:nvPr/>
        </p:nvSpPr>
        <p:spPr bwMode="auto">
          <a:xfrm>
            <a:off x="6324600" y="2667000"/>
            <a:ext cx="914400" cy="914400"/>
          </a:xfrm>
          <a:prstGeom prst="leftRightArrow">
            <a:avLst>
              <a:gd name="adj1" fmla="val 50000"/>
              <a:gd name="adj2" fmla="val 20000"/>
            </a:avLst>
          </a:prstGeom>
          <a:solidFill>
            <a:srgbClr val="C0C0C0"/>
          </a:solidFill>
          <a:ln w="15875" algn="ctr">
            <a:solidFill>
              <a:schemeClr val="tx1"/>
            </a:solidFill>
            <a:miter lim="800000"/>
            <a:headEnd/>
            <a:tailEnd/>
          </a:ln>
        </p:spPr>
        <p:txBody>
          <a:bodyPr wrap="none" anchor="ctr"/>
          <a:lstStyle/>
          <a:p>
            <a:pPr algn="ctr" eaLnBrk="0" hangingPunct="0"/>
            <a:r>
              <a:rPr lang="en-US" sz="1200">
                <a:solidFill>
                  <a:srgbClr val="000000"/>
                </a:solidFill>
              </a:rPr>
              <a:t>FPGA</a:t>
            </a:r>
          </a:p>
          <a:p>
            <a:pPr algn="ctr" eaLnBrk="0" hangingPunct="0"/>
            <a:r>
              <a:rPr lang="en-US" sz="1200">
                <a:solidFill>
                  <a:srgbClr val="000000"/>
                </a:solidFill>
              </a:rPr>
              <a:t>Interface</a:t>
            </a:r>
          </a:p>
        </p:txBody>
      </p:sp>
      <p:grpSp>
        <p:nvGrpSpPr>
          <p:cNvPr id="477203" name="Group 42"/>
          <p:cNvGrpSpPr>
            <a:grpSpLocks/>
          </p:cNvGrpSpPr>
          <p:nvPr/>
        </p:nvGrpSpPr>
        <p:grpSpPr bwMode="auto">
          <a:xfrm>
            <a:off x="3227388" y="3505200"/>
            <a:ext cx="312737" cy="533400"/>
            <a:chOff x="765" y="3002"/>
            <a:chExt cx="197" cy="255"/>
          </a:xfrm>
        </p:grpSpPr>
        <p:sp>
          <p:nvSpPr>
            <p:cNvPr id="477210" name="Freeform 43"/>
            <p:cNvSpPr>
              <a:spLocks/>
            </p:cNvSpPr>
            <p:nvPr/>
          </p:nvSpPr>
          <p:spPr bwMode="auto">
            <a:xfrm>
              <a:off x="765" y="3002"/>
              <a:ext cx="197" cy="255"/>
            </a:xfrm>
            <a:custGeom>
              <a:avLst/>
              <a:gdLst>
                <a:gd name="T0" fmla="*/ 98 w 197"/>
                <a:gd name="T1" fmla="*/ 0 h 255"/>
                <a:gd name="T2" fmla="*/ 197 w 197"/>
                <a:gd name="T3" fmla="*/ 51 h 255"/>
                <a:gd name="T4" fmla="*/ 148 w 197"/>
                <a:gd name="T5" fmla="*/ 51 h 255"/>
                <a:gd name="T6" fmla="*/ 148 w 197"/>
                <a:gd name="T7" fmla="*/ 204 h 255"/>
                <a:gd name="T8" fmla="*/ 197 w 197"/>
                <a:gd name="T9" fmla="*/ 204 h 255"/>
                <a:gd name="T10" fmla="*/ 98 w 197"/>
                <a:gd name="T11" fmla="*/ 255 h 255"/>
                <a:gd name="T12" fmla="*/ 0 w 197"/>
                <a:gd name="T13" fmla="*/ 204 h 255"/>
                <a:gd name="T14" fmla="*/ 49 w 197"/>
                <a:gd name="T15" fmla="*/ 204 h 255"/>
                <a:gd name="T16" fmla="*/ 49 w 197"/>
                <a:gd name="T17" fmla="*/ 51 h 255"/>
                <a:gd name="T18" fmla="*/ 0 w 197"/>
                <a:gd name="T19" fmla="*/ 51 h 255"/>
                <a:gd name="T20" fmla="*/ 98 w 197"/>
                <a:gd name="T21" fmla="*/ 0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7"/>
                <a:gd name="T34" fmla="*/ 0 h 255"/>
                <a:gd name="T35" fmla="*/ 197 w 197"/>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7" h="255">
                  <a:moveTo>
                    <a:pt x="98" y="0"/>
                  </a:moveTo>
                  <a:lnTo>
                    <a:pt x="197" y="51"/>
                  </a:lnTo>
                  <a:lnTo>
                    <a:pt x="148" y="51"/>
                  </a:lnTo>
                  <a:lnTo>
                    <a:pt x="148" y="204"/>
                  </a:lnTo>
                  <a:lnTo>
                    <a:pt x="197" y="204"/>
                  </a:lnTo>
                  <a:lnTo>
                    <a:pt x="98" y="255"/>
                  </a:lnTo>
                  <a:lnTo>
                    <a:pt x="0" y="204"/>
                  </a:lnTo>
                  <a:lnTo>
                    <a:pt x="49" y="204"/>
                  </a:lnTo>
                  <a:lnTo>
                    <a:pt x="49" y="51"/>
                  </a:lnTo>
                  <a:lnTo>
                    <a:pt x="0" y="51"/>
                  </a:lnTo>
                  <a:lnTo>
                    <a:pt x="98" y="0"/>
                  </a:lnTo>
                  <a:close/>
                </a:path>
              </a:pathLst>
            </a:custGeom>
            <a:solidFill>
              <a:srgbClr val="FFFFFF"/>
            </a:solidFill>
            <a:ln w="9525">
              <a:noFill/>
              <a:round/>
              <a:headEnd/>
              <a:tailEnd/>
            </a:ln>
          </p:spPr>
          <p:txBody>
            <a:bodyPr/>
            <a:lstStyle/>
            <a:p>
              <a:endParaRPr lang="en-US"/>
            </a:p>
          </p:txBody>
        </p:sp>
        <p:sp>
          <p:nvSpPr>
            <p:cNvPr id="477211" name="Freeform 44"/>
            <p:cNvSpPr>
              <a:spLocks/>
            </p:cNvSpPr>
            <p:nvPr/>
          </p:nvSpPr>
          <p:spPr bwMode="auto">
            <a:xfrm>
              <a:off x="765" y="3002"/>
              <a:ext cx="197" cy="255"/>
            </a:xfrm>
            <a:custGeom>
              <a:avLst/>
              <a:gdLst>
                <a:gd name="T0" fmla="*/ 98 w 197"/>
                <a:gd name="T1" fmla="*/ 0 h 255"/>
                <a:gd name="T2" fmla="*/ 197 w 197"/>
                <a:gd name="T3" fmla="*/ 51 h 255"/>
                <a:gd name="T4" fmla="*/ 148 w 197"/>
                <a:gd name="T5" fmla="*/ 51 h 255"/>
                <a:gd name="T6" fmla="*/ 148 w 197"/>
                <a:gd name="T7" fmla="*/ 204 h 255"/>
                <a:gd name="T8" fmla="*/ 197 w 197"/>
                <a:gd name="T9" fmla="*/ 204 h 255"/>
                <a:gd name="T10" fmla="*/ 98 w 197"/>
                <a:gd name="T11" fmla="*/ 255 h 255"/>
                <a:gd name="T12" fmla="*/ 0 w 197"/>
                <a:gd name="T13" fmla="*/ 204 h 255"/>
                <a:gd name="T14" fmla="*/ 49 w 197"/>
                <a:gd name="T15" fmla="*/ 204 h 255"/>
                <a:gd name="T16" fmla="*/ 49 w 197"/>
                <a:gd name="T17" fmla="*/ 51 h 255"/>
                <a:gd name="T18" fmla="*/ 0 w 197"/>
                <a:gd name="T19" fmla="*/ 51 h 255"/>
                <a:gd name="T20" fmla="*/ 98 w 197"/>
                <a:gd name="T21" fmla="*/ 0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7"/>
                <a:gd name="T34" fmla="*/ 0 h 255"/>
                <a:gd name="T35" fmla="*/ 197 w 197"/>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7" h="255">
                  <a:moveTo>
                    <a:pt x="98" y="0"/>
                  </a:moveTo>
                  <a:lnTo>
                    <a:pt x="197" y="51"/>
                  </a:lnTo>
                  <a:lnTo>
                    <a:pt x="148" y="51"/>
                  </a:lnTo>
                  <a:lnTo>
                    <a:pt x="148" y="204"/>
                  </a:lnTo>
                  <a:lnTo>
                    <a:pt x="197" y="204"/>
                  </a:lnTo>
                  <a:lnTo>
                    <a:pt x="98" y="255"/>
                  </a:lnTo>
                  <a:lnTo>
                    <a:pt x="0" y="204"/>
                  </a:lnTo>
                  <a:lnTo>
                    <a:pt x="49" y="204"/>
                  </a:lnTo>
                  <a:lnTo>
                    <a:pt x="49" y="51"/>
                  </a:lnTo>
                  <a:lnTo>
                    <a:pt x="0" y="51"/>
                  </a:lnTo>
                  <a:lnTo>
                    <a:pt x="98" y="0"/>
                  </a:lnTo>
                  <a:close/>
                </a:path>
              </a:pathLst>
            </a:custGeom>
            <a:noFill/>
            <a:ln w="19050" cap="rnd">
              <a:solidFill>
                <a:srgbClr val="000000"/>
              </a:solidFill>
              <a:miter lim="800000"/>
              <a:headEnd/>
              <a:tailEnd/>
            </a:ln>
          </p:spPr>
          <p:txBody>
            <a:bodyPr/>
            <a:lstStyle/>
            <a:p>
              <a:endParaRPr lang="en-US"/>
            </a:p>
          </p:txBody>
        </p:sp>
      </p:grpSp>
      <p:pic>
        <p:nvPicPr>
          <p:cNvPr id="477204" name="Picture 45" descr="noloc_missing_art_imagefile"/>
          <p:cNvPicPr>
            <a:picLocks noChangeAspect="1" noChangeArrowheads="1"/>
          </p:cNvPicPr>
          <p:nvPr/>
        </p:nvPicPr>
        <p:blipFill>
          <a:blip r:embed="rId3" cstate="print"/>
          <a:srcRect/>
          <a:stretch>
            <a:fillRect/>
          </a:stretch>
        </p:blipFill>
        <p:spPr bwMode="auto">
          <a:xfrm>
            <a:off x="7329488" y="4419600"/>
            <a:ext cx="1052512" cy="1066800"/>
          </a:xfrm>
          <a:prstGeom prst="rect">
            <a:avLst/>
          </a:prstGeom>
          <a:noFill/>
          <a:ln w="9525">
            <a:noFill/>
            <a:miter lim="800000"/>
            <a:headEnd/>
            <a:tailEnd/>
          </a:ln>
        </p:spPr>
      </p:pic>
      <p:pic>
        <p:nvPicPr>
          <p:cNvPr id="477205" name="Picture 46" descr="noloc_missing_art_imagefile"/>
          <p:cNvPicPr>
            <a:picLocks noChangeAspect="1" noChangeArrowheads="1"/>
          </p:cNvPicPr>
          <p:nvPr/>
        </p:nvPicPr>
        <p:blipFill>
          <a:blip r:embed="rId4" cstate="print"/>
          <a:srcRect l="15451" t="9969" r="17596" b="15265"/>
          <a:stretch>
            <a:fillRect/>
          </a:stretch>
        </p:blipFill>
        <p:spPr bwMode="auto">
          <a:xfrm>
            <a:off x="4419600" y="4343400"/>
            <a:ext cx="990600" cy="1143000"/>
          </a:xfrm>
          <a:prstGeom prst="rect">
            <a:avLst/>
          </a:prstGeom>
          <a:noFill/>
          <a:ln w="9525">
            <a:noFill/>
            <a:miter lim="800000"/>
            <a:headEnd/>
            <a:tailEnd/>
          </a:ln>
        </p:spPr>
      </p:pic>
      <p:pic>
        <p:nvPicPr>
          <p:cNvPr id="477206" name="Picture 47" descr="noloc_missing_art_imagefil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62000" y="4495800"/>
            <a:ext cx="990600" cy="915988"/>
          </a:xfrm>
          <a:prstGeom prst="rect">
            <a:avLst/>
          </a:prstGeom>
          <a:noFill/>
          <a:ln w="9525">
            <a:noFill/>
            <a:miter lim="800000"/>
            <a:headEnd/>
            <a:tailEnd/>
          </a:ln>
        </p:spPr>
      </p:pic>
      <p:sp>
        <p:nvSpPr>
          <p:cNvPr id="477207" name="Rectangle 48"/>
          <p:cNvSpPr>
            <a:spLocks noChangeArrowheads="1"/>
          </p:cNvSpPr>
          <p:nvPr/>
        </p:nvSpPr>
        <p:spPr bwMode="auto">
          <a:xfrm>
            <a:off x="762000" y="5454650"/>
            <a:ext cx="998538" cy="488950"/>
          </a:xfrm>
          <a:prstGeom prst="rect">
            <a:avLst/>
          </a:prstGeom>
          <a:noFill/>
          <a:ln w="9525">
            <a:noFill/>
            <a:miter lim="800000"/>
            <a:headEnd/>
            <a:tailEnd/>
          </a:ln>
        </p:spPr>
        <p:txBody>
          <a:bodyPr wrap="none" lIns="0" tIns="0" rIns="0" bIns="0">
            <a:spAutoFit/>
          </a:bodyPr>
          <a:lstStyle/>
          <a:p>
            <a:pPr algn="ctr" eaLnBrk="0" hangingPunct="0"/>
            <a:r>
              <a:rPr lang="en-US" sz="1600">
                <a:solidFill>
                  <a:srgbClr val="000000"/>
                </a:solidFill>
              </a:rPr>
              <a:t>LabVIEW</a:t>
            </a:r>
          </a:p>
          <a:p>
            <a:pPr algn="ctr" eaLnBrk="0" hangingPunct="0"/>
            <a:r>
              <a:rPr lang="en-US" sz="1600">
                <a:solidFill>
                  <a:srgbClr val="000000"/>
                </a:solidFill>
              </a:rPr>
              <a:t>for Windows</a:t>
            </a:r>
            <a:endParaRPr lang="en-US" sz="1800">
              <a:solidFill>
                <a:srgbClr val="000000"/>
              </a:solidFill>
            </a:endParaRPr>
          </a:p>
        </p:txBody>
      </p:sp>
      <p:sp>
        <p:nvSpPr>
          <p:cNvPr id="477208" name="Rectangle 49"/>
          <p:cNvSpPr>
            <a:spLocks noChangeArrowheads="1"/>
          </p:cNvSpPr>
          <p:nvPr/>
        </p:nvSpPr>
        <p:spPr bwMode="auto">
          <a:xfrm>
            <a:off x="7275513" y="5546725"/>
            <a:ext cx="1230312" cy="244475"/>
          </a:xfrm>
          <a:prstGeom prst="rect">
            <a:avLst/>
          </a:prstGeom>
          <a:noFill/>
          <a:ln w="9525">
            <a:noFill/>
            <a:miter lim="800000"/>
            <a:headEnd/>
            <a:tailEnd/>
          </a:ln>
        </p:spPr>
        <p:txBody>
          <a:bodyPr wrap="none" lIns="0" tIns="0" rIns="0" bIns="0">
            <a:spAutoFit/>
          </a:bodyPr>
          <a:lstStyle/>
          <a:p>
            <a:pPr algn="ctr" eaLnBrk="0" hangingPunct="0"/>
            <a:r>
              <a:rPr lang="en-US" sz="1600">
                <a:solidFill>
                  <a:srgbClr val="000000"/>
                </a:solidFill>
              </a:rPr>
              <a:t>LabVIEW FPGA</a:t>
            </a:r>
            <a:endParaRPr lang="en-US" sz="1800">
              <a:solidFill>
                <a:srgbClr val="000000"/>
              </a:solidFill>
            </a:endParaRPr>
          </a:p>
        </p:txBody>
      </p:sp>
      <p:sp>
        <p:nvSpPr>
          <p:cNvPr id="477209" name="Rectangle 50"/>
          <p:cNvSpPr>
            <a:spLocks noChangeArrowheads="1"/>
          </p:cNvSpPr>
          <p:nvPr/>
        </p:nvSpPr>
        <p:spPr bwMode="auto">
          <a:xfrm>
            <a:off x="4191000" y="5622925"/>
            <a:ext cx="1560513" cy="244475"/>
          </a:xfrm>
          <a:prstGeom prst="rect">
            <a:avLst/>
          </a:prstGeom>
          <a:noFill/>
          <a:ln w="9525">
            <a:noFill/>
            <a:miter lim="800000"/>
            <a:headEnd/>
            <a:tailEnd/>
          </a:ln>
        </p:spPr>
        <p:txBody>
          <a:bodyPr wrap="none" lIns="0" tIns="0" rIns="0" bIns="0">
            <a:spAutoFit/>
          </a:bodyPr>
          <a:lstStyle/>
          <a:p>
            <a:pPr algn="ctr" eaLnBrk="0" hangingPunct="0"/>
            <a:r>
              <a:rPr lang="en-US" sz="1600">
                <a:solidFill>
                  <a:srgbClr val="000000"/>
                </a:solidFill>
              </a:rPr>
              <a:t>LabVIEW Real-Time</a:t>
            </a:r>
            <a:endParaRPr lang="en-US" sz="1800">
              <a:solidFill>
                <a:srgbClr val="000000"/>
              </a:solidFill>
            </a:endParaRPr>
          </a:p>
        </p:txBody>
      </p:sp>
    </p:spTree>
  </p:cSld>
  <p:clrMapOvr>
    <a:masterClrMapping/>
  </p:clrMapOvr>
  <p:transition/>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3058" name="Picture 2" descr="loc_env_DMA on BD.bmp"/>
          <p:cNvPicPr>
            <a:picLocks noChangeAspect="1" noChangeArrowheads="1"/>
          </p:cNvPicPr>
          <p:nvPr/>
        </p:nvPicPr>
        <p:blipFill>
          <a:blip r:embed="rId3" cstate="print"/>
          <a:srcRect/>
          <a:stretch>
            <a:fillRect/>
          </a:stretch>
        </p:blipFill>
        <p:spPr bwMode="auto">
          <a:xfrm>
            <a:off x="1600200" y="1371600"/>
            <a:ext cx="5938838" cy="4633913"/>
          </a:xfrm>
          <a:prstGeom prst="rect">
            <a:avLst/>
          </a:prstGeom>
          <a:noFill/>
          <a:ln w="9525">
            <a:noFill/>
            <a:miter lim="800000"/>
            <a:headEnd/>
            <a:tailEnd/>
          </a:ln>
        </p:spPr>
      </p:pic>
      <p:sp>
        <p:nvSpPr>
          <p:cNvPr id="813059" name="Rectangle 2"/>
          <p:cNvSpPr>
            <a:spLocks noGrp="1" noChangeArrowheads="1"/>
          </p:cNvSpPr>
          <p:nvPr>
            <p:ph type="title"/>
          </p:nvPr>
        </p:nvSpPr>
        <p:spPr/>
        <p:txBody>
          <a:bodyPr/>
          <a:lstStyle/>
          <a:p>
            <a:pPr eaLnBrk="1" hangingPunct="1"/>
            <a:r>
              <a:rPr lang="en-US" smtClean="0"/>
              <a:t>Use DMA FIFO in FPGA VI</a:t>
            </a:r>
          </a:p>
        </p:txBody>
      </p:sp>
      <p:sp>
        <p:nvSpPr>
          <p:cNvPr id="813060" name="Line 12"/>
          <p:cNvSpPr>
            <a:spLocks noChangeShapeType="1"/>
          </p:cNvSpPr>
          <p:nvPr/>
        </p:nvSpPr>
        <p:spPr bwMode="auto">
          <a:xfrm flipV="1">
            <a:off x="3657600" y="3810000"/>
            <a:ext cx="1600200" cy="990600"/>
          </a:xfrm>
          <a:prstGeom prst="line">
            <a:avLst/>
          </a:prstGeom>
          <a:noFill/>
          <a:ln w="38100">
            <a:solidFill>
              <a:schemeClr val="tx1"/>
            </a:solidFill>
            <a:round/>
            <a:headEnd/>
            <a:tailEnd type="triangle" w="med" len="med"/>
          </a:ln>
        </p:spPr>
        <p:txBody>
          <a:bodyPr>
            <a:spAutoFit/>
          </a:bodyPr>
          <a:lstStyle/>
          <a:p>
            <a:endParaRPr lang="en-US"/>
          </a:p>
        </p:txBody>
      </p:sp>
    </p:spTree>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pPr eaLnBrk="1" hangingPunct="1"/>
            <a:r>
              <a:rPr lang="en-US" smtClean="0"/>
              <a:t>FPGA VI:  DMA FIFO Write and Read</a:t>
            </a:r>
          </a:p>
        </p:txBody>
      </p:sp>
      <p:sp>
        <p:nvSpPr>
          <p:cNvPr id="814083" name="Rectangle 8"/>
          <p:cNvSpPr>
            <a:spLocks noGrp="1" noChangeArrowheads="1"/>
          </p:cNvSpPr>
          <p:nvPr>
            <p:ph idx="1"/>
          </p:nvPr>
        </p:nvSpPr>
        <p:spPr/>
        <p:txBody>
          <a:bodyPr/>
          <a:lstStyle/>
          <a:p>
            <a:pPr lvl="1" eaLnBrk="1" hangingPunct="1"/>
            <a:r>
              <a:rPr lang="en-US" smtClean="0"/>
              <a:t>Put data into the DMA FIFO with the FIFO Write function</a:t>
            </a:r>
          </a:p>
          <a:p>
            <a:pPr lvl="1" eaLnBrk="1" hangingPunct="1"/>
            <a:r>
              <a:rPr lang="en-US" smtClean="0"/>
              <a:t>Retrieve data with the FIFO Read function</a:t>
            </a:r>
          </a:p>
          <a:p>
            <a:pPr lvl="1" eaLnBrk="1" hangingPunct="1"/>
            <a:r>
              <a:rPr lang="en-US" smtClean="0"/>
              <a:t>Use </a:t>
            </a:r>
            <a:r>
              <a:rPr lang="en-US" b="1" smtClean="0"/>
              <a:t>Timed Out? </a:t>
            </a:r>
            <a:r>
              <a:rPr lang="en-US" smtClean="0"/>
              <a:t>to determine the status of the FIFO</a:t>
            </a:r>
          </a:p>
        </p:txBody>
      </p:sp>
      <p:pic>
        <p:nvPicPr>
          <p:cNvPr id="814084" name="Picture 3" descr="loc_bd_FPGA Target to Host - DMA Write.bmp"/>
          <p:cNvPicPr>
            <a:picLocks noChangeAspect="1" noChangeArrowheads="1"/>
          </p:cNvPicPr>
          <p:nvPr/>
        </p:nvPicPr>
        <p:blipFill>
          <a:blip r:embed="rId3" cstate="print"/>
          <a:srcRect/>
          <a:stretch>
            <a:fillRect/>
          </a:stretch>
        </p:blipFill>
        <p:spPr bwMode="auto">
          <a:xfrm>
            <a:off x="1365250" y="3821113"/>
            <a:ext cx="2825750" cy="1360487"/>
          </a:xfrm>
          <a:prstGeom prst="rect">
            <a:avLst/>
          </a:prstGeom>
          <a:noFill/>
          <a:ln w="9525">
            <a:noFill/>
            <a:miter lim="800000"/>
            <a:headEnd/>
            <a:tailEnd/>
          </a:ln>
        </p:spPr>
      </p:pic>
      <p:pic>
        <p:nvPicPr>
          <p:cNvPr id="814085" name="Picture 3" descr="loc_bd_FPGA Host to Target - DMA Read.bmp"/>
          <p:cNvPicPr>
            <a:picLocks noChangeAspect="1" noChangeArrowheads="1"/>
          </p:cNvPicPr>
          <p:nvPr/>
        </p:nvPicPr>
        <p:blipFill>
          <a:blip r:embed="rId4" cstate="print"/>
          <a:srcRect/>
          <a:stretch>
            <a:fillRect/>
          </a:stretch>
        </p:blipFill>
        <p:spPr bwMode="auto">
          <a:xfrm>
            <a:off x="5022850" y="3821113"/>
            <a:ext cx="2825750" cy="1360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5106" name="Picture 2" descr="loc_bd_RT Target to Host.bmp"/>
          <p:cNvPicPr>
            <a:picLocks noChangeAspect="1" noChangeArrowheads="1"/>
          </p:cNvPicPr>
          <p:nvPr/>
        </p:nvPicPr>
        <p:blipFill>
          <a:blip r:embed="rId3" cstate="print"/>
          <a:srcRect/>
          <a:stretch>
            <a:fillRect/>
          </a:stretch>
        </p:blipFill>
        <p:spPr bwMode="auto">
          <a:xfrm>
            <a:off x="3429000" y="1676400"/>
            <a:ext cx="5670550" cy="3200400"/>
          </a:xfrm>
          <a:prstGeom prst="rect">
            <a:avLst/>
          </a:prstGeom>
          <a:noFill/>
          <a:ln w="9525">
            <a:noFill/>
            <a:miter lim="800000"/>
            <a:headEnd/>
            <a:tailEnd/>
          </a:ln>
        </p:spPr>
      </p:pic>
      <p:sp>
        <p:nvSpPr>
          <p:cNvPr id="815107" name="Title 1"/>
          <p:cNvSpPr>
            <a:spLocks noGrp="1"/>
          </p:cNvSpPr>
          <p:nvPr>
            <p:ph type="title"/>
          </p:nvPr>
        </p:nvSpPr>
        <p:spPr/>
        <p:txBody>
          <a:bodyPr/>
          <a:lstStyle/>
          <a:p>
            <a:pPr eaLnBrk="1" hangingPunct="1"/>
            <a:r>
              <a:rPr lang="en-US" smtClean="0"/>
              <a:t>Use DMA FIFO in Host VI</a:t>
            </a:r>
          </a:p>
        </p:txBody>
      </p:sp>
      <p:sp>
        <p:nvSpPr>
          <p:cNvPr id="8" name="Content Placeholder 7"/>
          <p:cNvSpPr>
            <a:spLocks noGrp="1"/>
          </p:cNvSpPr>
          <p:nvPr>
            <p:ph sz="half" idx="1"/>
          </p:nvPr>
        </p:nvSpPr>
        <p:spPr>
          <a:xfrm>
            <a:off x="457200" y="1600200"/>
            <a:ext cx="3124200" cy="4495800"/>
          </a:xfrm>
        </p:spPr>
        <p:txBody>
          <a:bodyPr rtlCol="0">
            <a:normAutofit fontScale="92500" lnSpcReduction="10000"/>
          </a:bodyPr>
          <a:lstStyle/>
          <a:p>
            <a:pPr lvl="1" eaLnBrk="1" fontAlgn="auto" hangingPunct="1">
              <a:spcAft>
                <a:spcPts val="0"/>
              </a:spcAft>
              <a:defRPr/>
            </a:pPr>
            <a:r>
              <a:rPr lang="en-US" dirty="0" smtClean="0"/>
              <a:t>Open a reference to the FPGA</a:t>
            </a:r>
          </a:p>
          <a:p>
            <a:pPr lvl="1" eaLnBrk="1" fontAlgn="auto" hangingPunct="1">
              <a:spcAft>
                <a:spcPts val="0"/>
              </a:spcAft>
              <a:defRPr/>
            </a:pPr>
            <a:r>
              <a:rPr lang="en-US" dirty="0" smtClean="0"/>
              <a:t>Add an Invoke Method function</a:t>
            </a:r>
          </a:p>
          <a:p>
            <a:pPr lvl="1" eaLnBrk="1" fontAlgn="auto" hangingPunct="1">
              <a:spcAft>
                <a:spcPts val="0"/>
              </a:spcAft>
              <a:defRPr/>
            </a:pPr>
            <a:r>
              <a:rPr lang="en-US" dirty="0" smtClean="0"/>
              <a:t>For  a Host to Target FIFO</a:t>
            </a:r>
          </a:p>
          <a:p>
            <a:pPr lvl="2" eaLnBrk="1" fontAlgn="auto" hangingPunct="1">
              <a:spcAft>
                <a:spcPts val="0"/>
              </a:spcAft>
              <a:defRPr/>
            </a:pPr>
            <a:r>
              <a:rPr lang="en-US" dirty="0" smtClean="0"/>
              <a:t>Choose </a:t>
            </a:r>
            <a:r>
              <a:rPr lang="en-US" b="1" dirty="0" smtClean="0"/>
              <a:t>X»Read </a:t>
            </a:r>
            <a:r>
              <a:rPr lang="en-US" dirty="0" smtClean="0"/>
              <a:t>to read data from FPGA</a:t>
            </a:r>
          </a:p>
          <a:p>
            <a:pPr lvl="1" eaLnBrk="1" fontAlgn="auto" hangingPunct="1">
              <a:spcAft>
                <a:spcPts val="0"/>
              </a:spcAft>
              <a:defRPr/>
            </a:pPr>
            <a:r>
              <a:rPr lang="en-US" dirty="0" smtClean="0"/>
              <a:t>For a Host to Target FIFO</a:t>
            </a:r>
          </a:p>
          <a:p>
            <a:pPr lvl="2" eaLnBrk="1" fontAlgn="auto" hangingPunct="1">
              <a:spcAft>
                <a:spcPts val="0"/>
              </a:spcAft>
              <a:defRPr/>
            </a:pPr>
            <a:r>
              <a:rPr lang="en-US" dirty="0" smtClean="0"/>
              <a:t>Choose </a:t>
            </a:r>
            <a:r>
              <a:rPr lang="en-US" b="1" dirty="0" smtClean="0"/>
              <a:t>X»Write </a:t>
            </a:r>
            <a:r>
              <a:rPr lang="en-US" dirty="0" smtClean="0"/>
              <a:t>to write data to FPGA</a:t>
            </a:r>
          </a:p>
          <a:p>
            <a:pPr lvl="1" eaLnBrk="1" fontAlgn="auto" hangingPunct="1">
              <a:spcAft>
                <a:spcPts val="0"/>
              </a:spcAft>
              <a:defRPr/>
            </a:pPr>
            <a:r>
              <a:rPr lang="en-US" dirty="0" smtClean="0"/>
              <a:t>X is the name of the FIFO that you created in the Project Explorer</a:t>
            </a:r>
          </a:p>
          <a:p>
            <a:pPr marL="0" indent="0"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itle 1"/>
          <p:cNvSpPr>
            <a:spLocks noGrp="1"/>
          </p:cNvSpPr>
          <p:nvPr>
            <p:ph type="title"/>
          </p:nvPr>
        </p:nvSpPr>
        <p:spPr/>
        <p:txBody>
          <a:bodyPr/>
          <a:lstStyle/>
          <a:p>
            <a:pPr eaLnBrk="1" hangingPunct="1"/>
            <a:r>
              <a:rPr lang="en-US" smtClean="0"/>
              <a:t>Host VI: DMA FIFO Read and Write</a:t>
            </a:r>
          </a:p>
        </p:txBody>
      </p:sp>
      <p:sp>
        <p:nvSpPr>
          <p:cNvPr id="816131" name="Text Placeholder 2"/>
          <p:cNvSpPr>
            <a:spLocks noGrp="1"/>
          </p:cNvSpPr>
          <p:nvPr>
            <p:ph sz="half" idx="1"/>
          </p:nvPr>
        </p:nvSpPr>
        <p:spPr/>
        <p:txBody>
          <a:bodyPr/>
          <a:lstStyle/>
          <a:p>
            <a:pPr marL="0" indent="0" eaLnBrk="1" hangingPunct="1"/>
            <a:r>
              <a:rPr lang="en-US" smtClean="0"/>
              <a:t>Target to Host Transfer</a:t>
            </a:r>
          </a:p>
        </p:txBody>
      </p:sp>
      <p:sp>
        <p:nvSpPr>
          <p:cNvPr id="816132" name="Text Placeholder 4"/>
          <p:cNvSpPr>
            <a:spLocks noGrp="1"/>
          </p:cNvSpPr>
          <p:nvPr>
            <p:ph sz="half" idx="2"/>
          </p:nvPr>
        </p:nvSpPr>
        <p:spPr/>
        <p:txBody>
          <a:bodyPr/>
          <a:lstStyle/>
          <a:p>
            <a:pPr marL="0" indent="0" eaLnBrk="1" hangingPunct="1"/>
            <a:r>
              <a:rPr lang="en-US" smtClean="0"/>
              <a:t>Host to Target Transfer</a:t>
            </a:r>
          </a:p>
        </p:txBody>
      </p:sp>
      <p:pic>
        <p:nvPicPr>
          <p:cNvPr id="816133" name="Picture 2" descr="loc_bd_RT Target to Host - DMA Read.bmp"/>
          <p:cNvPicPr>
            <a:picLocks noChangeAspect="1" noChangeArrowheads="1"/>
          </p:cNvPicPr>
          <p:nvPr/>
        </p:nvPicPr>
        <p:blipFill>
          <a:blip r:embed="rId3" cstate="print"/>
          <a:srcRect/>
          <a:stretch>
            <a:fillRect/>
          </a:stretch>
        </p:blipFill>
        <p:spPr bwMode="auto">
          <a:xfrm>
            <a:off x="609600" y="2362200"/>
            <a:ext cx="3632200" cy="2260600"/>
          </a:xfrm>
          <a:prstGeom prst="rect">
            <a:avLst/>
          </a:prstGeom>
          <a:noFill/>
          <a:ln w="9525">
            <a:noFill/>
            <a:miter lim="800000"/>
            <a:headEnd/>
            <a:tailEnd/>
          </a:ln>
        </p:spPr>
      </p:pic>
      <p:pic>
        <p:nvPicPr>
          <p:cNvPr id="816134" name="Content Placeholder 7" descr="loc_bd_RT Host to Target - DMA Write.bmp"/>
          <p:cNvPicPr>
            <a:picLocks noChangeAspect="1"/>
          </p:cNvPicPr>
          <p:nvPr/>
        </p:nvPicPr>
        <p:blipFill>
          <a:blip r:embed="rId4" cstate="print"/>
          <a:srcRect/>
          <a:stretch>
            <a:fillRect/>
          </a:stretch>
        </p:blipFill>
        <p:spPr bwMode="auto">
          <a:xfrm>
            <a:off x="4786313" y="2543175"/>
            <a:ext cx="3656012" cy="19002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itle 1"/>
          <p:cNvSpPr>
            <a:spLocks noGrp="1"/>
          </p:cNvSpPr>
          <p:nvPr>
            <p:ph type="title"/>
          </p:nvPr>
        </p:nvSpPr>
        <p:spPr/>
        <p:txBody>
          <a:bodyPr/>
          <a:lstStyle/>
          <a:p>
            <a:pPr eaLnBrk="1" hangingPunct="1"/>
            <a:r>
              <a:rPr lang="en-US" altLang="en-US" smtClean="0"/>
              <a:t>Target to Host Architectures</a:t>
            </a:r>
            <a:endParaRPr lang="en-US" smtClean="0"/>
          </a:p>
        </p:txBody>
      </p:sp>
      <p:graphicFrame>
        <p:nvGraphicFramePr>
          <p:cNvPr id="4" name="Content Placeholder 3"/>
          <p:cNvGraphicFramePr>
            <a:graphicFrameLocks noGrp="1"/>
          </p:cNvGraphicFramePr>
          <p:nvPr>
            <p:ph idx="1"/>
          </p:nvPr>
        </p:nvGraphicFramePr>
        <p:xfrm>
          <a:off x="457200" y="160020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8178" name="Picture 2" descr="loc_bd Blocking.bmp"/>
          <p:cNvPicPr>
            <a:picLocks noChangeAspect="1" noChangeArrowheads="1"/>
          </p:cNvPicPr>
          <p:nvPr/>
        </p:nvPicPr>
        <p:blipFill>
          <a:blip r:embed="rId3" cstate="print"/>
          <a:srcRect/>
          <a:stretch>
            <a:fillRect/>
          </a:stretch>
        </p:blipFill>
        <p:spPr bwMode="auto">
          <a:xfrm>
            <a:off x="1493838" y="914400"/>
            <a:ext cx="6811962" cy="5046663"/>
          </a:xfrm>
          <a:prstGeom prst="rect">
            <a:avLst/>
          </a:prstGeom>
          <a:noFill/>
          <a:ln w="9525">
            <a:noFill/>
            <a:miter lim="800000"/>
            <a:headEnd/>
            <a:tailEnd/>
          </a:ln>
        </p:spPr>
      </p:pic>
      <p:sp>
        <p:nvSpPr>
          <p:cNvPr id="818179" name="Rectangle 2"/>
          <p:cNvSpPr>
            <a:spLocks noGrp="1" noChangeArrowheads="1"/>
          </p:cNvSpPr>
          <p:nvPr>
            <p:ph type="title"/>
          </p:nvPr>
        </p:nvSpPr>
        <p:spPr/>
        <p:txBody>
          <a:bodyPr/>
          <a:lstStyle/>
          <a:p>
            <a:pPr eaLnBrk="1" hangingPunct="1"/>
            <a:r>
              <a:rPr lang="en-US" altLang="en-US" smtClean="0"/>
              <a:t>Blocking</a:t>
            </a:r>
            <a:endParaRPr lang="en-US" smtClean="0"/>
          </a:p>
        </p:txBody>
      </p:sp>
      <p:sp>
        <p:nvSpPr>
          <p:cNvPr id="818180" name="TextBox 6"/>
          <p:cNvSpPr txBox="1">
            <a:spLocks noChangeArrowheads="1"/>
          </p:cNvSpPr>
          <p:nvPr/>
        </p:nvSpPr>
        <p:spPr bwMode="auto">
          <a:xfrm>
            <a:off x="381000" y="5646738"/>
            <a:ext cx="2057400" cy="830262"/>
          </a:xfrm>
          <a:prstGeom prst="rect">
            <a:avLst/>
          </a:prstGeom>
          <a:noFill/>
          <a:ln w="9525">
            <a:noFill/>
            <a:miter lim="800000"/>
            <a:headEnd/>
            <a:tailEnd/>
          </a:ln>
        </p:spPr>
        <p:txBody>
          <a:bodyPr>
            <a:spAutoFit/>
          </a:bodyPr>
          <a:lstStyle/>
          <a:p>
            <a:r>
              <a:rPr lang="en-US" sz="2400" b="0">
                <a:solidFill>
                  <a:srgbClr val="000000"/>
                </a:solidFill>
              </a:rPr>
              <a:t>A: FPGA VI</a:t>
            </a:r>
          </a:p>
          <a:p>
            <a:r>
              <a:rPr lang="en-US" sz="2400" b="0">
                <a:solidFill>
                  <a:srgbClr val="000000"/>
                </a:solidFill>
              </a:rPr>
              <a:t>B: Host VI</a:t>
            </a:r>
          </a:p>
        </p:txBody>
      </p:sp>
    </p:spTree>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02" name="Picture 2" descr="loc_bd Polling.bmp"/>
          <p:cNvPicPr>
            <a:picLocks noChangeAspect="1" noChangeArrowheads="1"/>
          </p:cNvPicPr>
          <p:nvPr/>
        </p:nvPicPr>
        <p:blipFill>
          <a:blip r:embed="rId3" cstate="print"/>
          <a:srcRect/>
          <a:stretch>
            <a:fillRect/>
          </a:stretch>
        </p:blipFill>
        <p:spPr bwMode="auto">
          <a:xfrm>
            <a:off x="1400175" y="881063"/>
            <a:ext cx="6905625" cy="5095875"/>
          </a:xfrm>
          <a:prstGeom prst="rect">
            <a:avLst/>
          </a:prstGeom>
          <a:noFill/>
          <a:ln w="9525">
            <a:noFill/>
            <a:miter lim="800000"/>
            <a:headEnd/>
            <a:tailEnd/>
          </a:ln>
        </p:spPr>
      </p:pic>
      <p:sp>
        <p:nvSpPr>
          <p:cNvPr id="819203" name="Rectangle 2"/>
          <p:cNvSpPr>
            <a:spLocks noGrp="1" noChangeArrowheads="1"/>
          </p:cNvSpPr>
          <p:nvPr>
            <p:ph type="title"/>
          </p:nvPr>
        </p:nvSpPr>
        <p:spPr/>
        <p:txBody>
          <a:bodyPr/>
          <a:lstStyle/>
          <a:p>
            <a:pPr eaLnBrk="1" hangingPunct="1"/>
            <a:r>
              <a:rPr lang="en-US" smtClean="0"/>
              <a:t>Polling</a:t>
            </a:r>
          </a:p>
        </p:txBody>
      </p:sp>
      <p:sp>
        <p:nvSpPr>
          <p:cNvPr id="819204" name="TextBox 5"/>
          <p:cNvSpPr txBox="1">
            <a:spLocks noChangeArrowheads="1"/>
          </p:cNvSpPr>
          <p:nvPr/>
        </p:nvSpPr>
        <p:spPr bwMode="auto">
          <a:xfrm>
            <a:off x="381000" y="5646738"/>
            <a:ext cx="2057400" cy="830262"/>
          </a:xfrm>
          <a:prstGeom prst="rect">
            <a:avLst/>
          </a:prstGeom>
          <a:noFill/>
          <a:ln w="9525">
            <a:noFill/>
            <a:miter lim="800000"/>
            <a:headEnd/>
            <a:tailEnd/>
          </a:ln>
        </p:spPr>
        <p:txBody>
          <a:bodyPr>
            <a:spAutoFit/>
          </a:bodyPr>
          <a:lstStyle/>
          <a:p>
            <a:r>
              <a:rPr lang="en-US" sz="2400" b="0">
                <a:solidFill>
                  <a:srgbClr val="000000"/>
                </a:solidFill>
              </a:rPr>
              <a:t>A: FPGA VI</a:t>
            </a:r>
          </a:p>
          <a:p>
            <a:r>
              <a:rPr lang="en-US" sz="2400" b="0">
                <a:solidFill>
                  <a:srgbClr val="000000"/>
                </a:solidFill>
              </a:rPr>
              <a:t>B: Host VI</a:t>
            </a:r>
          </a:p>
        </p:txBody>
      </p:sp>
    </p:spTree>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26" name="Picture 2" descr="loc_bd Polling w Fixed Elements.bmp"/>
          <p:cNvPicPr>
            <a:picLocks noChangeAspect="1" noChangeArrowheads="1"/>
          </p:cNvPicPr>
          <p:nvPr/>
        </p:nvPicPr>
        <p:blipFill>
          <a:blip r:embed="rId3" cstate="print"/>
          <a:srcRect/>
          <a:stretch>
            <a:fillRect/>
          </a:stretch>
        </p:blipFill>
        <p:spPr bwMode="auto">
          <a:xfrm>
            <a:off x="1635125" y="1190625"/>
            <a:ext cx="6365875" cy="4829175"/>
          </a:xfrm>
          <a:prstGeom prst="rect">
            <a:avLst/>
          </a:prstGeom>
          <a:noFill/>
          <a:ln w="9525">
            <a:noFill/>
            <a:miter lim="800000"/>
            <a:headEnd/>
            <a:tailEnd/>
          </a:ln>
        </p:spPr>
      </p:pic>
      <p:sp>
        <p:nvSpPr>
          <p:cNvPr id="820227" name="Rectangle 2"/>
          <p:cNvSpPr>
            <a:spLocks noGrp="1" noChangeArrowheads="1"/>
          </p:cNvSpPr>
          <p:nvPr>
            <p:ph type="title"/>
          </p:nvPr>
        </p:nvSpPr>
        <p:spPr/>
        <p:txBody>
          <a:bodyPr/>
          <a:lstStyle/>
          <a:p>
            <a:pPr eaLnBrk="1" hangingPunct="1"/>
            <a:r>
              <a:rPr lang="en-US" smtClean="0"/>
              <a:t>Polling with a Fixed Number of Elements</a:t>
            </a:r>
          </a:p>
        </p:txBody>
      </p:sp>
      <p:sp>
        <p:nvSpPr>
          <p:cNvPr id="820228" name="TextBox 5"/>
          <p:cNvSpPr txBox="1">
            <a:spLocks noChangeArrowheads="1"/>
          </p:cNvSpPr>
          <p:nvPr/>
        </p:nvSpPr>
        <p:spPr bwMode="auto">
          <a:xfrm>
            <a:off x="381000" y="5646738"/>
            <a:ext cx="2057400" cy="830262"/>
          </a:xfrm>
          <a:prstGeom prst="rect">
            <a:avLst/>
          </a:prstGeom>
          <a:noFill/>
          <a:ln w="9525">
            <a:noFill/>
            <a:miter lim="800000"/>
            <a:headEnd/>
            <a:tailEnd/>
          </a:ln>
        </p:spPr>
        <p:txBody>
          <a:bodyPr>
            <a:spAutoFit/>
          </a:bodyPr>
          <a:lstStyle/>
          <a:p>
            <a:r>
              <a:rPr lang="en-US" sz="2400" b="0">
                <a:solidFill>
                  <a:srgbClr val="000000"/>
                </a:solidFill>
              </a:rPr>
              <a:t>A: FPGA VI</a:t>
            </a:r>
          </a:p>
          <a:p>
            <a:r>
              <a:rPr lang="en-US" sz="2400" b="0">
                <a:solidFill>
                  <a:srgbClr val="000000"/>
                </a:solidFill>
              </a:rPr>
              <a:t>B: Host VI</a:t>
            </a:r>
          </a:p>
        </p:txBody>
      </p:sp>
    </p:spTree>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p:txBody>
          <a:bodyPr/>
          <a:lstStyle/>
          <a:p>
            <a:pPr eaLnBrk="1" hangingPunct="1"/>
            <a:r>
              <a:rPr lang="en-US" smtClean="0"/>
              <a:t>C. Lossless Data Transfer</a:t>
            </a:r>
          </a:p>
        </p:txBody>
      </p:sp>
      <p:sp>
        <p:nvSpPr>
          <p:cNvPr id="821251" name="Rectangle 5"/>
          <p:cNvSpPr>
            <a:spLocks noGrp="1" noChangeArrowheads="1"/>
          </p:cNvSpPr>
          <p:nvPr>
            <p:ph idx="1"/>
          </p:nvPr>
        </p:nvSpPr>
        <p:spPr/>
        <p:txBody>
          <a:bodyPr/>
          <a:lstStyle/>
          <a:p>
            <a:pPr lvl="1" eaLnBrk="1" hangingPunct="1"/>
            <a:r>
              <a:rPr lang="en-US" smtClean="0"/>
              <a:t>Selecting FIFO Size</a:t>
            </a:r>
          </a:p>
          <a:p>
            <a:pPr lvl="2" eaLnBrk="1" hangingPunct="1"/>
            <a:r>
              <a:rPr lang="en-US" smtClean="0"/>
              <a:t>FPGA VI</a:t>
            </a:r>
          </a:p>
          <a:p>
            <a:pPr lvl="2" eaLnBrk="1" hangingPunct="1"/>
            <a:r>
              <a:rPr lang="en-US" smtClean="0"/>
              <a:t>Host VI</a:t>
            </a:r>
          </a:p>
          <a:p>
            <a:pPr lvl="1" eaLnBrk="1" hangingPunct="1"/>
            <a:r>
              <a:rPr lang="en-US" smtClean="0"/>
              <a:t>Ensuring lossless data transfer</a:t>
            </a:r>
          </a:p>
          <a:p>
            <a:pPr lvl="2" eaLnBrk="1" hangingPunct="1"/>
            <a:r>
              <a:rPr lang="en-US" smtClean="0"/>
              <a:t>Handling overflow</a:t>
            </a:r>
          </a:p>
          <a:p>
            <a:pPr lvl="2" eaLnBrk="1" hangingPunct="1"/>
            <a:r>
              <a:rPr lang="en-US" smtClean="0"/>
              <a:t>Handling underflow </a:t>
            </a:r>
          </a:p>
        </p:txBody>
      </p:sp>
    </p:spTree>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p:txBody>
          <a:bodyPr/>
          <a:lstStyle/>
          <a:p>
            <a:pPr eaLnBrk="1" hangingPunct="1"/>
            <a:r>
              <a:rPr lang="en-US" smtClean="0"/>
              <a:t>Selecting FIFO Size</a:t>
            </a:r>
          </a:p>
        </p:txBody>
      </p:sp>
      <p:sp>
        <p:nvSpPr>
          <p:cNvPr id="822275" name="Rectangle 5"/>
          <p:cNvSpPr>
            <a:spLocks noGrp="1" noChangeArrowheads="1"/>
          </p:cNvSpPr>
          <p:nvPr>
            <p:ph idx="1"/>
          </p:nvPr>
        </p:nvSpPr>
        <p:spPr/>
        <p:txBody>
          <a:bodyPr/>
          <a:lstStyle/>
          <a:p>
            <a:pPr lvl="1" eaLnBrk="1" hangingPunct="1"/>
            <a:r>
              <a:rPr lang="en-US" smtClean="0"/>
              <a:t>FPGA VI</a:t>
            </a:r>
          </a:p>
          <a:p>
            <a:pPr lvl="2" eaLnBrk="1" hangingPunct="1"/>
            <a:r>
              <a:rPr lang="en-US" smtClean="0"/>
              <a:t>In the FPGA FIFO Properties dialog box, use Number of Elements to set the size of the FPGA FIFO on the FPGA</a:t>
            </a:r>
          </a:p>
          <a:p>
            <a:pPr lvl="2" eaLnBrk="1" hangingPunct="1"/>
            <a:r>
              <a:rPr lang="en-US" smtClean="0"/>
              <a:t>Save resources by choosing the smallest size that is reasonable for your application</a:t>
            </a:r>
          </a:p>
          <a:p>
            <a:pPr lvl="1" eaLnBrk="1" hangingPunct="1"/>
            <a:r>
              <a:rPr lang="en-US" smtClean="0"/>
              <a:t>Host VI</a:t>
            </a:r>
          </a:p>
          <a:p>
            <a:pPr lvl="2" eaLnBrk="1" hangingPunct="1"/>
            <a:r>
              <a:rPr lang="en-US" smtClean="0"/>
              <a:t>Default is 10,000 elements</a:t>
            </a:r>
          </a:p>
          <a:p>
            <a:pPr lvl="2" eaLnBrk="1" hangingPunct="1"/>
            <a:r>
              <a:rPr lang="en-US" smtClean="0"/>
              <a:t>Use a Configure Method to specify a different size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en-US" smtClean="0"/>
              <a:t>LabVIEW Programming &amp; CompactRIO</a:t>
            </a:r>
          </a:p>
        </p:txBody>
      </p:sp>
      <p:pic>
        <p:nvPicPr>
          <p:cNvPr id="3076" name="Picture 3" descr="noloc_missing_art_imagefile"/>
          <p:cNvPicPr>
            <a:picLocks noChangeAspect="1" noChangeArrowheads="1"/>
          </p:cNvPicPr>
          <p:nvPr/>
        </p:nvPicPr>
        <p:blipFill>
          <a:blip r:embed="rId4" cstate="print"/>
          <a:srcRect l="1785" r="44872" b="5658"/>
          <a:stretch>
            <a:fillRect/>
          </a:stretch>
        </p:blipFill>
        <p:spPr bwMode="auto">
          <a:xfrm>
            <a:off x="838200" y="1143000"/>
            <a:ext cx="2895600" cy="2435225"/>
          </a:xfrm>
          <a:prstGeom prst="rect">
            <a:avLst/>
          </a:prstGeom>
          <a:noFill/>
          <a:ln w="9525" algn="ctr">
            <a:noFill/>
            <a:miter lim="800000"/>
            <a:headEnd type="none" w="sm" len="sm"/>
            <a:tailEnd type="none" w="sm" len="sm"/>
          </a:ln>
        </p:spPr>
      </p:pic>
      <p:graphicFrame>
        <p:nvGraphicFramePr>
          <p:cNvPr id="3074" name="Object 2" descr="noloc_missing_art_imagefile"/>
          <p:cNvGraphicFramePr>
            <a:graphicFrameLocks noChangeAspect="1"/>
          </p:cNvGraphicFramePr>
          <p:nvPr/>
        </p:nvGraphicFramePr>
        <p:xfrm>
          <a:off x="5181600" y="1879600"/>
          <a:ext cx="3276600" cy="1701800"/>
        </p:xfrm>
        <a:graphic>
          <a:graphicData uri="http://schemas.openxmlformats.org/presentationml/2006/ole">
            <p:oleObj spid="_x0000_s3074" name="Bitmap Image" r:id="rId5" imgW="4572396" imgH="2956816" progId="PBrush">
              <p:embed/>
            </p:oleObj>
          </a:graphicData>
        </a:graphic>
      </p:graphicFrame>
      <p:sp>
        <p:nvSpPr>
          <p:cNvPr id="3077" name="Freeform 5"/>
          <p:cNvSpPr>
            <a:spLocks/>
          </p:cNvSpPr>
          <p:nvPr/>
        </p:nvSpPr>
        <p:spPr bwMode="auto">
          <a:xfrm>
            <a:off x="3581400" y="2895600"/>
            <a:ext cx="3276600" cy="723900"/>
          </a:xfrm>
          <a:custGeom>
            <a:avLst/>
            <a:gdLst>
              <a:gd name="T0" fmla="*/ 2147483647 w 1880"/>
              <a:gd name="T1" fmla="*/ 244009885 h 808"/>
              <a:gd name="T2" fmla="*/ 2147483647 w 1880"/>
              <a:gd name="T3" fmla="*/ 629289529 h 808"/>
              <a:gd name="T4" fmla="*/ 777626082 w 1880"/>
              <a:gd name="T5" fmla="*/ 359593745 h 808"/>
              <a:gd name="T6" fmla="*/ 486017472 w 1880"/>
              <a:gd name="T7" fmla="*/ 51370917 h 808"/>
              <a:gd name="T8" fmla="*/ 48601739 w 1880"/>
              <a:gd name="T9" fmla="*/ 51370917 h 808"/>
              <a:gd name="T10" fmla="*/ 0 60000 65536"/>
              <a:gd name="T11" fmla="*/ 0 60000 65536"/>
              <a:gd name="T12" fmla="*/ 0 60000 65536"/>
              <a:gd name="T13" fmla="*/ 0 60000 65536"/>
              <a:gd name="T14" fmla="*/ 0 60000 65536"/>
              <a:gd name="T15" fmla="*/ 0 w 1880"/>
              <a:gd name="T16" fmla="*/ 0 h 808"/>
              <a:gd name="T17" fmla="*/ 1880 w 1880"/>
              <a:gd name="T18" fmla="*/ 808 h 808"/>
            </a:gdLst>
            <a:ahLst/>
            <a:cxnLst>
              <a:cxn ang="T10">
                <a:pos x="T0" y="T1"/>
              </a:cxn>
              <a:cxn ang="T11">
                <a:pos x="T2" y="T3"/>
              </a:cxn>
              <a:cxn ang="T12">
                <a:pos x="T4" y="T5"/>
              </a:cxn>
              <a:cxn ang="T13">
                <a:pos x="T6" y="T7"/>
              </a:cxn>
              <a:cxn ang="T14">
                <a:pos x="T8" y="T9"/>
              </a:cxn>
            </a:cxnLst>
            <a:rect l="T15" t="T16" r="T17" b="T18"/>
            <a:pathLst>
              <a:path w="1880" h="808">
                <a:moveTo>
                  <a:pt x="1360" y="304"/>
                </a:moveTo>
                <a:cubicBezTo>
                  <a:pt x="1620" y="532"/>
                  <a:pt x="1880" y="760"/>
                  <a:pt x="1696" y="784"/>
                </a:cubicBezTo>
                <a:cubicBezTo>
                  <a:pt x="1512" y="808"/>
                  <a:pt x="512" y="568"/>
                  <a:pt x="256" y="448"/>
                </a:cubicBezTo>
                <a:cubicBezTo>
                  <a:pt x="0" y="328"/>
                  <a:pt x="200" y="128"/>
                  <a:pt x="160" y="64"/>
                </a:cubicBezTo>
                <a:cubicBezTo>
                  <a:pt x="120" y="0"/>
                  <a:pt x="68" y="32"/>
                  <a:pt x="16" y="64"/>
                </a:cubicBezTo>
              </a:path>
            </a:pathLst>
          </a:custGeom>
          <a:noFill/>
          <a:ln w="38100" cap="flat" cmpd="sng">
            <a:solidFill>
              <a:schemeClr val="tx1"/>
            </a:solidFill>
            <a:prstDash val="solid"/>
            <a:round/>
            <a:headEnd/>
            <a:tailEnd/>
          </a:ln>
        </p:spPr>
        <p:txBody>
          <a:bodyPr wrap="none" anchor="ctr"/>
          <a:lstStyle/>
          <a:p>
            <a:endParaRPr lang="en-US"/>
          </a:p>
        </p:txBody>
      </p:sp>
      <p:sp>
        <p:nvSpPr>
          <p:cNvPr id="3078" name="Text Box 8"/>
          <p:cNvSpPr txBox="1">
            <a:spLocks noChangeArrowheads="1"/>
          </p:cNvSpPr>
          <p:nvPr/>
        </p:nvSpPr>
        <p:spPr bwMode="auto">
          <a:xfrm>
            <a:off x="609600" y="3584575"/>
            <a:ext cx="2560638" cy="2216150"/>
          </a:xfrm>
          <a:prstGeom prst="rect">
            <a:avLst/>
          </a:prstGeom>
          <a:solidFill>
            <a:schemeClr val="hlink">
              <a:alpha val="54901"/>
            </a:schemeClr>
          </a:solidFill>
          <a:ln w="9525">
            <a:noFill/>
            <a:miter lim="800000"/>
            <a:headEnd/>
            <a:tailEnd/>
          </a:ln>
        </p:spPr>
        <p:txBody>
          <a:bodyPr>
            <a:spAutoFit/>
          </a:bodyPr>
          <a:lstStyle/>
          <a:p>
            <a:pPr algn="ctr" eaLnBrk="0" hangingPunct="0"/>
            <a:endParaRPr lang="en-US" sz="1800">
              <a:solidFill>
                <a:srgbClr val="FFFFFF"/>
              </a:solidFill>
            </a:endParaRPr>
          </a:p>
          <a:p>
            <a:pPr algn="ctr" eaLnBrk="0" hangingPunct="0"/>
            <a:r>
              <a:rPr lang="en-US" sz="2400">
                <a:solidFill>
                  <a:srgbClr val="000000"/>
                </a:solidFill>
              </a:rPr>
              <a:t>User Interface</a:t>
            </a:r>
          </a:p>
          <a:p>
            <a:pPr algn="ctr" eaLnBrk="0" hangingPunct="0"/>
            <a:endParaRPr lang="en-US" sz="2400">
              <a:solidFill>
                <a:srgbClr val="FFFFFF"/>
              </a:solidFill>
            </a:endParaRPr>
          </a:p>
          <a:p>
            <a:pPr algn="ctr" eaLnBrk="0" hangingPunct="0"/>
            <a:endParaRPr lang="en-US" sz="2400">
              <a:solidFill>
                <a:srgbClr val="FFFFFF"/>
              </a:solidFill>
            </a:endParaRPr>
          </a:p>
          <a:p>
            <a:pPr algn="ctr" eaLnBrk="0" hangingPunct="0"/>
            <a:endParaRPr lang="en-US" sz="2400">
              <a:solidFill>
                <a:srgbClr val="FFFFFF"/>
              </a:solidFill>
            </a:endParaRPr>
          </a:p>
          <a:p>
            <a:pPr algn="ctr" eaLnBrk="0" hangingPunct="0"/>
            <a:r>
              <a:rPr lang="en-US" sz="2400">
                <a:solidFill>
                  <a:srgbClr val="000000"/>
                </a:solidFill>
              </a:rPr>
              <a:t>LabVIEW </a:t>
            </a:r>
          </a:p>
        </p:txBody>
      </p:sp>
      <p:grpSp>
        <p:nvGrpSpPr>
          <p:cNvPr id="3079" name="Group 21"/>
          <p:cNvGrpSpPr>
            <a:grpSpLocks/>
          </p:cNvGrpSpPr>
          <p:nvPr/>
        </p:nvGrpSpPr>
        <p:grpSpPr bwMode="auto">
          <a:xfrm>
            <a:off x="3763963" y="3124200"/>
            <a:ext cx="2560637" cy="2789238"/>
            <a:chOff x="3764280" y="3124200"/>
            <a:chExt cx="2560320" cy="2788920"/>
          </a:xfrm>
        </p:grpSpPr>
        <p:sp>
          <p:nvSpPr>
            <p:cNvPr id="3089" name="Text Box 7"/>
            <p:cNvSpPr txBox="1">
              <a:spLocks noChangeArrowheads="1"/>
            </p:cNvSpPr>
            <p:nvPr/>
          </p:nvSpPr>
          <p:spPr bwMode="auto">
            <a:xfrm>
              <a:off x="3764280" y="3581400"/>
              <a:ext cx="2560320" cy="2331720"/>
            </a:xfrm>
            <a:prstGeom prst="rect">
              <a:avLst/>
            </a:prstGeom>
            <a:solidFill>
              <a:schemeClr val="accent2">
                <a:alpha val="56862"/>
              </a:schemeClr>
            </a:solidFill>
            <a:ln w="9525">
              <a:noFill/>
              <a:miter lim="800000"/>
              <a:headEnd/>
              <a:tailEnd/>
            </a:ln>
          </p:spPr>
          <p:txBody>
            <a:bodyPr>
              <a:spAutoFit/>
            </a:bodyPr>
            <a:lstStyle/>
            <a:p>
              <a:pPr algn="ctr" eaLnBrk="0" hangingPunct="0"/>
              <a:r>
                <a:rPr lang="en-US" sz="2400">
                  <a:solidFill>
                    <a:srgbClr val="000000"/>
                  </a:solidFill>
                </a:rPr>
                <a:t>Real-Time Processor</a:t>
              </a:r>
            </a:p>
            <a:p>
              <a:pPr algn="ctr" eaLnBrk="0" hangingPunct="0"/>
              <a:endParaRPr lang="en-US" sz="2400">
                <a:solidFill>
                  <a:srgbClr val="FFFFFF"/>
                </a:solidFill>
              </a:endParaRPr>
            </a:p>
            <a:p>
              <a:pPr algn="ctr" eaLnBrk="0" hangingPunct="0"/>
              <a:endParaRPr lang="en-US" sz="2400">
                <a:solidFill>
                  <a:srgbClr val="FFFFFF"/>
                </a:solidFill>
              </a:endParaRPr>
            </a:p>
            <a:p>
              <a:pPr algn="ctr" eaLnBrk="0" hangingPunct="0"/>
              <a:endParaRPr lang="en-US" sz="2400">
                <a:solidFill>
                  <a:srgbClr val="FFFFFF"/>
                </a:solidFill>
              </a:endParaRPr>
            </a:p>
            <a:p>
              <a:pPr algn="ctr" eaLnBrk="0" hangingPunct="0"/>
              <a:r>
                <a:rPr lang="en-US" sz="2400">
                  <a:solidFill>
                    <a:srgbClr val="000000"/>
                  </a:solidFill>
                </a:rPr>
                <a:t>LabVIEW Real-Time</a:t>
              </a:r>
            </a:p>
          </p:txBody>
        </p:sp>
        <p:sp>
          <p:nvSpPr>
            <p:cNvPr id="3090" name="AutoShape 9"/>
            <p:cNvSpPr>
              <a:spLocks noChangeArrowheads="1"/>
            </p:cNvSpPr>
            <p:nvPr/>
          </p:nvSpPr>
          <p:spPr bwMode="auto">
            <a:xfrm>
              <a:off x="3764280" y="3124200"/>
              <a:ext cx="2560320" cy="457200"/>
            </a:xfrm>
            <a:prstGeom prst="triangle">
              <a:avLst>
                <a:gd name="adj" fmla="val 79810"/>
              </a:avLst>
            </a:prstGeom>
            <a:solidFill>
              <a:schemeClr val="accent2">
                <a:alpha val="56862"/>
              </a:schemeClr>
            </a:solidFill>
            <a:ln w="9525">
              <a:noFill/>
              <a:miter lim="800000"/>
              <a:headEnd/>
              <a:tailEnd/>
            </a:ln>
          </p:spPr>
          <p:txBody>
            <a:bodyPr wrap="none" anchor="ctr"/>
            <a:lstStyle/>
            <a:p>
              <a:pPr algn="ctr" eaLnBrk="0" hangingPunct="0"/>
              <a:endParaRPr lang="en-US" sz="2400">
                <a:solidFill>
                  <a:srgbClr val="FFFFFF"/>
                </a:solidFill>
              </a:endParaRPr>
            </a:p>
          </p:txBody>
        </p:sp>
      </p:grpSp>
      <p:sp>
        <p:nvSpPr>
          <p:cNvPr id="3080" name="Rectangle 10"/>
          <p:cNvSpPr>
            <a:spLocks noChangeArrowheads="1"/>
          </p:cNvSpPr>
          <p:nvPr/>
        </p:nvSpPr>
        <p:spPr bwMode="auto">
          <a:xfrm>
            <a:off x="5181600" y="1905000"/>
            <a:ext cx="1447800" cy="1600200"/>
          </a:xfrm>
          <a:prstGeom prst="rect">
            <a:avLst/>
          </a:prstGeom>
          <a:noFill/>
          <a:ln w="57150">
            <a:solidFill>
              <a:schemeClr val="accent2"/>
            </a:solidFill>
            <a:miter lim="800000"/>
            <a:headEnd/>
            <a:tailEnd/>
          </a:ln>
        </p:spPr>
        <p:txBody>
          <a:bodyPr wrap="none" anchor="ctr"/>
          <a:lstStyle/>
          <a:p>
            <a:pPr algn="ctr" eaLnBrk="0" hangingPunct="0"/>
            <a:endParaRPr lang="en-US" sz="2400">
              <a:solidFill>
                <a:srgbClr val="FFFFFF"/>
              </a:solidFill>
            </a:endParaRPr>
          </a:p>
        </p:txBody>
      </p:sp>
      <p:sp>
        <p:nvSpPr>
          <p:cNvPr id="3081" name="Rectangle 11"/>
          <p:cNvSpPr>
            <a:spLocks noChangeArrowheads="1"/>
          </p:cNvSpPr>
          <p:nvPr/>
        </p:nvSpPr>
        <p:spPr bwMode="auto">
          <a:xfrm>
            <a:off x="7391400" y="2209800"/>
            <a:ext cx="533400" cy="533400"/>
          </a:xfrm>
          <a:prstGeom prst="rect">
            <a:avLst/>
          </a:prstGeom>
          <a:noFill/>
          <a:ln w="57150">
            <a:solidFill>
              <a:schemeClr val="accent1"/>
            </a:solidFill>
            <a:miter lim="800000"/>
            <a:headEnd/>
            <a:tailEnd/>
          </a:ln>
        </p:spPr>
        <p:txBody>
          <a:bodyPr wrap="none" anchor="ctr"/>
          <a:lstStyle/>
          <a:p>
            <a:pPr algn="ctr" eaLnBrk="0" hangingPunct="0"/>
            <a:endParaRPr lang="en-US" sz="2400">
              <a:solidFill>
                <a:srgbClr val="FFFFFF"/>
              </a:solidFill>
            </a:endParaRPr>
          </a:p>
        </p:txBody>
      </p:sp>
      <p:sp>
        <p:nvSpPr>
          <p:cNvPr id="3082" name="Text Box 6"/>
          <p:cNvSpPr txBox="1">
            <a:spLocks noChangeArrowheads="1"/>
          </p:cNvSpPr>
          <p:nvPr/>
        </p:nvSpPr>
        <p:spPr bwMode="auto">
          <a:xfrm>
            <a:off x="6477000" y="3581400"/>
            <a:ext cx="2560638" cy="2332038"/>
          </a:xfrm>
          <a:prstGeom prst="rect">
            <a:avLst/>
          </a:prstGeom>
          <a:solidFill>
            <a:schemeClr val="folHlink">
              <a:alpha val="65097"/>
            </a:schemeClr>
          </a:solidFill>
          <a:ln w="9525">
            <a:noFill/>
            <a:miter lim="800000"/>
            <a:headEnd/>
            <a:tailEnd/>
          </a:ln>
        </p:spPr>
        <p:txBody>
          <a:bodyPr>
            <a:spAutoFit/>
          </a:bodyPr>
          <a:lstStyle/>
          <a:p>
            <a:pPr algn="ctr" eaLnBrk="0" hangingPunct="0"/>
            <a:r>
              <a:rPr lang="en-US" sz="2400">
                <a:solidFill>
                  <a:srgbClr val="000000"/>
                </a:solidFill>
              </a:rPr>
              <a:t>Reconfigurable </a:t>
            </a:r>
          </a:p>
          <a:p>
            <a:pPr algn="ctr" eaLnBrk="0" hangingPunct="0"/>
            <a:r>
              <a:rPr lang="en-US" sz="2400">
                <a:solidFill>
                  <a:srgbClr val="000000"/>
                </a:solidFill>
              </a:rPr>
              <a:t>FPGA</a:t>
            </a:r>
          </a:p>
          <a:p>
            <a:pPr algn="ctr" eaLnBrk="0" hangingPunct="0"/>
            <a:endParaRPr lang="en-US" sz="2400">
              <a:solidFill>
                <a:srgbClr val="FFFFFF"/>
              </a:solidFill>
            </a:endParaRPr>
          </a:p>
          <a:p>
            <a:pPr algn="ctr" eaLnBrk="0" hangingPunct="0"/>
            <a:endParaRPr lang="en-US" sz="2400">
              <a:solidFill>
                <a:srgbClr val="FFFFFF"/>
              </a:solidFill>
            </a:endParaRPr>
          </a:p>
          <a:p>
            <a:pPr algn="ctr" eaLnBrk="0" hangingPunct="0"/>
            <a:endParaRPr lang="en-US" sz="2400">
              <a:solidFill>
                <a:srgbClr val="FFFFFF"/>
              </a:solidFill>
            </a:endParaRPr>
          </a:p>
          <a:p>
            <a:pPr algn="ctr" eaLnBrk="0" hangingPunct="0"/>
            <a:r>
              <a:rPr lang="en-US" sz="2400">
                <a:solidFill>
                  <a:srgbClr val="000000"/>
                </a:solidFill>
              </a:rPr>
              <a:t>LabVIEW FPGA</a:t>
            </a:r>
          </a:p>
        </p:txBody>
      </p:sp>
      <p:sp>
        <p:nvSpPr>
          <p:cNvPr id="3083" name="AutoShape 12"/>
          <p:cNvSpPr>
            <a:spLocks noChangeArrowheads="1"/>
          </p:cNvSpPr>
          <p:nvPr/>
        </p:nvSpPr>
        <p:spPr bwMode="auto">
          <a:xfrm>
            <a:off x="6477000" y="2819400"/>
            <a:ext cx="2560638" cy="762000"/>
          </a:xfrm>
          <a:prstGeom prst="triangle">
            <a:avLst>
              <a:gd name="adj" fmla="val 47528"/>
            </a:avLst>
          </a:prstGeom>
          <a:solidFill>
            <a:schemeClr val="accent1">
              <a:alpha val="49019"/>
            </a:schemeClr>
          </a:solidFill>
          <a:ln w="9525">
            <a:noFill/>
            <a:miter lim="800000"/>
            <a:headEnd/>
            <a:tailEnd/>
          </a:ln>
        </p:spPr>
        <p:txBody>
          <a:bodyPr wrap="none" anchor="ctr"/>
          <a:lstStyle/>
          <a:p>
            <a:pPr algn="ctr" eaLnBrk="0" hangingPunct="0"/>
            <a:endParaRPr lang="en-US" sz="2400">
              <a:solidFill>
                <a:srgbClr val="FFFFFF"/>
              </a:solidFill>
            </a:endParaRPr>
          </a:p>
        </p:txBody>
      </p:sp>
      <p:sp>
        <p:nvSpPr>
          <p:cNvPr id="3084" name="AutoShape 13"/>
          <p:cNvSpPr>
            <a:spLocks noChangeArrowheads="1"/>
          </p:cNvSpPr>
          <p:nvPr/>
        </p:nvSpPr>
        <p:spPr bwMode="auto">
          <a:xfrm>
            <a:off x="609600" y="2501900"/>
            <a:ext cx="2560638" cy="1079500"/>
          </a:xfrm>
          <a:prstGeom prst="triangle">
            <a:avLst>
              <a:gd name="adj" fmla="val 74671"/>
            </a:avLst>
          </a:prstGeom>
          <a:solidFill>
            <a:schemeClr val="hlink">
              <a:alpha val="54901"/>
            </a:schemeClr>
          </a:solidFill>
          <a:ln w="9525">
            <a:noFill/>
            <a:miter lim="800000"/>
            <a:headEnd/>
            <a:tailEnd/>
          </a:ln>
        </p:spPr>
        <p:txBody>
          <a:bodyPr wrap="none" anchor="ctr"/>
          <a:lstStyle/>
          <a:p>
            <a:pPr algn="ctr" eaLnBrk="0" hangingPunct="0"/>
            <a:endParaRPr lang="en-US" sz="2400">
              <a:solidFill>
                <a:srgbClr val="FFFFFF"/>
              </a:solidFill>
            </a:endParaRPr>
          </a:p>
        </p:txBody>
      </p:sp>
      <p:pic>
        <p:nvPicPr>
          <p:cNvPr id="3085" name="Picture 14" descr="noloc_missing_art_imagefile"/>
          <p:cNvPicPr>
            <a:picLocks noChangeAspect="1" noChangeArrowheads="1"/>
          </p:cNvPicPr>
          <p:nvPr/>
        </p:nvPicPr>
        <p:blipFill>
          <a:blip r:embed="rId6" cstate="print"/>
          <a:srcRect l="2472" t="21519" r="84499" b="45528"/>
          <a:stretch>
            <a:fillRect/>
          </a:stretch>
        </p:blipFill>
        <p:spPr bwMode="auto">
          <a:xfrm>
            <a:off x="1371600" y="4343400"/>
            <a:ext cx="1022350" cy="990600"/>
          </a:xfrm>
          <a:prstGeom prst="rect">
            <a:avLst/>
          </a:prstGeom>
          <a:noFill/>
          <a:ln w="9525">
            <a:noFill/>
            <a:miter lim="800000"/>
            <a:headEnd/>
            <a:tailEnd/>
          </a:ln>
        </p:spPr>
      </p:pic>
      <p:sp>
        <p:nvSpPr>
          <p:cNvPr id="3086" name="Rectangle 15"/>
          <p:cNvSpPr>
            <a:spLocks noChangeArrowheads="1"/>
          </p:cNvSpPr>
          <p:nvPr/>
        </p:nvSpPr>
        <p:spPr bwMode="auto">
          <a:xfrm>
            <a:off x="914400" y="1219200"/>
            <a:ext cx="2743200" cy="1828800"/>
          </a:xfrm>
          <a:prstGeom prst="rect">
            <a:avLst/>
          </a:prstGeom>
          <a:noFill/>
          <a:ln w="57150">
            <a:solidFill>
              <a:schemeClr val="hlink"/>
            </a:solidFill>
            <a:miter lim="800000"/>
            <a:headEnd/>
            <a:tailEnd/>
          </a:ln>
        </p:spPr>
        <p:txBody>
          <a:bodyPr wrap="none" anchor="ctr"/>
          <a:lstStyle/>
          <a:p>
            <a:pPr algn="ctr" eaLnBrk="0" hangingPunct="0"/>
            <a:endParaRPr lang="en-US" sz="2400">
              <a:solidFill>
                <a:srgbClr val="FFFFFF"/>
              </a:solidFill>
            </a:endParaRPr>
          </a:p>
        </p:txBody>
      </p:sp>
      <p:pic>
        <p:nvPicPr>
          <p:cNvPr id="3087" name="Picture 46" descr="noloc_missing_art_imagefile"/>
          <p:cNvPicPr>
            <a:picLocks noChangeAspect="1" noChangeArrowheads="1"/>
          </p:cNvPicPr>
          <p:nvPr/>
        </p:nvPicPr>
        <p:blipFill>
          <a:blip r:embed="rId7" cstate="print"/>
          <a:srcRect l="15451" t="9969" r="17596" b="15265"/>
          <a:stretch>
            <a:fillRect/>
          </a:stretch>
        </p:blipFill>
        <p:spPr bwMode="auto">
          <a:xfrm>
            <a:off x="4572000" y="4343400"/>
            <a:ext cx="858838" cy="990600"/>
          </a:xfrm>
          <a:prstGeom prst="rect">
            <a:avLst/>
          </a:prstGeom>
          <a:noFill/>
          <a:ln w="9525">
            <a:noFill/>
            <a:miter lim="800000"/>
            <a:headEnd/>
            <a:tailEnd/>
          </a:ln>
        </p:spPr>
      </p:pic>
      <p:pic>
        <p:nvPicPr>
          <p:cNvPr id="3088" name="Picture 45" descr="noloc_missing_art_imagefile"/>
          <p:cNvPicPr>
            <a:picLocks noChangeAspect="1" noChangeArrowheads="1"/>
          </p:cNvPicPr>
          <p:nvPr/>
        </p:nvPicPr>
        <p:blipFill>
          <a:blip r:embed="rId8" cstate="print"/>
          <a:srcRect/>
          <a:stretch>
            <a:fillRect/>
          </a:stretch>
        </p:blipFill>
        <p:spPr bwMode="auto">
          <a:xfrm>
            <a:off x="7239000" y="4330700"/>
            <a:ext cx="990600" cy="10033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pPr eaLnBrk="1" hangingPunct="1"/>
            <a:r>
              <a:rPr lang="en-US" smtClean="0"/>
              <a:t>Ensuring Lossless DMA Transfer</a:t>
            </a:r>
          </a:p>
        </p:txBody>
      </p:sp>
      <p:sp>
        <p:nvSpPr>
          <p:cNvPr id="823299" name="Rectangle 7"/>
          <p:cNvSpPr>
            <a:spLocks noGrp="1" noChangeArrowheads="1"/>
          </p:cNvSpPr>
          <p:nvPr>
            <p:ph idx="1"/>
          </p:nvPr>
        </p:nvSpPr>
        <p:spPr/>
        <p:txBody>
          <a:bodyPr/>
          <a:lstStyle/>
          <a:p>
            <a:pPr marL="0" indent="0" eaLnBrk="1" hangingPunct="1"/>
            <a:r>
              <a:rPr lang="en-US" b="1" smtClean="0"/>
              <a:t>Overflow</a:t>
            </a:r>
            <a:r>
              <a:rPr lang="en-US" smtClean="0"/>
              <a:t> – FIFO is filled as a result of data being written faster than it is read, data may be lost</a:t>
            </a:r>
          </a:p>
          <a:p>
            <a:pPr lvl="1" eaLnBrk="1" hangingPunct="1"/>
            <a:r>
              <a:rPr lang="en-US" smtClean="0"/>
              <a:t>Reduce the rate at which you write data to the FIFO</a:t>
            </a:r>
          </a:p>
          <a:p>
            <a:pPr lvl="1" eaLnBrk="1" hangingPunct="1"/>
            <a:r>
              <a:rPr lang="en-US" smtClean="0"/>
              <a:t>Increase number of elements to read on host</a:t>
            </a:r>
          </a:p>
          <a:p>
            <a:pPr lvl="1" eaLnBrk="1" hangingPunct="1"/>
            <a:r>
              <a:rPr lang="en-US" smtClean="0"/>
              <a:t>Increase FPGA/host buffer sizes</a:t>
            </a:r>
          </a:p>
          <a:p>
            <a:pPr lvl="1" eaLnBrk="1" hangingPunct="1"/>
            <a:r>
              <a:rPr lang="en-US" smtClean="0"/>
              <a:t>Reduce load on CPU</a:t>
            </a:r>
          </a:p>
          <a:p>
            <a:pPr lvl="2" eaLnBrk="1" hangingPunct="1"/>
            <a:r>
              <a:rPr lang="en-US" smtClean="0"/>
              <a:t>Speed of CPU and competing tasks impact transfer rate from DMA to application memory</a:t>
            </a:r>
          </a:p>
        </p:txBody>
      </p:sp>
    </p:spTree>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p:txBody>
          <a:bodyPr/>
          <a:lstStyle/>
          <a:p>
            <a:pPr eaLnBrk="1" hangingPunct="1"/>
            <a:r>
              <a:rPr lang="en-US" smtClean="0"/>
              <a:t>Ensuring Lossless DMA Transfer</a:t>
            </a:r>
          </a:p>
        </p:txBody>
      </p:sp>
      <p:sp>
        <p:nvSpPr>
          <p:cNvPr id="824323" name="Rectangle 4"/>
          <p:cNvSpPr>
            <a:spLocks noGrp="1" noChangeArrowheads="1"/>
          </p:cNvSpPr>
          <p:nvPr>
            <p:ph idx="1"/>
          </p:nvPr>
        </p:nvSpPr>
        <p:spPr/>
        <p:txBody>
          <a:bodyPr/>
          <a:lstStyle/>
          <a:p>
            <a:pPr marL="0" indent="0" eaLnBrk="1" hangingPunct="1"/>
            <a:r>
              <a:rPr lang="en-US" b="1" smtClean="0"/>
              <a:t>Underflow </a:t>
            </a:r>
            <a:r>
              <a:rPr lang="en-US" smtClean="0"/>
              <a:t>– FIFO is emptied as a result of data being read faster than it is written, timeout is generated</a:t>
            </a:r>
          </a:p>
          <a:p>
            <a:pPr lvl="1" eaLnBrk="1" hangingPunct="1"/>
            <a:r>
              <a:rPr lang="en-US" smtClean="0"/>
              <a:t>Increase timeout</a:t>
            </a:r>
          </a:p>
          <a:p>
            <a:pPr lvl="1" eaLnBrk="1" hangingPunct="1"/>
            <a:r>
              <a:rPr lang="en-US" smtClean="0"/>
              <a:t>Read less frequently</a:t>
            </a:r>
          </a:p>
          <a:p>
            <a:pPr lvl="1" eaLnBrk="1" hangingPunct="1"/>
            <a:r>
              <a:rPr lang="en-US" smtClean="0"/>
              <a:t>Read smaller sets of elements</a:t>
            </a:r>
          </a:p>
        </p:txBody>
      </p:sp>
    </p:spTree>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r>
              <a:rPr lang="en-US" smtClean="0"/>
              <a:t>Handling Overflow and Underflow </a:t>
            </a:r>
          </a:p>
        </p:txBody>
      </p:sp>
      <p:sp>
        <p:nvSpPr>
          <p:cNvPr id="825347" name="Rectangle 8"/>
          <p:cNvSpPr>
            <a:spLocks noGrp="1" noChangeArrowheads="1"/>
          </p:cNvSpPr>
          <p:nvPr>
            <p:ph sz="half" idx="1"/>
          </p:nvPr>
        </p:nvSpPr>
        <p:spPr/>
        <p:txBody>
          <a:bodyPr/>
          <a:lstStyle/>
          <a:p>
            <a:pPr lvl="1" eaLnBrk="1" hangingPunct="1"/>
            <a:r>
              <a:rPr lang="en-US" smtClean="0"/>
              <a:t>Overflow – Check whether or not the Write Method timed out</a:t>
            </a:r>
          </a:p>
          <a:p>
            <a:pPr lvl="1" eaLnBrk="1" hangingPunct="1"/>
            <a:r>
              <a:rPr lang="en-US" smtClean="0"/>
              <a:t>Underflow – Check for error –50400 on the DMA Read method</a:t>
            </a:r>
            <a:endParaRPr lang="en-US" smtClean="0">
              <a:solidFill>
                <a:srgbClr val="FF0000"/>
              </a:solidFill>
            </a:endParaRPr>
          </a:p>
          <a:p>
            <a:pPr lvl="1" eaLnBrk="1" hangingPunct="1"/>
            <a:endParaRPr lang="en-US" smtClean="0"/>
          </a:p>
        </p:txBody>
      </p:sp>
      <p:sp>
        <p:nvSpPr>
          <p:cNvPr id="825348" name="Oval 12"/>
          <p:cNvSpPr>
            <a:spLocks noChangeArrowheads="1"/>
          </p:cNvSpPr>
          <p:nvPr/>
        </p:nvSpPr>
        <p:spPr bwMode="auto">
          <a:xfrm>
            <a:off x="8229600" y="696913"/>
            <a:ext cx="914400" cy="914400"/>
          </a:xfrm>
          <a:prstGeom prst="ellipse">
            <a:avLst/>
          </a:prstGeom>
          <a:noFill/>
          <a:ln w="9525" algn="ctr">
            <a:noFill/>
            <a:round/>
            <a:headEnd/>
            <a:tailEnd/>
          </a:ln>
        </p:spPr>
        <p:txBody>
          <a:bodyPr wrap="none" anchor="ctr">
            <a:spAutoFit/>
          </a:bodyPr>
          <a:lstStyle/>
          <a:p>
            <a:endParaRPr lang="en-US" sz="1800" b="0">
              <a:solidFill>
                <a:srgbClr val="000000"/>
              </a:solidFill>
            </a:endParaRPr>
          </a:p>
        </p:txBody>
      </p:sp>
      <p:pic>
        <p:nvPicPr>
          <p:cNvPr id="825349" name="Picture 7" descr="loc_bd_FPGA Target to Host - FIFO Full.bmp"/>
          <p:cNvPicPr>
            <a:picLocks noChangeAspect="1"/>
          </p:cNvPicPr>
          <p:nvPr/>
        </p:nvPicPr>
        <p:blipFill>
          <a:blip r:embed="rId3" cstate="print"/>
          <a:srcRect/>
          <a:stretch>
            <a:fillRect/>
          </a:stretch>
        </p:blipFill>
        <p:spPr bwMode="auto">
          <a:xfrm>
            <a:off x="4762500" y="1600200"/>
            <a:ext cx="3257550" cy="1143000"/>
          </a:xfrm>
          <a:prstGeom prst="rect">
            <a:avLst/>
          </a:prstGeom>
          <a:noFill/>
          <a:ln w="9525">
            <a:noFill/>
            <a:miter lim="800000"/>
            <a:headEnd/>
            <a:tailEnd/>
          </a:ln>
        </p:spPr>
      </p:pic>
      <p:pic>
        <p:nvPicPr>
          <p:cNvPr id="825350" name="Picture 9" descr="loc_bd_Lossless Data Transfer - Host.bmp"/>
          <p:cNvPicPr>
            <a:picLocks noChangeAspect="1"/>
          </p:cNvPicPr>
          <p:nvPr/>
        </p:nvPicPr>
        <p:blipFill>
          <a:blip r:embed="rId4" cstate="print"/>
          <a:srcRect/>
          <a:stretch>
            <a:fillRect/>
          </a:stretch>
        </p:blipFill>
        <p:spPr bwMode="auto">
          <a:xfrm>
            <a:off x="3962400" y="3657600"/>
            <a:ext cx="4857750" cy="1343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Title 1"/>
          <p:cNvSpPr>
            <a:spLocks noGrp="1"/>
          </p:cNvSpPr>
          <p:nvPr>
            <p:ph type="title"/>
          </p:nvPr>
        </p:nvSpPr>
        <p:spPr/>
        <p:txBody>
          <a:bodyPr/>
          <a:lstStyle/>
          <a:p>
            <a:pPr eaLnBrk="1" hangingPunct="1"/>
            <a:r>
              <a:rPr lang="en-US" smtClean="0"/>
              <a:t>Recovering from a FIFO Overflow</a:t>
            </a:r>
          </a:p>
        </p:txBody>
      </p:sp>
      <p:sp>
        <p:nvSpPr>
          <p:cNvPr id="826371" name="Content Placeholder 2"/>
          <p:cNvSpPr>
            <a:spLocks noGrp="1"/>
          </p:cNvSpPr>
          <p:nvPr>
            <p:ph idx="1"/>
          </p:nvPr>
        </p:nvSpPr>
        <p:spPr/>
        <p:txBody>
          <a:bodyPr/>
          <a:lstStyle/>
          <a:p>
            <a:pPr lvl="1" eaLnBrk="1" hangingPunct="1"/>
            <a:r>
              <a:rPr lang="en-US" smtClean="0"/>
              <a:t>There are two primary methods for clearing the FIFO when an overflow occurs, depending on whether or not you want to keep the data that is in the FIFO</a:t>
            </a:r>
          </a:p>
          <a:p>
            <a:pPr lvl="2" eaLnBrk="1" hangingPunct="1"/>
            <a:r>
              <a:rPr lang="en-US" smtClean="0"/>
              <a:t>Reset the FPGA VI – Discards the data in the FIFO</a:t>
            </a:r>
          </a:p>
          <a:p>
            <a:pPr lvl="2" eaLnBrk="1" hangingPunct="1"/>
            <a:r>
              <a:rPr lang="en-US" smtClean="0"/>
              <a:t>Flushing the buffer – Reads the remaining data in the FIFO</a:t>
            </a:r>
          </a:p>
          <a:p>
            <a:pPr lvl="1" eaLnBrk="1" hangingPunct="1"/>
            <a:r>
              <a:rPr lang="en-US" smtClean="0"/>
              <a:t>Either method can be performed to initialize the FIFO at the beginning of execution</a:t>
            </a:r>
          </a:p>
        </p:txBody>
      </p:sp>
    </p:spTree>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p:txBody>
          <a:bodyPr/>
          <a:lstStyle/>
          <a:p>
            <a:pPr eaLnBrk="1" hangingPunct="1"/>
            <a:r>
              <a:rPr lang="en-US" smtClean="0"/>
              <a:t>Resetting the FPGA VI</a:t>
            </a:r>
          </a:p>
        </p:txBody>
      </p:sp>
      <p:sp>
        <p:nvSpPr>
          <p:cNvPr id="827395" name="Rectangle 8"/>
          <p:cNvSpPr>
            <a:spLocks noGrp="1" noChangeArrowheads="1"/>
          </p:cNvSpPr>
          <p:nvPr>
            <p:ph sz="half" idx="1"/>
          </p:nvPr>
        </p:nvSpPr>
        <p:spPr/>
        <p:txBody>
          <a:bodyPr/>
          <a:lstStyle/>
          <a:p>
            <a:pPr lvl="1" eaLnBrk="1" hangingPunct="1"/>
            <a:r>
              <a:rPr lang="en-US" smtClean="0"/>
              <a:t>Execution on development computer</a:t>
            </a:r>
          </a:p>
          <a:p>
            <a:pPr lvl="2" eaLnBrk="1" hangingPunct="1"/>
            <a:r>
              <a:rPr lang="en-US" smtClean="0"/>
              <a:t>FIFOs automatically reset when the VI stops and restarts</a:t>
            </a:r>
          </a:p>
          <a:p>
            <a:pPr lvl="1" eaLnBrk="1" hangingPunct="1"/>
            <a:r>
              <a:rPr lang="en-US" smtClean="0"/>
              <a:t>Execution on FPGA Target</a:t>
            </a:r>
          </a:p>
          <a:p>
            <a:pPr lvl="2" eaLnBrk="1" hangingPunct="1"/>
            <a:r>
              <a:rPr lang="en-US" smtClean="0"/>
              <a:t>FIFOs do not automatically reset</a:t>
            </a:r>
          </a:p>
          <a:p>
            <a:pPr lvl="1" eaLnBrk="1" hangingPunct="1"/>
            <a:r>
              <a:rPr lang="en-US" smtClean="0"/>
              <a:t>To reset programmatically:</a:t>
            </a:r>
          </a:p>
          <a:p>
            <a:pPr lvl="2" eaLnBrk="1" hangingPunct="1"/>
            <a:r>
              <a:rPr lang="en-US" smtClean="0"/>
              <a:t>Use the Invoke Method function</a:t>
            </a:r>
            <a:br>
              <a:rPr lang="en-US" smtClean="0"/>
            </a:br>
            <a:r>
              <a:rPr lang="en-US" smtClean="0"/>
              <a:t>	Or</a:t>
            </a:r>
          </a:p>
          <a:p>
            <a:pPr lvl="2" eaLnBrk="1" hangingPunct="1"/>
            <a:r>
              <a:rPr lang="en-US" smtClean="0"/>
              <a:t>Use the Close FPGA VI function configured to </a:t>
            </a:r>
            <a:r>
              <a:rPr lang="en-US" b="1" smtClean="0"/>
              <a:t>Close and Reset if Last Reference</a:t>
            </a:r>
          </a:p>
          <a:p>
            <a:pPr marL="0" indent="0" eaLnBrk="1" hangingPunct="1"/>
            <a:endParaRPr lang="en-US" smtClean="0"/>
          </a:p>
        </p:txBody>
      </p:sp>
      <p:pic>
        <p:nvPicPr>
          <p:cNvPr id="827396" name="Picture 3" descr="loc_env_Host FIFO Reset.bmp"/>
          <p:cNvPicPr>
            <a:picLocks noChangeAspect="1"/>
          </p:cNvPicPr>
          <p:nvPr/>
        </p:nvPicPr>
        <p:blipFill>
          <a:blip r:embed="rId3" cstate="print"/>
          <a:srcRect/>
          <a:stretch>
            <a:fillRect/>
          </a:stretch>
        </p:blipFill>
        <p:spPr bwMode="auto">
          <a:xfrm>
            <a:off x="6019800" y="1639888"/>
            <a:ext cx="922338" cy="569912"/>
          </a:xfrm>
          <a:prstGeom prst="rect">
            <a:avLst/>
          </a:prstGeom>
          <a:noFill/>
          <a:ln w="9525">
            <a:noFill/>
            <a:miter lim="800000"/>
            <a:headEnd/>
            <a:tailEnd/>
          </a:ln>
        </p:spPr>
      </p:pic>
      <p:pic>
        <p:nvPicPr>
          <p:cNvPr id="827397" name="Content Placeholder 5" descr="loc_bd_Host DMA FIFO - Close Reset.bmp"/>
          <p:cNvPicPr>
            <a:picLocks noChangeAspect="1"/>
          </p:cNvPicPr>
          <p:nvPr/>
        </p:nvPicPr>
        <p:blipFill>
          <a:blip r:embed="rId4" cstate="print"/>
          <a:srcRect/>
          <a:stretch>
            <a:fillRect/>
          </a:stretch>
        </p:blipFill>
        <p:spPr bwMode="auto">
          <a:xfrm>
            <a:off x="5105400" y="2516188"/>
            <a:ext cx="2819400" cy="353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p:txBody>
          <a:bodyPr/>
          <a:lstStyle/>
          <a:p>
            <a:pPr eaLnBrk="1" hangingPunct="1"/>
            <a:r>
              <a:rPr lang="en-US" smtClean="0"/>
              <a:t>Flushing the Buffer</a:t>
            </a:r>
          </a:p>
        </p:txBody>
      </p:sp>
      <p:sp>
        <p:nvSpPr>
          <p:cNvPr id="828419" name="Rectangle 6"/>
          <p:cNvSpPr>
            <a:spLocks noGrp="1" noChangeArrowheads="1"/>
          </p:cNvSpPr>
          <p:nvPr>
            <p:ph idx="1"/>
          </p:nvPr>
        </p:nvSpPr>
        <p:spPr/>
        <p:txBody>
          <a:bodyPr/>
          <a:lstStyle/>
          <a:p>
            <a:pPr lvl="1" eaLnBrk="1" hangingPunct="1"/>
            <a:r>
              <a:rPr lang="en-US" smtClean="0"/>
              <a:t>Find out how much data remains in the FIFO</a:t>
            </a:r>
          </a:p>
          <a:p>
            <a:pPr lvl="1" eaLnBrk="1" hangingPunct="1"/>
            <a:r>
              <a:rPr lang="en-US" smtClean="0"/>
              <a:t>Read all of the remaining elements from the FIFO</a:t>
            </a:r>
          </a:p>
        </p:txBody>
      </p:sp>
      <p:pic>
        <p:nvPicPr>
          <p:cNvPr id="828420" name="Picture 2" descr="loc_missing_art_imagefile"/>
          <p:cNvPicPr>
            <a:picLocks noChangeAspect="1" noChangeArrowheads="1"/>
          </p:cNvPicPr>
          <p:nvPr/>
        </p:nvPicPr>
        <p:blipFill>
          <a:blip r:embed="rId3" cstate="print"/>
          <a:srcRect/>
          <a:stretch>
            <a:fillRect/>
          </a:stretch>
        </p:blipFill>
        <p:spPr bwMode="auto">
          <a:xfrm>
            <a:off x="611188" y="3276600"/>
            <a:ext cx="7923212"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Title 4"/>
          <p:cNvSpPr>
            <a:spLocks noGrp="1"/>
          </p:cNvSpPr>
          <p:nvPr>
            <p:ph type="title"/>
          </p:nvPr>
        </p:nvSpPr>
        <p:spPr/>
        <p:txBody>
          <a:bodyPr/>
          <a:lstStyle/>
          <a:p>
            <a:pPr eaLnBrk="1" hangingPunct="1"/>
            <a:r>
              <a:rPr lang="en-US" dirty="0" smtClean="0"/>
              <a:t>Exercise 9-1 Custom Triggering</a:t>
            </a:r>
          </a:p>
        </p:txBody>
      </p:sp>
      <p:sp>
        <p:nvSpPr>
          <p:cNvPr id="829443" name="Content Placeholder 5"/>
          <p:cNvSpPr>
            <a:spLocks noGrp="1"/>
          </p:cNvSpPr>
          <p:nvPr>
            <p:ph idx="1"/>
          </p:nvPr>
        </p:nvSpPr>
        <p:spPr/>
        <p:txBody>
          <a:bodyPr/>
          <a:lstStyle/>
          <a:p>
            <a:pPr marL="0" indent="0" eaLnBrk="1" hangingPunct="1"/>
            <a:r>
              <a:rPr lang="en-US" smtClean="0"/>
              <a:t>Develop an FPGA VI that waits for multiple trigger conditions to be met before acquiring analog data and writing to a DMA FIFO for transfer to the RT Host.</a:t>
            </a:r>
          </a:p>
        </p:txBody>
      </p:sp>
    </p:spTree>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Title 1"/>
          <p:cNvSpPr>
            <a:spLocks noGrp="1"/>
          </p:cNvSpPr>
          <p:nvPr>
            <p:ph type="title"/>
          </p:nvPr>
        </p:nvSpPr>
        <p:spPr/>
        <p:txBody>
          <a:bodyPr/>
          <a:lstStyle/>
          <a:p>
            <a:pPr eaLnBrk="1" hangingPunct="1"/>
            <a:r>
              <a:rPr lang="en-US" dirty="0" smtClean="0"/>
              <a:t>Exercise 9-1 Custom Triggering</a:t>
            </a:r>
          </a:p>
        </p:txBody>
      </p:sp>
      <p:sp>
        <p:nvSpPr>
          <p:cNvPr id="5" name="Content Placeholder 4"/>
          <p:cNvSpPr>
            <a:spLocks noGrp="1"/>
          </p:cNvSpPr>
          <p:nvPr>
            <p:ph idx="1"/>
          </p:nvPr>
        </p:nvSpPr>
        <p:spPr/>
        <p:txBody>
          <a:bodyPr rtlCol="0">
            <a:normAutofit fontScale="92500" lnSpcReduction="20000"/>
          </a:bodyPr>
          <a:lstStyle/>
          <a:p>
            <a:pPr eaLnBrk="1" fontAlgn="auto" hangingPunct="1">
              <a:spcAft>
                <a:spcPts val="0"/>
              </a:spcAft>
              <a:buFont typeface="Arial" pitchFamily="34" charset="0"/>
              <a:buChar char="•"/>
              <a:defRPr/>
            </a:pPr>
            <a:r>
              <a:rPr lang="en-US" dirty="0" smtClean="0"/>
              <a:t>What are the benefits of implementing a custom trigger on the FPGA?</a:t>
            </a:r>
          </a:p>
          <a:p>
            <a:pPr eaLnBrk="1" fontAlgn="auto" hangingPunct="1">
              <a:spcAft>
                <a:spcPts val="0"/>
              </a:spcAft>
              <a:buFont typeface="Arial" pitchFamily="34" charset="0"/>
              <a:buChar char="•"/>
              <a:defRPr/>
            </a:pPr>
            <a:r>
              <a:rPr lang="en-US" dirty="0" smtClean="0"/>
              <a:t>Which polling or blocking method was used to read the FIFO in the Host VI?</a:t>
            </a:r>
          </a:p>
          <a:p>
            <a:pPr eaLnBrk="1" fontAlgn="auto" hangingPunct="1">
              <a:spcAft>
                <a:spcPts val="0"/>
              </a:spcAft>
              <a:buFont typeface="Arial" pitchFamily="34" charset="0"/>
              <a:buChar char="•"/>
              <a:defRPr/>
            </a:pPr>
            <a:r>
              <a:rPr lang="en-US" dirty="0" smtClean="0"/>
              <a:t>How did your code handle overflow/underflow?</a:t>
            </a:r>
            <a:endParaRPr lang="en-US" dirty="0"/>
          </a:p>
        </p:txBody>
      </p:sp>
    </p:spTree>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Title 1"/>
          <p:cNvSpPr>
            <a:spLocks noGrp="1"/>
          </p:cNvSpPr>
          <p:nvPr>
            <p:ph type="title"/>
          </p:nvPr>
        </p:nvSpPr>
        <p:spPr/>
        <p:txBody>
          <a:bodyPr/>
          <a:lstStyle/>
          <a:p>
            <a:pPr eaLnBrk="1" hangingPunct="1"/>
            <a:r>
              <a:rPr lang="en-US" smtClean="0"/>
              <a:t>D. Interleaving</a:t>
            </a:r>
          </a:p>
        </p:txBody>
      </p:sp>
      <p:sp>
        <p:nvSpPr>
          <p:cNvPr id="831491" name="Content Placeholder 5"/>
          <p:cNvSpPr>
            <a:spLocks noGrp="1"/>
          </p:cNvSpPr>
          <p:nvPr>
            <p:ph idx="1"/>
          </p:nvPr>
        </p:nvSpPr>
        <p:spPr/>
        <p:txBody>
          <a:bodyPr/>
          <a:lstStyle/>
          <a:p>
            <a:pPr lvl="1" eaLnBrk="1" hangingPunct="1"/>
            <a:r>
              <a:rPr lang="en-US" smtClean="0"/>
              <a:t>There is a limited number of DMA FIFO channels available</a:t>
            </a:r>
          </a:p>
          <a:p>
            <a:pPr lvl="2" eaLnBrk="1" hangingPunct="1"/>
            <a:r>
              <a:rPr lang="en-US" smtClean="0"/>
              <a:t>Three channels available for NI 7831R and cRIO-9074</a:t>
            </a:r>
          </a:p>
          <a:p>
            <a:pPr lvl="1" eaLnBrk="1" hangingPunct="1"/>
            <a:r>
              <a:rPr lang="en-US" smtClean="0"/>
              <a:t>What if you want to acquire and transfer data from multiple channels on multiple modules?</a:t>
            </a:r>
          </a:p>
          <a:p>
            <a:pPr lvl="1" eaLnBrk="1" hangingPunct="1"/>
            <a:r>
              <a:rPr lang="en-US" smtClean="0"/>
              <a:t>You can interleave data of the same type prior to writing to the DMA FIFO</a:t>
            </a:r>
          </a:p>
          <a:p>
            <a:pPr marL="0" indent="0" eaLnBrk="1" hangingPunct="1"/>
            <a:endParaRPr lang="en-US" smtClean="0"/>
          </a:p>
        </p:txBody>
      </p:sp>
    </p:spTree>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Title 1"/>
          <p:cNvSpPr>
            <a:spLocks noGrp="1"/>
          </p:cNvSpPr>
          <p:nvPr>
            <p:ph type="title"/>
          </p:nvPr>
        </p:nvSpPr>
        <p:spPr/>
        <p:txBody>
          <a:bodyPr/>
          <a:lstStyle/>
          <a:p>
            <a:pPr eaLnBrk="1" hangingPunct="1"/>
            <a:r>
              <a:rPr lang="en-US" smtClean="0"/>
              <a:t>Interleaving – FPGA VI</a:t>
            </a:r>
          </a:p>
        </p:txBody>
      </p:sp>
      <p:sp>
        <p:nvSpPr>
          <p:cNvPr id="832515" name="Content Placeholder 2"/>
          <p:cNvSpPr>
            <a:spLocks noGrp="1"/>
          </p:cNvSpPr>
          <p:nvPr>
            <p:ph idx="1"/>
          </p:nvPr>
        </p:nvSpPr>
        <p:spPr/>
        <p:txBody>
          <a:bodyPr/>
          <a:lstStyle/>
          <a:p>
            <a:pPr lvl="1" eaLnBrk="1" hangingPunct="1"/>
            <a:r>
              <a:rPr lang="en-US" smtClean="0"/>
              <a:t>Combine multiple elements of the same data type into a single array</a:t>
            </a:r>
          </a:p>
          <a:p>
            <a:pPr lvl="2" eaLnBrk="1" hangingPunct="1"/>
            <a:r>
              <a:rPr lang="en-US" smtClean="0"/>
              <a:t>Module 1 Channel 0 </a:t>
            </a:r>
            <a:r>
              <a:rPr lang="en-US" smtClean="0">
                <a:sym typeface="Wingdings" pitchFamily="2" charset="2"/>
              </a:rPr>
              <a:t> Index 0</a:t>
            </a:r>
            <a:endParaRPr lang="en-US" smtClean="0"/>
          </a:p>
          <a:p>
            <a:pPr lvl="2" eaLnBrk="1" hangingPunct="1"/>
            <a:r>
              <a:rPr lang="en-US" smtClean="0"/>
              <a:t>Module 1 Channel 1 </a:t>
            </a:r>
            <a:r>
              <a:rPr lang="en-US" smtClean="0">
                <a:sym typeface="Wingdings" pitchFamily="2" charset="2"/>
              </a:rPr>
              <a:t> Index 1</a:t>
            </a:r>
            <a:endParaRPr lang="en-US" smtClean="0"/>
          </a:p>
          <a:p>
            <a:pPr lvl="2" eaLnBrk="1" hangingPunct="1"/>
            <a:r>
              <a:rPr lang="en-US" smtClean="0"/>
              <a:t>Etc…</a:t>
            </a:r>
          </a:p>
          <a:p>
            <a:pPr lvl="1" eaLnBrk="1" hangingPunct="1"/>
            <a:r>
              <a:rPr lang="en-US" smtClean="0"/>
              <a:t>Iterate through that array, writing the data one element at a time to the DMA FIFO</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C. Common Reconfigurable I/O (RIO) Platforms</a:t>
            </a:r>
            <a:endParaRPr lang="en-US" dirty="0"/>
          </a:p>
        </p:txBody>
      </p:sp>
      <p:sp>
        <p:nvSpPr>
          <p:cNvPr id="478211" name="Content Placeholder 2"/>
          <p:cNvSpPr>
            <a:spLocks noGrp="1"/>
          </p:cNvSpPr>
          <p:nvPr>
            <p:ph idx="1"/>
          </p:nvPr>
        </p:nvSpPr>
        <p:spPr/>
        <p:txBody>
          <a:bodyPr/>
          <a:lstStyle/>
          <a:p>
            <a:pPr marL="0" indent="0" eaLnBrk="1" hangingPunct="1">
              <a:buFont typeface="Arial" pitchFamily="34" charset="0"/>
              <a:buChar char="•"/>
            </a:pPr>
            <a:r>
              <a:rPr lang="en-US" smtClean="0"/>
              <a:t>PXI Express</a:t>
            </a:r>
          </a:p>
          <a:p>
            <a:pPr marL="0" indent="0" eaLnBrk="1" hangingPunct="1">
              <a:buFont typeface="Arial" pitchFamily="34" charset="0"/>
              <a:buChar char="•"/>
            </a:pPr>
            <a:r>
              <a:rPr lang="en-US" smtClean="0"/>
              <a:t>PXI</a:t>
            </a:r>
          </a:p>
          <a:p>
            <a:pPr marL="0" indent="0" eaLnBrk="1" hangingPunct="1">
              <a:buFont typeface="Arial" pitchFamily="34" charset="0"/>
              <a:buChar char="•"/>
            </a:pPr>
            <a:r>
              <a:rPr lang="en-US" smtClean="0"/>
              <a:t>PCI Express</a:t>
            </a:r>
          </a:p>
          <a:p>
            <a:pPr marL="0" indent="0" eaLnBrk="1" hangingPunct="1">
              <a:buFont typeface="Arial" pitchFamily="34" charset="0"/>
              <a:buChar char="•"/>
            </a:pPr>
            <a:r>
              <a:rPr lang="en-US" smtClean="0"/>
              <a:t>PCI</a:t>
            </a:r>
          </a:p>
          <a:p>
            <a:pPr marL="0" indent="0" eaLnBrk="1" hangingPunct="1">
              <a:buFont typeface="Arial" pitchFamily="34" charset="0"/>
              <a:buChar char="•"/>
            </a:pPr>
            <a:r>
              <a:rPr lang="en-US" smtClean="0"/>
              <a:t>CompactRIO</a:t>
            </a:r>
          </a:p>
        </p:txBody>
      </p:sp>
    </p:spTree>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Title 1"/>
          <p:cNvSpPr>
            <a:spLocks noGrp="1"/>
          </p:cNvSpPr>
          <p:nvPr>
            <p:ph type="title"/>
          </p:nvPr>
        </p:nvSpPr>
        <p:spPr/>
        <p:txBody>
          <a:bodyPr/>
          <a:lstStyle/>
          <a:p>
            <a:pPr eaLnBrk="1" hangingPunct="1"/>
            <a:r>
              <a:rPr lang="en-US" smtClean="0"/>
              <a:t>De-Interleaving – Host VI</a:t>
            </a:r>
          </a:p>
        </p:txBody>
      </p:sp>
      <p:sp>
        <p:nvSpPr>
          <p:cNvPr id="833539" name="Content Placeholder 2"/>
          <p:cNvSpPr>
            <a:spLocks noGrp="1"/>
          </p:cNvSpPr>
          <p:nvPr>
            <p:ph idx="1"/>
          </p:nvPr>
        </p:nvSpPr>
        <p:spPr/>
        <p:txBody>
          <a:bodyPr/>
          <a:lstStyle/>
          <a:p>
            <a:pPr lvl="1" eaLnBrk="1" hangingPunct="1"/>
            <a:r>
              <a:rPr lang="en-US" smtClean="0"/>
              <a:t>Read data from the DMA FIFO</a:t>
            </a:r>
          </a:p>
          <a:p>
            <a:pPr lvl="1" eaLnBrk="1" hangingPunct="1"/>
            <a:r>
              <a:rPr lang="en-US" smtClean="0"/>
              <a:t>Divide the data into multiple arrays, each representing a single channel of acquisition</a:t>
            </a:r>
          </a:p>
          <a:p>
            <a:pPr lvl="1" eaLnBrk="1" hangingPunct="1"/>
            <a:r>
              <a:rPr lang="en-US" smtClean="0"/>
              <a:t>Process the data for each channel</a:t>
            </a:r>
          </a:p>
        </p:txBody>
      </p:sp>
    </p:spTree>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562" name="Picture 2" descr="loc_bd Interleaving.bmp"/>
          <p:cNvPicPr>
            <a:picLocks noChangeAspect="1" noChangeArrowheads="1"/>
          </p:cNvPicPr>
          <p:nvPr/>
        </p:nvPicPr>
        <p:blipFill>
          <a:blip r:embed="rId3" cstate="print"/>
          <a:srcRect/>
          <a:stretch>
            <a:fillRect/>
          </a:stretch>
        </p:blipFill>
        <p:spPr bwMode="auto">
          <a:xfrm>
            <a:off x="1295400" y="1371600"/>
            <a:ext cx="6915150" cy="4700588"/>
          </a:xfrm>
          <a:prstGeom prst="rect">
            <a:avLst/>
          </a:prstGeom>
          <a:noFill/>
          <a:ln w="9525">
            <a:noFill/>
            <a:miter lim="800000"/>
            <a:headEnd/>
            <a:tailEnd/>
          </a:ln>
        </p:spPr>
      </p:pic>
      <p:sp>
        <p:nvSpPr>
          <p:cNvPr id="834563" name="Rectangle 2"/>
          <p:cNvSpPr>
            <a:spLocks noGrp="1" noChangeArrowheads="1"/>
          </p:cNvSpPr>
          <p:nvPr>
            <p:ph type="title"/>
          </p:nvPr>
        </p:nvSpPr>
        <p:spPr/>
        <p:txBody>
          <a:bodyPr/>
          <a:lstStyle/>
          <a:p>
            <a:pPr eaLnBrk="1" hangingPunct="1"/>
            <a:r>
              <a:rPr lang="en-US" altLang="en-US" smtClean="0"/>
              <a:t>Interleaving - Example</a:t>
            </a:r>
            <a:endParaRPr lang="en-US" smtClean="0"/>
          </a:p>
        </p:txBody>
      </p:sp>
      <p:sp>
        <p:nvSpPr>
          <p:cNvPr id="834564" name="TextBox 5"/>
          <p:cNvSpPr txBox="1">
            <a:spLocks noChangeArrowheads="1"/>
          </p:cNvSpPr>
          <p:nvPr/>
        </p:nvSpPr>
        <p:spPr bwMode="auto">
          <a:xfrm>
            <a:off x="381000" y="5646738"/>
            <a:ext cx="2057400" cy="830262"/>
          </a:xfrm>
          <a:prstGeom prst="rect">
            <a:avLst/>
          </a:prstGeom>
          <a:noFill/>
          <a:ln w="9525">
            <a:noFill/>
            <a:miter lim="800000"/>
            <a:headEnd/>
            <a:tailEnd/>
          </a:ln>
        </p:spPr>
        <p:txBody>
          <a:bodyPr>
            <a:spAutoFit/>
          </a:bodyPr>
          <a:lstStyle/>
          <a:p>
            <a:r>
              <a:rPr lang="en-US" sz="2400" b="0">
                <a:solidFill>
                  <a:srgbClr val="000000"/>
                </a:solidFill>
              </a:rPr>
              <a:t>A: FPGA VI</a:t>
            </a:r>
          </a:p>
          <a:p>
            <a:r>
              <a:rPr lang="en-US" sz="2400" b="0">
                <a:solidFill>
                  <a:srgbClr val="000000"/>
                </a:solidFill>
              </a:rPr>
              <a:t>B: Host VI</a:t>
            </a:r>
          </a:p>
        </p:txBody>
      </p:sp>
    </p:spTree>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Title 4"/>
          <p:cNvSpPr>
            <a:spLocks noGrp="1"/>
          </p:cNvSpPr>
          <p:nvPr>
            <p:ph type="title"/>
          </p:nvPr>
        </p:nvSpPr>
        <p:spPr/>
        <p:txBody>
          <a:bodyPr/>
          <a:lstStyle/>
          <a:p>
            <a:pPr eaLnBrk="1" hangingPunct="1"/>
            <a:r>
              <a:rPr lang="en-US" dirty="0" smtClean="0"/>
              <a:t>Exercise 9-2 AI Interleaved DMA</a:t>
            </a:r>
          </a:p>
        </p:txBody>
      </p:sp>
      <p:sp>
        <p:nvSpPr>
          <p:cNvPr id="835587" name="Content Placeholder 5"/>
          <p:cNvSpPr>
            <a:spLocks noGrp="1"/>
          </p:cNvSpPr>
          <p:nvPr>
            <p:ph idx="1"/>
          </p:nvPr>
        </p:nvSpPr>
        <p:spPr/>
        <p:txBody>
          <a:bodyPr/>
          <a:lstStyle/>
          <a:p>
            <a:pPr marL="0" indent="0" eaLnBrk="1" hangingPunct="1"/>
            <a:r>
              <a:rPr lang="en-US" smtClean="0"/>
              <a:t>Create an FPGA VI that uses DMA FIFOs to transfer analog data from multiple devices and channels from the FPGA target to the RT Host using the blocking method of data transfer.</a:t>
            </a:r>
          </a:p>
        </p:txBody>
      </p:sp>
    </p:spTree>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Title 1"/>
          <p:cNvSpPr>
            <a:spLocks noGrp="1"/>
          </p:cNvSpPr>
          <p:nvPr>
            <p:ph type="title"/>
          </p:nvPr>
        </p:nvSpPr>
        <p:spPr/>
        <p:txBody>
          <a:bodyPr/>
          <a:lstStyle/>
          <a:p>
            <a:pPr eaLnBrk="1" hangingPunct="1"/>
            <a:r>
              <a:rPr lang="en-US" dirty="0" smtClean="0"/>
              <a:t>Exercise 9-2 AI Interleaved DMA</a:t>
            </a:r>
          </a:p>
        </p:txBody>
      </p:sp>
      <p:sp>
        <p:nvSpPr>
          <p:cNvPr id="5" name="Content Placeholder 4"/>
          <p:cNvSpPr>
            <a:spLocks noGrp="1"/>
          </p:cNvSpPr>
          <p:nvPr>
            <p:ph idx="1"/>
          </p:nvPr>
        </p:nvSpPr>
        <p:spPr/>
        <p:txBody>
          <a:bodyPr rtlCol="0">
            <a:normAutofit fontScale="92500" lnSpcReduction="20000"/>
          </a:bodyPr>
          <a:lstStyle/>
          <a:p>
            <a:pPr eaLnBrk="1" fontAlgn="auto" hangingPunct="1">
              <a:spcAft>
                <a:spcPts val="0"/>
              </a:spcAft>
              <a:buFont typeface="Arial" pitchFamily="34" charset="0"/>
              <a:buChar char="•"/>
              <a:defRPr/>
            </a:pPr>
            <a:r>
              <a:rPr lang="en-US" dirty="0" smtClean="0"/>
              <a:t>Which polling or blocking method was used to read the FIFO in the Host VI?</a:t>
            </a:r>
          </a:p>
          <a:p>
            <a:pPr eaLnBrk="1" fontAlgn="auto" hangingPunct="1">
              <a:spcAft>
                <a:spcPts val="0"/>
              </a:spcAft>
              <a:buFont typeface="Arial" pitchFamily="34" charset="0"/>
              <a:buChar char="•"/>
              <a:defRPr/>
            </a:pPr>
            <a:r>
              <a:rPr lang="en-US" dirty="0" smtClean="0"/>
              <a:t>What purpose does the Feedback Node serve in the FPGA VI?</a:t>
            </a:r>
          </a:p>
          <a:p>
            <a:pPr eaLnBrk="1" fontAlgn="auto" hangingPunct="1">
              <a:spcAft>
                <a:spcPts val="0"/>
              </a:spcAft>
              <a:buFont typeface="Arial" pitchFamily="34" charset="0"/>
              <a:buChar char="•"/>
              <a:defRPr/>
            </a:pPr>
            <a:r>
              <a:rPr lang="en-US" dirty="0" smtClean="0"/>
              <a:t>What is the largest Samples per Channel value that you could acquire before causing an overflow condition to occur? </a:t>
            </a:r>
          </a:p>
        </p:txBody>
      </p:sp>
    </p:spTree>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Title 1"/>
          <p:cNvSpPr>
            <a:spLocks noGrp="1"/>
          </p:cNvSpPr>
          <p:nvPr>
            <p:ph type="title"/>
          </p:nvPr>
        </p:nvSpPr>
        <p:spPr/>
        <p:txBody>
          <a:bodyPr/>
          <a:lstStyle/>
          <a:p>
            <a:pPr eaLnBrk="1" hangingPunct="1"/>
            <a:r>
              <a:rPr lang="en-US" smtClean="0"/>
              <a:t>Summary—Quiz</a:t>
            </a:r>
          </a:p>
        </p:txBody>
      </p:sp>
      <p:sp>
        <p:nvSpPr>
          <p:cNvPr id="3" name="Content Placeholder 2"/>
          <p:cNvSpPr>
            <a:spLocks noGrp="1"/>
          </p:cNvSpPr>
          <p:nvPr>
            <p:ph idx="1"/>
          </p:nvPr>
        </p:nvSpPr>
        <p:spPr/>
        <p:txBody>
          <a:bodyPr rtlCol="0">
            <a:normAutofit/>
          </a:bodyPr>
          <a:lstStyle/>
          <a:p>
            <a:pPr marL="514350" indent="-514350" eaLnBrk="1" fontAlgn="auto" hangingPunct="1">
              <a:spcAft>
                <a:spcPts val="0"/>
              </a:spcAft>
              <a:buFont typeface="+mj-lt"/>
              <a:buAutoNum type="arabicPeriod"/>
              <a:defRPr/>
            </a:pPr>
            <a:r>
              <a:rPr lang="en-US" dirty="0" smtClean="0"/>
              <a:t>Identify whether each of the following statements describes communication using </a:t>
            </a:r>
            <a:r>
              <a:rPr lang="en-US" i="1" dirty="0" smtClean="0"/>
              <a:t>front panel controls/indicators </a:t>
            </a:r>
            <a:r>
              <a:rPr lang="en-US" dirty="0" smtClean="0"/>
              <a:t>or a </a:t>
            </a:r>
            <a:r>
              <a:rPr lang="en-US" i="1" dirty="0" smtClean="0"/>
              <a:t>DMA FIFO</a:t>
            </a:r>
            <a:r>
              <a:rPr lang="en-US" dirty="0" smtClean="0"/>
              <a:t>.</a:t>
            </a:r>
          </a:p>
          <a:p>
            <a:pPr marL="1195387" lvl="4" indent="-514350" eaLnBrk="1" fontAlgn="auto" hangingPunct="1">
              <a:spcAft>
                <a:spcPts val="0"/>
              </a:spcAft>
              <a:buFont typeface="+mj-lt"/>
              <a:buAutoNum type="alphaLcPeriod"/>
              <a:defRPr/>
            </a:pPr>
            <a:r>
              <a:rPr lang="en-US" dirty="0" smtClean="0"/>
              <a:t>Well-suited to streaming large amounts of data</a:t>
            </a:r>
          </a:p>
          <a:p>
            <a:pPr marL="1195387" lvl="4" indent="-514350" eaLnBrk="1" fontAlgn="auto" hangingPunct="1">
              <a:spcAft>
                <a:spcPts val="0"/>
              </a:spcAft>
              <a:buFont typeface="+mj-lt"/>
              <a:buAutoNum type="alphaLcPeriod"/>
              <a:defRPr/>
            </a:pPr>
            <a:r>
              <a:rPr lang="en-US" dirty="0" smtClean="0"/>
              <a:t>Consumes significant CPU resources</a:t>
            </a:r>
          </a:p>
          <a:p>
            <a:pPr marL="1195387" lvl="4" indent="-514350" eaLnBrk="1" fontAlgn="auto" hangingPunct="1">
              <a:spcAft>
                <a:spcPts val="0"/>
              </a:spcAft>
              <a:buFont typeface="+mj-lt"/>
              <a:buAutoNum type="alphaLcPeriod"/>
              <a:defRPr/>
            </a:pPr>
            <a:r>
              <a:rPr lang="en-US" dirty="0" smtClean="0"/>
              <a:t>Only the most recent data is transferred</a:t>
            </a:r>
          </a:p>
          <a:p>
            <a:pPr marL="1195387" lvl="4" indent="-514350" eaLnBrk="1" fontAlgn="auto" hangingPunct="1">
              <a:spcAft>
                <a:spcPts val="0"/>
              </a:spcAft>
              <a:buFont typeface="+mj-lt"/>
              <a:buAutoNum type="alphaLcPeriod"/>
              <a:defRPr/>
            </a:pPr>
            <a:r>
              <a:rPr lang="en-US" dirty="0" smtClean="0"/>
              <a:t>Suitable for use in asynchronous applications</a:t>
            </a:r>
          </a:p>
          <a:p>
            <a:pPr marL="0" indent="0" eaLnBrk="1" fontAlgn="auto" hangingPunct="1">
              <a:spcAft>
                <a:spcPts val="0"/>
              </a:spcAft>
              <a:defRPr/>
            </a:pPr>
            <a:endParaRPr lang="en-US"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Title 1"/>
          <p:cNvSpPr>
            <a:spLocks noGrp="1"/>
          </p:cNvSpPr>
          <p:nvPr>
            <p:ph type="title"/>
          </p:nvPr>
        </p:nvSpPr>
        <p:spPr/>
        <p:txBody>
          <a:bodyPr/>
          <a:lstStyle/>
          <a:p>
            <a:pPr eaLnBrk="1" hangingPunct="1"/>
            <a:r>
              <a:rPr lang="en-US" smtClean="0"/>
              <a:t>Summary—Quiz</a:t>
            </a:r>
          </a:p>
        </p:txBody>
      </p:sp>
      <p:sp>
        <p:nvSpPr>
          <p:cNvPr id="3" name="Content Placeholder 2"/>
          <p:cNvSpPr>
            <a:spLocks noGrp="1"/>
          </p:cNvSpPr>
          <p:nvPr>
            <p:ph idx="1"/>
          </p:nvPr>
        </p:nvSpPr>
        <p:spPr/>
        <p:txBody>
          <a:bodyPr rtlCol="0">
            <a:normAutofit lnSpcReduction="10000"/>
          </a:bodyPr>
          <a:lstStyle/>
          <a:p>
            <a:pPr marL="514350" indent="-514350" eaLnBrk="1" fontAlgn="auto" hangingPunct="1">
              <a:spcAft>
                <a:spcPts val="0"/>
              </a:spcAft>
              <a:buFont typeface="+mj-lt"/>
              <a:buAutoNum type="arabicPeriod"/>
              <a:defRPr/>
            </a:pPr>
            <a:r>
              <a:rPr lang="en-US" dirty="0" smtClean="0"/>
              <a:t>Identify whether each of the following statements describes communication using </a:t>
            </a:r>
            <a:r>
              <a:rPr lang="en-US" i="1" dirty="0" smtClean="0"/>
              <a:t>front panel controls/indicators</a:t>
            </a:r>
            <a:r>
              <a:rPr lang="en-US" dirty="0" smtClean="0"/>
              <a:t> or a </a:t>
            </a:r>
            <a:r>
              <a:rPr lang="en-US" i="1" dirty="0" smtClean="0"/>
              <a:t>DMA FIFO</a:t>
            </a:r>
            <a:r>
              <a:rPr lang="en-US" dirty="0" smtClean="0"/>
              <a:t>.</a:t>
            </a:r>
          </a:p>
          <a:p>
            <a:pPr marL="1195387" lvl="4" indent="-514350" eaLnBrk="1" fontAlgn="auto" hangingPunct="1">
              <a:spcAft>
                <a:spcPts val="0"/>
              </a:spcAft>
              <a:buFont typeface="+mj-lt"/>
              <a:buAutoNum type="alphaLcPeriod"/>
              <a:defRPr/>
            </a:pPr>
            <a:r>
              <a:rPr lang="en-US" b="1" dirty="0" smtClean="0"/>
              <a:t>Well-suited to streaming large amounts of data - DMA FIFO</a:t>
            </a:r>
          </a:p>
          <a:p>
            <a:pPr marL="1195387" lvl="4" indent="-514350" eaLnBrk="1" fontAlgn="auto" hangingPunct="1">
              <a:spcAft>
                <a:spcPts val="0"/>
              </a:spcAft>
              <a:buFont typeface="+mj-lt"/>
              <a:buAutoNum type="alphaLcPeriod"/>
              <a:defRPr/>
            </a:pPr>
            <a:r>
              <a:rPr lang="en-US" b="1" dirty="0" smtClean="0"/>
              <a:t>Consumes significant CPU resources - front panel controls/indicators</a:t>
            </a:r>
          </a:p>
          <a:p>
            <a:pPr marL="1195387" lvl="4" indent="-514350" eaLnBrk="1" fontAlgn="auto" hangingPunct="1">
              <a:spcAft>
                <a:spcPts val="0"/>
              </a:spcAft>
              <a:buFont typeface="+mj-lt"/>
              <a:buAutoNum type="alphaLcPeriod"/>
              <a:defRPr/>
            </a:pPr>
            <a:r>
              <a:rPr lang="en-US" b="1" dirty="0" smtClean="0"/>
              <a:t>Only the most recent data is transferred</a:t>
            </a:r>
            <a:r>
              <a:rPr lang="en-US" dirty="0" smtClean="0"/>
              <a:t> </a:t>
            </a:r>
            <a:r>
              <a:rPr lang="en-US" b="1" dirty="0" smtClean="0"/>
              <a:t>– front panel controls/indicators</a:t>
            </a:r>
          </a:p>
          <a:p>
            <a:pPr marL="1195387" lvl="4" indent="-514350" eaLnBrk="1" fontAlgn="auto" hangingPunct="1">
              <a:spcAft>
                <a:spcPts val="0"/>
              </a:spcAft>
              <a:buFont typeface="+mj-lt"/>
              <a:buAutoNum type="alphaLcPeriod"/>
              <a:defRPr/>
            </a:pPr>
            <a:r>
              <a:rPr lang="en-US" b="1" dirty="0" smtClean="0"/>
              <a:t>Suitable for use in asynchronous applications – DMA FIFO</a:t>
            </a:r>
          </a:p>
          <a:p>
            <a:pPr marL="0" indent="0" eaLnBrk="1" fontAlgn="auto" hangingPunct="1">
              <a:spcAft>
                <a:spcPts val="0"/>
              </a:spcAft>
              <a:defRPr/>
            </a:pPr>
            <a:endParaRPr lang="en-US"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Title 1"/>
          <p:cNvSpPr>
            <a:spLocks noGrp="1"/>
          </p:cNvSpPr>
          <p:nvPr>
            <p:ph type="title"/>
          </p:nvPr>
        </p:nvSpPr>
        <p:spPr/>
        <p:txBody>
          <a:bodyPr/>
          <a:lstStyle/>
          <a:p>
            <a:pPr eaLnBrk="1" hangingPunct="1"/>
            <a:r>
              <a:rPr lang="en-US" smtClean="0"/>
              <a:t>Summary Quiz</a:t>
            </a:r>
          </a:p>
        </p:txBody>
      </p:sp>
      <p:sp>
        <p:nvSpPr>
          <p:cNvPr id="3" name="Content Placeholder 2"/>
          <p:cNvSpPr>
            <a:spLocks noGrp="1"/>
          </p:cNvSpPr>
          <p:nvPr>
            <p:ph idx="1"/>
          </p:nvPr>
        </p:nvSpPr>
        <p:spPr/>
        <p:txBody>
          <a:bodyPr rtlCol="0">
            <a:normAutofit/>
          </a:bodyPr>
          <a:lstStyle/>
          <a:p>
            <a:pPr marL="514350" indent="-514350" eaLnBrk="1" fontAlgn="auto" hangingPunct="1">
              <a:spcAft>
                <a:spcPts val="0"/>
              </a:spcAft>
              <a:buFont typeface="+mj-lt"/>
              <a:buAutoNum type="arabicPeriod" startAt="2"/>
              <a:defRPr/>
            </a:pPr>
            <a:r>
              <a:rPr lang="en-US" dirty="0" smtClean="0"/>
              <a:t>You have developed an application that acquires data and uses a DMA FIFO to transfer data to a host VI.  However, the DMA FIFO repeatedly fills, resulting in an overflow condition. Which of the following techniques can be used to address this problem? (Multiple Answers)</a:t>
            </a:r>
          </a:p>
          <a:p>
            <a:pPr marL="1157287" lvl="4" indent="-457200" eaLnBrk="1" fontAlgn="auto" hangingPunct="1">
              <a:spcAft>
                <a:spcPts val="0"/>
              </a:spcAft>
              <a:buFont typeface="+mj-lt"/>
              <a:buAutoNum type="alphaLcPeriod"/>
              <a:defRPr/>
            </a:pPr>
            <a:r>
              <a:rPr lang="en-US" dirty="0" smtClean="0"/>
              <a:t>Reduce the speed of acquisition on the FPGA VI</a:t>
            </a:r>
          </a:p>
          <a:p>
            <a:pPr marL="1157287" lvl="4" indent="-457200" eaLnBrk="1" fontAlgn="auto" hangingPunct="1">
              <a:spcAft>
                <a:spcPts val="0"/>
              </a:spcAft>
              <a:buFont typeface="+mj-lt"/>
              <a:buAutoNum type="alphaLcPeriod"/>
              <a:defRPr/>
            </a:pPr>
            <a:r>
              <a:rPr lang="en-US" dirty="0" smtClean="0"/>
              <a:t>Increase the number of elements to read on the host</a:t>
            </a:r>
          </a:p>
          <a:p>
            <a:pPr marL="1157287" lvl="4" indent="-457200" eaLnBrk="1" fontAlgn="auto" hangingPunct="1">
              <a:spcAft>
                <a:spcPts val="0"/>
              </a:spcAft>
              <a:buFont typeface="+mj-lt"/>
              <a:buAutoNum type="alphaLcPeriod"/>
              <a:defRPr/>
            </a:pPr>
            <a:r>
              <a:rPr lang="en-US" dirty="0" smtClean="0"/>
              <a:t>Decrease the rate at which the host reads data</a:t>
            </a:r>
          </a:p>
          <a:p>
            <a:pPr marL="1157287" lvl="4" indent="-457200" eaLnBrk="1" fontAlgn="auto" hangingPunct="1">
              <a:spcAft>
                <a:spcPts val="0"/>
              </a:spcAft>
              <a:buFont typeface="+mj-lt"/>
              <a:buAutoNum type="alphaLcPeriod"/>
              <a:defRPr/>
            </a:pPr>
            <a:r>
              <a:rPr lang="en-US" dirty="0" smtClean="0"/>
              <a:t>Increase the rate at which the host reads data</a:t>
            </a:r>
          </a:p>
          <a:p>
            <a:pPr marL="0" indent="0" eaLnBrk="1" fontAlgn="auto" hangingPunct="1">
              <a:spcAft>
                <a:spcPts val="0"/>
              </a:spcAft>
              <a:defRPr/>
            </a:pPr>
            <a:endParaRPr lang="en-US" dirty="0" smtClean="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Title 1"/>
          <p:cNvSpPr>
            <a:spLocks noGrp="1"/>
          </p:cNvSpPr>
          <p:nvPr>
            <p:ph type="title"/>
          </p:nvPr>
        </p:nvSpPr>
        <p:spPr/>
        <p:txBody>
          <a:bodyPr/>
          <a:lstStyle/>
          <a:p>
            <a:pPr eaLnBrk="1" hangingPunct="1"/>
            <a:r>
              <a:rPr lang="en-US" smtClean="0"/>
              <a:t>Summary Quiz Answer</a:t>
            </a:r>
          </a:p>
        </p:txBody>
      </p:sp>
      <p:sp>
        <p:nvSpPr>
          <p:cNvPr id="3" name="Content Placeholder 2"/>
          <p:cNvSpPr>
            <a:spLocks noGrp="1"/>
          </p:cNvSpPr>
          <p:nvPr>
            <p:ph idx="1"/>
          </p:nvPr>
        </p:nvSpPr>
        <p:spPr/>
        <p:txBody>
          <a:bodyPr rtlCol="0">
            <a:normAutofit/>
          </a:bodyPr>
          <a:lstStyle/>
          <a:p>
            <a:pPr marL="514350" indent="-514350" eaLnBrk="1" fontAlgn="auto" hangingPunct="1">
              <a:spcAft>
                <a:spcPts val="0"/>
              </a:spcAft>
              <a:buFont typeface="+mj-lt"/>
              <a:buAutoNum type="arabicPeriod" startAt="2"/>
              <a:defRPr/>
            </a:pPr>
            <a:r>
              <a:rPr lang="en-US" dirty="0" smtClean="0"/>
              <a:t>You have developed an application that acquires data and uses a DMA FIFO to transfer data to a host VI.  However, the DMA FIFO repeatedly fills, resulting in an overflow condition. Which of the following techniques can be used to address this problem? (Multiple Answers)</a:t>
            </a:r>
          </a:p>
          <a:p>
            <a:pPr marL="1157287" lvl="4" indent="-457200" eaLnBrk="1" fontAlgn="auto" hangingPunct="1">
              <a:spcAft>
                <a:spcPts val="0"/>
              </a:spcAft>
              <a:buFont typeface="+mj-lt"/>
              <a:buAutoNum type="alphaLcPeriod"/>
              <a:defRPr/>
            </a:pPr>
            <a:r>
              <a:rPr lang="en-US" b="1" dirty="0" smtClean="0"/>
              <a:t>Reduce the speed of acquisition on the FPGA VI</a:t>
            </a:r>
          </a:p>
          <a:p>
            <a:pPr marL="1157287" lvl="4" indent="-457200" eaLnBrk="1" fontAlgn="auto" hangingPunct="1">
              <a:spcAft>
                <a:spcPts val="0"/>
              </a:spcAft>
              <a:buFont typeface="+mj-lt"/>
              <a:buAutoNum type="alphaLcPeriod"/>
              <a:defRPr/>
            </a:pPr>
            <a:r>
              <a:rPr lang="en-US" b="1" dirty="0" smtClean="0"/>
              <a:t>Increase the number of elements to read on the host</a:t>
            </a:r>
          </a:p>
          <a:p>
            <a:pPr marL="1157287" lvl="4" indent="-457200" eaLnBrk="1" fontAlgn="auto" hangingPunct="1">
              <a:spcAft>
                <a:spcPts val="0"/>
              </a:spcAft>
              <a:buFont typeface="+mj-lt"/>
              <a:buAutoNum type="alphaLcPeriod"/>
              <a:defRPr/>
            </a:pPr>
            <a:r>
              <a:rPr lang="en-US" dirty="0" smtClean="0"/>
              <a:t>Decrease the rate at which the host reads data</a:t>
            </a:r>
          </a:p>
          <a:p>
            <a:pPr marL="1157287" lvl="4" indent="-457200" eaLnBrk="1" fontAlgn="auto" hangingPunct="1">
              <a:spcAft>
                <a:spcPts val="0"/>
              </a:spcAft>
              <a:buFont typeface="+mj-lt"/>
              <a:buAutoNum type="alphaLcPeriod"/>
              <a:defRPr/>
            </a:pPr>
            <a:r>
              <a:rPr lang="en-US" b="1" dirty="0" smtClean="0"/>
              <a:t>Increase the rate at which the host reads data</a:t>
            </a:r>
          </a:p>
          <a:p>
            <a:pPr marL="0" indent="0" eaLnBrk="1" fontAlgn="auto" hangingPunct="1">
              <a:spcAft>
                <a:spcPts val="0"/>
              </a:spcAft>
              <a:defRPr/>
            </a:pPr>
            <a:endParaRPr lang="en-US" dirty="0" smtClean="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Title 1"/>
          <p:cNvSpPr>
            <a:spLocks noGrp="1"/>
          </p:cNvSpPr>
          <p:nvPr>
            <p:ph type="title"/>
          </p:nvPr>
        </p:nvSpPr>
        <p:spPr/>
        <p:txBody>
          <a:bodyPr/>
          <a:lstStyle/>
          <a:p>
            <a:pPr eaLnBrk="1" hangingPunct="1"/>
            <a:r>
              <a:rPr lang="en-US" smtClean="0"/>
              <a:t>Summary Quiz</a:t>
            </a:r>
          </a:p>
        </p:txBody>
      </p:sp>
      <p:sp>
        <p:nvSpPr>
          <p:cNvPr id="841731" name="Content Placeholder 3"/>
          <p:cNvSpPr>
            <a:spLocks noGrp="1"/>
          </p:cNvSpPr>
          <p:nvPr>
            <p:ph sz="half" idx="1"/>
          </p:nvPr>
        </p:nvSpPr>
        <p:spPr/>
        <p:txBody>
          <a:bodyPr/>
          <a:lstStyle/>
          <a:p>
            <a:pPr eaLnBrk="1" hangingPunct="1">
              <a:buFont typeface="Arial Narrow" pitchFamily="34" charset="0"/>
              <a:buAutoNum type="arabicPeriod"/>
            </a:pPr>
            <a:r>
              <a:rPr lang="en-US" sz="2600" smtClean="0"/>
              <a:t>Polling with Fixed Number of Elements</a:t>
            </a:r>
          </a:p>
          <a:p>
            <a:pPr eaLnBrk="1" hangingPunct="1">
              <a:buFont typeface="Arial Narrow" pitchFamily="34" charset="0"/>
              <a:buAutoNum type="arabicPeriod"/>
            </a:pPr>
            <a:r>
              <a:rPr lang="en-US" sz="2600" smtClean="0"/>
              <a:t>Polling</a:t>
            </a:r>
          </a:p>
          <a:p>
            <a:pPr eaLnBrk="1" hangingPunct="1">
              <a:buFont typeface="Arial Narrow" pitchFamily="34" charset="0"/>
              <a:buAutoNum type="arabicPeriod"/>
            </a:pPr>
            <a:r>
              <a:rPr lang="en-US" sz="2600" smtClean="0"/>
              <a:t>Blocking</a:t>
            </a:r>
          </a:p>
          <a:p>
            <a:pPr eaLnBrk="1" hangingPunct="1">
              <a:buFont typeface="Arial Narrow" pitchFamily="34" charset="0"/>
              <a:buAutoNum type="arabicPeriod"/>
            </a:pPr>
            <a:endParaRPr lang="en-US" sz="2600" smtClean="0"/>
          </a:p>
        </p:txBody>
      </p:sp>
      <p:sp>
        <p:nvSpPr>
          <p:cNvPr id="5" name="Content Placeholder 4"/>
          <p:cNvSpPr>
            <a:spLocks noGrp="1"/>
          </p:cNvSpPr>
          <p:nvPr>
            <p:ph sz="half" idx="2"/>
          </p:nvPr>
        </p:nvSpPr>
        <p:spPr/>
        <p:txBody>
          <a:bodyPr rtlCol="0">
            <a:normAutofit fontScale="85000" lnSpcReduction="10000"/>
          </a:bodyPr>
          <a:lstStyle/>
          <a:p>
            <a:pPr eaLnBrk="1" fontAlgn="auto" hangingPunct="1">
              <a:spcAft>
                <a:spcPts val="0"/>
              </a:spcAft>
              <a:defRPr/>
            </a:pPr>
            <a:r>
              <a:rPr lang="en-US" dirty="0" smtClean="0"/>
              <a:t>Host DMA FIFO Read reads a fixed number of elements at a user-defined rate</a:t>
            </a:r>
          </a:p>
          <a:p>
            <a:pPr eaLnBrk="1" fontAlgn="auto" hangingPunct="1">
              <a:spcAft>
                <a:spcPts val="0"/>
              </a:spcAft>
              <a:defRPr/>
            </a:pPr>
            <a:r>
              <a:rPr lang="en-US" dirty="0" smtClean="0"/>
              <a:t>Host DMA FIFO Read waits indefinitely to read a fixed number of elements from the FIFO</a:t>
            </a:r>
          </a:p>
          <a:p>
            <a:pPr eaLnBrk="1" fontAlgn="auto" hangingPunct="1">
              <a:spcAft>
                <a:spcPts val="0"/>
              </a:spcAft>
              <a:defRPr/>
            </a:pPr>
            <a:r>
              <a:rPr lang="en-US" dirty="0" smtClean="0"/>
              <a:t>Host DMA FIFO Read reads all of the available elements in the FIFO at a user-defined rate</a:t>
            </a:r>
          </a:p>
        </p:txBody>
      </p:sp>
      <p:sp>
        <p:nvSpPr>
          <p:cNvPr id="841733" name="Text Placeholder 5"/>
          <p:cNvSpPr>
            <a:spLocks noGrp="1"/>
          </p:cNvSpPr>
          <p:nvPr>
            <p:ph type="body" idx="10"/>
          </p:nvPr>
        </p:nvSpPr>
        <p:spPr/>
        <p:txBody>
          <a:bodyPr>
            <a:normAutofit fontScale="85000" lnSpcReduction="10000"/>
          </a:bodyPr>
          <a:lstStyle/>
          <a:p>
            <a:pPr eaLnBrk="1" hangingPunct="1"/>
            <a:r>
              <a:rPr lang="en-US" smtClean="0"/>
              <a:t>Match each target to host architecture to the description that best fits it.</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Title 1"/>
          <p:cNvSpPr>
            <a:spLocks noGrp="1"/>
          </p:cNvSpPr>
          <p:nvPr>
            <p:ph type="title"/>
          </p:nvPr>
        </p:nvSpPr>
        <p:spPr/>
        <p:txBody>
          <a:bodyPr/>
          <a:lstStyle/>
          <a:p>
            <a:pPr eaLnBrk="1" hangingPunct="1"/>
            <a:r>
              <a:rPr lang="en-US" smtClean="0"/>
              <a:t>Summary Quiz Answer</a:t>
            </a:r>
          </a:p>
        </p:txBody>
      </p:sp>
      <p:sp>
        <p:nvSpPr>
          <p:cNvPr id="842755" name="Content Placeholder 3"/>
          <p:cNvSpPr>
            <a:spLocks noGrp="1"/>
          </p:cNvSpPr>
          <p:nvPr>
            <p:ph sz="half" idx="1"/>
          </p:nvPr>
        </p:nvSpPr>
        <p:spPr/>
        <p:txBody>
          <a:bodyPr/>
          <a:lstStyle/>
          <a:p>
            <a:pPr eaLnBrk="1" hangingPunct="1">
              <a:buFont typeface="Arial Narrow" pitchFamily="34" charset="0"/>
              <a:buAutoNum type="arabicPeriod"/>
            </a:pPr>
            <a:r>
              <a:rPr lang="en-US" smtClean="0"/>
              <a:t>Polling with Fixed Number of Elements</a:t>
            </a:r>
          </a:p>
          <a:p>
            <a:pPr eaLnBrk="1" hangingPunct="1">
              <a:buFont typeface="Arial Narrow" pitchFamily="34" charset="0"/>
              <a:buAutoNum type="arabicPeriod"/>
            </a:pPr>
            <a:r>
              <a:rPr lang="en-US" smtClean="0"/>
              <a:t>Polling</a:t>
            </a:r>
          </a:p>
          <a:p>
            <a:pPr eaLnBrk="1" hangingPunct="1">
              <a:buFont typeface="Arial Narrow" pitchFamily="34" charset="0"/>
              <a:buAutoNum type="arabicPeriod"/>
            </a:pPr>
            <a:r>
              <a:rPr lang="en-US" smtClean="0"/>
              <a:t>Blocking</a:t>
            </a:r>
          </a:p>
        </p:txBody>
      </p:sp>
      <p:sp>
        <p:nvSpPr>
          <p:cNvPr id="5" name="Content Placeholder 4"/>
          <p:cNvSpPr>
            <a:spLocks noGrp="1"/>
          </p:cNvSpPr>
          <p:nvPr>
            <p:ph sz="half" idx="2"/>
          </p:nvPr>
        </p:nvSpPr>
        <p:spPr/>
        <p:txBody>
          <a:bodyPr rtlCol="0">
            <a:normAutofit fontScale="85000" lnSpcReduction="10000"/>
          </a:bodyPr>
          <a:lstStyle/>
          <a:p>
            <a:pPr eaLnBrk="1" fontAlgn="auto" hangingPunct="1">
              <a:spcAft>
                <a:spcPts val="0"/>
              </a:spcAft>
              <a:defRPr/>
            </a:pPr>
            <a:r>
              <a:rPr lang="en-US" dirty="0" smtClean="0"/>
              <a:t>Host DMA FIFO Read reads a fixed number of elements at a user-defined rate</a:t>
            </a:r>
          </a:p>
          <a:p>
            <a:pPr eaLnBrk="1" fontAlgn="auto" hangingPunct="1">
              <a:spcAft>
                <a:spcPts val="0"/>
              </a:spcAft>
              <a:defRPr/>
            </a:pPr>
            <a:r>
              <a:rPr lang="en-US" dirty="0" smtClean="0"/>
              <a:t>Host DMA FIFO Read waits indefinitely to read a fixed number of elements from the FIFO</a:t>
            </a:r>
          </a:p>
          <a:p>
            <a:pPr eaLnBrk="1" fontAlgn="auto" hangingPunct="1">
              <a:spcAft>
                <a:spcPts val="0"/>
              </a:spcAft>
              <a:defRPr/>
            </a:pPr>
            <a:r>
              <a:rPr lang="en-US" dirty="0" smtClean="0"/>
              <a:t>Host DMA FIFO Read reads all of the available elements in the FIFO at a user-defined rate</a:t>
            </a:r>
          </a:p>
        </p:txBody>
      </p:sp>
      <p:sp>
        <p:nvSpPr>
          <p:cNvPr id="842757" name="Text Placeholder 5"/>
          <p:cNvSpPr>
            <a:spLocks noGrp="1"/>
          </p:cNvSpPr>
          <p:nvPr>
            <p:ph type="body" idx="10"/>
          </p:nvPr>
        </p:nvSpPr>
        <p:spPr/>
        <p:txBody>
          <a:bodyPr>
            <a:normAutofit fontScale="85000" lnSpcReduction="10000"/>
          </a:bodyPr>
          <a:lstStyle/>
          <a:p>
            <a:pPr eaLnBrk="1" hangingPunct="1"/>
            <a:r>
              <a:rPr lang="en-US" smtClean="0"/>
              <a:t>Match each target to host architecture to the description that best fits it.</a:t>
            </a:r>
          </a:p>
        </p:txBody>
      </p:sp>
      <p:cxnSp>
        <p:nvCxnSpPr>
          <p:cNvPr id="15" name="Straight Arrow Connector 14"/>
          <p:cNvCxnSpPr/>
          <p:nvPr/>
        </p:nvCxnSpPr>
        <p:spPr>
          <a:xfrm flipV="1">
            <a:off x="3733800" y="2439988"/>
            <a:ext cx="990600" cy="150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133600" y="3581400"/>
            <a:ext cx="2438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286000" y="3429000"/>
            <a:ext cx="2362200" cy="531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pPr eaLnBrk="1" hangingPunct="1"/>
            <a:r>
              <a:rPr lang="en-US" smtClean="0"/>
              <a:t>Instructional Methods</a:t>
            </a:r>
          </a:p>
        </p:txBody>
      </p:sp>
      <p:graphicFrame>
        <p:nvGraphicFramePr>
          <p:cNvPr id="8" name="Content Placeholder 6"/>
          <p:cNvGraphicFramePr>
            <a:graphicFrameLocks noGrp="1"/>
          </p:cNvGraphicFramePr>
          <p:nvPr>
            <p:ph idx="1"/>
          </p:nvPr>
        </p:nvGraphicFramePr>
        <p:xfrm>
          <a:off x="457200" y="160020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Title 1"/>
          <p:cNvSpPr>
            <a:spLocks noGrp="1"/>
          </p:cNvSpPr>
          <p:nvPr>
            <p:ph type="title"/>
          </p:nvPr>
        </p:nvSpPr>
        <p:spPr/>
        <p:txBody>
          <a:bodyPr/>
          <a:lstStyle/>
          <a:p>
            <a:pPr eaLnBrk="1" hangingPunct="1"/>
            <a:r>
              <a:rPr lang="en-US" smtClean="0"/>
              <a:t>R Series Multifunction RIO</a:t>
            </a:r>
          </a:p>
        </p:txBody>
      </p:sp>
      <p:sp>
        <p:nvSpPr>
          <p:cNvPr id="479235" name="Content Placeholder 2"/>
          <p:cNvSpPr>
            <a:spLocks noGrp="1"/>
          </p:cNvSpPr>
          <p:nvPr>
            <p:ph sz="half" idx="1"/>
          </p:nvPr>
        </p:nvSpPr>
        <p:spPr/>
        <p:txBody>
          <a:bodyPr/>
          <a:lstStyle/>
          <a:p>
            <a:pPr marL="171450" indent="-171450" eaLnBrk="1" hangingPunct="1">
              <a:buFont typeface="Arial" pitchFamily="34" charset="0"/>
              <a:buChar char="•"/>
            </a:pPr>
            <a:r>
              <a:rPr lang="en-US" smtClean="0"/>
              <a:t>PXI, PXI Express, or PCI form factor</a:t>
            </a:r>
          </a:p>
          <a:p>
            <a:pPr marL="171450" indent="-171450" eaLnBrk="1" hangingPunct="1">
              <a:buFont typeface="Arial" pitchFamily="34" charset="0"/>
              <a:buChar char="•"/>
            </a:pPr>
            <a:r>
              <a:rPr lang="en-US" smtClean="0"/>
              <a:t>Define custom data acquisition</a:t>
            </a:r>
          </a:p>
          <a:p>
            <a:pPr marL="171450" indent="-171450" eaLnBrk="1" hangingPunct="1">
              <a:buFont typeface="Arial" pitchFamily="34" charset="0"/>
              <a:buChar char="•"/>
            </a:pPr>
            <a:r>
              <a:rPr lang="en-US" smtClean="0"/>
              <a:t>Integrate FPGA with Analog and Digital I/O</a:t>
            </a:r>
          </a:p>
          <a:p>
            <a:pPr marL="171450" indent="-171450" eaLnBrk="1" hangingPunct="1">
              <a:buFont typeface="Arial" pitchFamily="34" charset="0"/>
              <a:buChar char="•"/>
            </a:pPr>
            <a:r>
              <a:rPr lang="en-US" smtClean="0"/>
              <a:t>High channel count</a:t>
            </a:r>
          </a:p>
        </p:txBody>
      </p:sp>
      <p:pic>
        <p:nvPicPr>
          <p:cNvPr id="479236" name="Content Placeholder 4" descr="noloc_missing_art_imagefile"/>
          <p:cNvPicPr>
            <a:picLocks noGrp="1" noChangeAspect="1"/>
          </p:cNvPicPr>
          <p:nvPr>
            <p:ph sz="half" idx="2"/>
          </p:nvPr>
        </p:nvPicPr>
        <p:blipFill>
          <a:blip r:embed="rId3" cstate="print"/>
          <a:stretch>
            <a:fillRect/>
          </a:stretch>
        </p:blipFill>
        <p:spPr>
          <a:xfrm>
            <a:off x="4648200" y="2503048"/>
            <a:ext cx="4038600" cy="2720267"/>
          </a:xfrm>
        </p:spPr>
      </p:pic>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Lesson 10</a:t>
            </a:r>
            <a:br>
              <a:rPr lang="en-US" dirty="0" smtClean="0"/>
            </a:br>
            <a:r>
              <a:rPr lang="en-US" dirty="0" smtClean="0"/>
              <a:t>Modular Programming</a:t>
            </a:r>
            <a:endParaRPr lang="en-US" dirty="0"/>
          </a:p>
        </p:txBody>
      </p:sp>
      <p:sp>
        <p:nvSpPr>
          <p:cNvPr id="843779" name="Content Placeholder 2"/>
          <p:cNvSpPr>
            <a:spLocks noGrp="1"/>
          </p:cNvSpPr>
          <p:nvPr>
            <p:ph sz="half" idx="1"/>
          </p:nvPr>
        </p:nvSpPr>
        <p:spPr/>
        <p:txBody>
          <a:bodyPr/>
          <a:lstStyle/>
          <a:p>
            <a:pPr eaLnBrk="1" hangingPunct="1"/>
            <a:r>
              <a:rPr lang="en-US" smtClean="0"/>
              <a:t>Review of SubVIs</a:t>
            </a:r>
          </a:p>
          <a:p>
            <a:pPr eaLnBrk="1" hangingPunct="1"/>
            <a:r>
              <a:rPr lang="en-US" smtClean="0"/>
              <a:t>Using SubVIs on the FPGA</a:t>
            </a:r>
          </a:p>
          <a:p>
            <a:pPr eaLnBrk="1" hangingPunct="1"/>
            <a:r>
              <a:rPr lang="en-US" smtClean="0"/>
              <a:t>Reentrancy and Non-reentrancy in FPGA</a:t>
            </a:r>
          </a:p>
        </p:txBody>
      </p:sp>
      <p:sp>
        <p:nvSpPr>
          <p:cNvPr id="4" name="Content Placeholder 3"/>
          <p:cNvSpPr>
            <a:spLocks noGrp="1"/>
          </p:cNvSpPr>
          <p:nvPr>
            <p:ph sz="half" idx="2"/>
          </p:nvPr>
        </p:nvSpPr>
        <p:spPr/>
        <p:txBody>
          <a:bodyPr rtlCol="0">
            <a:normAutofit/>
          </a:bodyPr>
          <a:lstStyle/>
          <a:p>
            <a:pPr marL="514350" indent="-514350" eaLnBrk="1" fontAlgn="auto" hangingPunct="1">
              <a:spcAft>
                <a:spcPts val="0"/>
              </a:spcAft>
              <a:buFont typeface="+mj-lt"/>
              <a:buAutoNum type="alphaUcPeriod" startAt="4"/>
              <a:defRPr/>
            </a:pPr>
            <a:r>
              <a:rPr lang="en-US" dirty="0" smtClean="0"/>
              <a:t>Using Name Controls and Constants</a:t>
            </a:r>
          </a:p>
          <a:p>
            <a:pPr eaLnBrk="1" fontAlgn="auto" hangingPunct="1">
              <a:spcAft>
                <a:spcPts val="0"/>
              </a:spcAft>
              <a:buFont typeface="+mj-lt"/>
              <a:buAutoNum type="alphaUcPeriod" startAt="4"/>
              <a:defRPr/>
            </a:pPr>
            <a:r>
              <a:rPr lang="en-US" dirty="0" smtClean="0"/>
              <a:t>Testing FPGA SubVIs</a:t>
            </a:r>
          </a:p>
          <a:p>
            <a:pPr eaLnBrk="1" fontAlgn="auto" hangingPunct="1">
              <a:spcAft>
                <a:spcPts val="0"/>
              </a:spcAft>
              <a:buFont typeface="+mj-lt"/>
              <a:buAutoNum type="alphaUcPeriod" startAt="4"/>
              <a:defRPr/>
            </a:pPr>
            <a:r>
              <a:rPr lang="en-US" dirty="0" smtClean="0"/>
              <a:t>LabVIEW FPGA IPNet</a:t>
            </a:r>
          </a:p>
          <a:p>
            <a:pPr eaLnBrk="1" fontAlgn="auto" hangingPunct="1">
              <a:spcAft>
                <a:spcPts val="0"/>
              </a:spcAft>
              <a:buFont typeface="+mj-lt"/>
              <a:buAutoNum type="alphaUcPeriod" startAt="4"/>
              <a:defRPr/>
            </a:pPr>
            <a:endParaRPr lang="en-US" dirty="0"/>
          </a:p>
        </p:txBody>
      </p:sp>
    </p:spTree>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11"/>
          <p:cNvSpPr>
            <a:spLocks noGrp="1" noChangeArrowheads="1"/>
          </p:cNvSpPr>
          <p:nvPr>
            <p:ph type="title"/>
          </p:nvPr>
        </p:nvSpPr>
        <p:spPr/>
        <p:txBody>
          <a:bodyPr/>
          <a:lstStyle/>
          <a:p>
            <a:pPr eaLnBrk="1" hangingPunct="1"/>
            <a:r>
              <a:rPr lang="en-US" smtClean="0"/>
              <a:t>A. Review – Understanding Modularity</a:t>
            </a:r>
          </a:p>
        </p:txBody>
      </p:sp>
      <p:sp>
        <p:nvSpPr>
          <p:cNvPr id="844803" name="Rectangle 12"/>
          <p:cNvSpPr>
            <a:spLocks noGrp="1" noChangeArrowheads="1"/>
          </p:cNvSpPr>
          <p:nvPr>
            <p:ph idx="1"/>
          </p:nvPr>
        </p:nvSpPr>
        <p:spPr/>
        <p:txBody>
          <a:bodyPr/>
          <a:lstStyle/>
          <a:p>
            <a:pPr lvl="1" eaLnBrk="1" hangingPunct="1"/>
            <a:r>
              <a:rPr lang="en-US" smtClean="0"/>
              <a:t>Modularity defines the degree to which a program is composed of discrete modules such that a change to one module has minimal impact on other modules</a:t>
            </a:r>
          </a:p>
          <a:p>
            <a:pPr lvl="1" eaLnBrk="1" hangingPunct="1"/>
            <a:r>
              <a:rPr lang="en-US" smtClean="0"/>
              <a:t>Modules in LabVIEW are called subVIs</a:t>
            </a:r>
          </a:p>
        </p:txBody>
      </p:sp>
    </p:spTree>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p:txBody>
          <a:bodyPr/>
          <a:lstStyle/>
          <a:p>
            <a:pPr eaLnBrk="1" hangingPunct="1"/>
            <a:r>
              <a:rPr lang="en-US" smtClean="0"/>
              <a:t>Review – SubVIs </a:t>
            </a:r>
          </a:p>
        </p:txBody>
      </p:sp>
      <p:sp>
        <p:nvSpPr>
          <p:cNvPr id="845827" name="Rectangle 3"/>
          <p:cNvSpPr>
            <a:spLocks noGrp="1" noChangeArrowheads="1"/>
          </p:cNvSpPr>
          <p:nvPr>
            <p:ph idx="1"/>
          </p:nvPr>
        </p:nvSpPr>
        <p:spPr/>
        <p:txBody>
          <a:bodyPr/>
          <a:lstStyle/>
          <a:p>
            <a:pPr lvl="1" eaLnBrk="1" hangingPunct="1"/>
            <a:r>
              <a:rPr lang="en-US" smtClean="0"/>
              <a:t>A VI within another VI is a subVI</a:t>
            </a:r>
          </a:p>
          <a:p>
            <a:pPr lvl="1" eaLnBrk="1" hangingPunct="1"/>
            <a:r>
              <a:rPr lang="en-US" smtClean="0"/>
              <a:t>The upper right corner of the front panel and block diagram displays the icon for the VI</a:t>
            </a:r>
          </a:p>
          <a:p>
            <a:pPr lvl="1" eaLnBrk="1" hangingPunct="1"/>
            <a:r>
              <a:rPr lang="en-US" smtClean="0"/>
              <a:t>This icon identifies the VI when you place the VI on the block diagram</a:t>
            </a:r>
          </a:p>
        </p:txBody>
      </p:sp>
    </p:spTree>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6"/>
          <p:cNvSpPr>
            <a:spLocks noGrp="1" noChangeArrowheads="1"/>
          </p:cNvSpPr>
          <p:nvPr>
            <p:ph type="title"/>
          </p:nvPr>
        </p:nvSpPr>
        <p:spPr/>
        <p:txBody>
          <a:bodyPr/>
          <a:lstStyle/>
          <a:p>
            <a:pPr eaLnBrk="1" hangingPunct="1"/>
            <a:r>
              <a:rPr lang="en-US" smtClean="0"/>
              <a:t>Review - Icon and Connector Pane</a:t>
            </a:r>
          </a:p>
        </p:txBody>
      </p:sp>
      <p:sp>
        <p:nvSpPr>
          <p:cNvPr id="846851" name="Rectangle 7"/>
          <p:cNvSpPr>
            <a:spLocks noGrp="1" noChangeArrowheads="1"/>
          </p:cNvSpPr>
          <p:nvPr>
            <p:ph idx="1"/>
          </p:nvPr>
        </p:nvSpPr>
        <p:spPr/>
        <p:txBody>
          <a:bodyPr/>
          <a:lstStyle/>
          <a:p>
            <a:pPr lvl="1" eaLnBrk="1" hangingPunct="1"/>
            <a:r>
              <a:rPr lang="en-US" smtClean="0"/>
              <a:t>After you build a VI, build the icon and the connector  pane so you can use the VI as a subVI</a:t>
            </a:r>
          </a:p>
          <a:p>
            <a:pPr lvl="1" eaLnBrk="1" hangingPunct="1"/>
            <a:r>
              <a:rPr lang="en-US" smtClean="0"/>
              <a:t>The icon and connector pane correspond to the function prototype in text-based programming languages</a:t>
            </a:r>
          </a:p>
          <a:p>
            <a:pPr lvl="1" eaLnBrk="1" hangingPunct="1"/>
            <a:r>
              <a:rPr lang="en-US" smtClean="0"/>
              <a:t>Every VI displays an icon in the upper-right corner of the front panel and block diagram windows</a:t>
            </a:r>
          </a:p>
          <a:p>
            <a:pPr lvl="1" eaLnBrk="1" hangingPunct="1"/>
            <a:r>
              <a:rPr lang="en-US" smtClean="0"/>
              <a:t>An icon is a graphical representation of a VI</a:t>
            </a:r>
          </a:p>
          <a:p>
            <a:pPr lvl="1" eaLnBrk="1" hangingPunct="1"/>
            <a:r>
              <a:rPr lang="en-US" smtClean="0"/>
              <a:t>If you use a VI as a subVI, the icon identifies the subVI on the block diagram of the VI</a:t>
            </a:r>
          </a:p>
        </p:txBody>
      </p:sp>
      <p:pic>
        <p:nvPicPr>
          <p:cNvPr id="846852" name="Picture 8" descr="loc_easy_to_recreate"/>
          <p:cNvPicPr>
            <a:picLocks noChangeAspect="1" noChangeArrowheads="1"/>
          </p:cNvPicPr>
          <p:nvPr/>
        </p:nvPicPr>
        <p:blipFill>
          <a:blip r:embed="rId3" cstate="print"/>
          <a:srcRect/>
          <a:stretch>
            <a:fillRect/>
          </a:stretch>
        </p:blipFill>
        <p:spPr bwMode="auto">
          <a:xfrm>
            <a:off x="7239000" y="381000"/>
            <a:ext cx="990600" cy="99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Review - Icon and Connector Pane – Setting up the Connector Pane</a:t>
            </a:r>
          </a:p>
        </p:txBody>
      </p:sp>
      <p:sp>
        <p:nvSpPr>
          <p:cNvPr id="847875" name="Rectangle 6"/>
          <p:cNvSpPr>
            <a:spLocks noGrp="1" noChangeArrowheads="1"/>
          </p:cNvSpPr>
          <p:nvPr>
            <p:ph sz="half" idx="1"/>
          </p:nvPr>
        </p:nvSpPr>
        <p:spPr/>
        <p:txBody>
          <a:bodyPr/>
          <a:lstStyle/>
          <a:p>
            <a:pPr lvl="1" eaLnBrk="1" hangingPunct="1"/>
            <a:r>
              <a:rPr lang="en-US" smtClean="0"/>
              <a:t>Right-click the icon in the upper right corner of the front panel and select </a:t>
            </a:r>
            <a:r>
              <a:rPr lang="en-US" b="1" smtClean="0"/>
              <a:t>Show Connector</a:t>
            </a:r>
          </a:p>
          <a:p>
            <a:pPr lvl="2" eaLnBrk="1" hangingPunct="1"/>
            <a:r>
              <a:rPr lang="en-US" smtClean="0"/>
              <a:t>Each rectangle on the connector pane represents a terminal</a:t>
            </a:r>
          </a:p>
          <a:p>
            <a:pPr lvl="2" eaLnBrk="1" hangingPunct="1"/>
            <a:r>
              <a:rPr lang="en-US" smtClean="0"/>
              <a:t>Use the terminals to assign inputs and outputs</a:t>
            </a:r>
          </a:p>
          <a:p>
            <a:pPr lvl="1" eaLnBrk="1" hangingPunct="1"/>
            <a:r>
              <a:rPr lang="en-US" smtClean="0"/>
              <a:t>Select a different pattern by right-clicking the connector pane and selecting </a:t>
            </a:r>
            <a:r>
              <a:rPr lang="en-US" b="1" smtClean="0"/>
              <a:t>Patterns </a:t>
            </a:r>
            <a:r>
              <a:rPr lang="en-US" smtClean="0"/>
              <a:t>from the shortcut menu</a:t>
            </a:r>
          </a:p>
        </p:txBody>
      </p:sp>
      <p:pic>
        <p:nvPicPr>
          <p:cNvPr id="847876" name="Picture 7" descr="loc_easy_to_recreate"/>
          <p:cNvPicPr>
            <a:picLocks noChangeAspect="1" noChangeArrowheads="1"/>
          </p:cNvPicPr>
          <p:nvPr/>
        </p:nvPicPr>
        <p:blipFill>
          <a:blip r:embed="rId3" cstate="print"/>
          <a:srcRect l="50694" t="12038" r="13889" b="39815"/>
          <a:stretch>
            <a:fillRect/>
          </a:stretch>
        </p:blipFill>
        <p:spPr bwMode="auto">
          <a:xfrm>
            <a:off x="4724400" y="1600200"/>
            <a:ext cx="3960813" cy="4038600"/>
          </a:xfrm>
          <a:prstGeom prst="rect">
            <a:avLst/>
          </a:prstGeom>
          <a:noFill/>
          <a:ln w="9525" algn="ctr">
            <a:noFill/>
            <a:miter lim="800000"/>
            <a:headEnd type="none" w="sm" len="sm"/>
            <a:tailEnd type="none" w="sm" len="sm"/>
          </a:ln>
        </p:spPr>
      </p:pic>
    </p:spTree>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p:txBody>
          <a:bodyPr/>
          <a:lstStyle/>
          <a:p>
            <a:pPr eaLnBrk="1" hangingPunct="1"/>
            <a:r>
              <a:rPr lang="en-US" smtClean="0"/>
              <a:t>Review - Using SubVIs – Terminal Setting</a:t>
            </a:r>
          </a:p>
        </p:txBody>
      </p:sp>
      <p:sp>
        <p:nvSpPr>
          <p:cNvPr id="848899" name="Rectangle 3"/>
          <p:cNvSpPr>
            <a:spLocks noGrp="1" noChangeArrowheads="1"/>
          </p:cNvSpPr>
          <p:nvPr>
            <p:ph idx="1"/>
          </p:nvPr>
        </p:nvSpPr>
        <p:spPr>
          <a:xfrm>
            <a:off x="533400" y="1524000"/>
            <a:ext cx="8077200" cy="4286250"/>
          </a:xfrm>
        </p:spPr>
        <p:txBody>
          <a:bodyPr/>
          <a:lstStyle/>
          <a:p>
            <a:pPr lvl="1" eaLnBrk="1" hangingPunct="1"/>
            <a:r>
              <a:rPr lang="en-US" sz="2400" b="1" smtClean="0"/>
              <a:t>Bold</a:t>
            </a:r>
            <a:r>
              <a:rPr lang="en-US" sz="2400" smtClean="0"/>
              <a:t>: Required terminal</a:t>
            </a:r>
          </a:p>
          <a:p>
            <a:pPr lvl="1" eaLnBrk="1" hangingPunct="1"/>
            <a:r>
              <a:rPr lang="en-US" sz="2400" smtClean="0"/>
              <a:t>Plain: Recommended                                                              terminals</a:t>
            </a:r>
          </a:p>
          <a:p>
            <a:pPr lvl="1" eaLnBrk="1" hangingPunct="1"/>
            <a:r>
              <a:rPr lang="en-US" sz="2400" smtClean="0">
                <a:solidFill>
                  <a:schemeClr val="bg2"/>
                </a:solidFill>
              </a:rPr>
              <a:t>Dimmed</a:t>
            </a:r>
            <a:r>
              <a:rPr lang="en-US" sz="2400" smtClean="0"/>
              <a:t>: Optional terminals</a:t>
            </a:r>
          </a:p>
        </p:txBody>
      </p:sp>
      <p:pic>
        <p:nvPicPr>
          <p:cNvPr id="848900" name="Picture 5" descr="loc_easy_to_recreate"/>
          <p:cNvPicPr>
            <a:picLocks noChangeAspect="1" noChangeArrowheads="1"/>
          </p:cNvPicPr>
          <p:nvPr/>
        </p:nvPicPr>
        <p:blipFill>
          <a:blip r:embed="rId3" cstate="print"/>
          <a:srcRect/>
          <a:stretch>
            <a:fillRect/>
          </a:stretch>
        </p:blipFill>
        <p:spPr bwMode="auto">
          <a:xfrm>
            <a:off x="3962400" y="1981200"/>
            <a:ext cx="5114925" cy="4086225"/>
          </a:xfrm>
          <a:prstGeom prst="rect">
            <a:avLst/>
          </a:prstGeom>
          <a:noFill/>
          <a:ln w="9525" algn="ctr">
            <a:noFill/>
            <a:miter lim="800000"/>
            <a:headEnd type="none" w="sm" len="sm"/>
            <a:tailEnd type="none" w="sm" len="sm"/>
          </a:ln>
        </p:spPr>
      </p:pic>
    </p:spTree>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6"/>
          <p:cNvSpPr>
            <a:spLocks noGrp="1" noChangeArrowheads="1"/>
          </p:cNvSpPr>
          <p:nvPr>
            <p:ph type="title"/>
          </p:nvPr>
        </p:nvSpPr>
        <p:spPr/>
        <p:txBody>
          <a:bodyPr/>
          <a:lstStyle/>
          <a:p>
            <a:pPr eaLnBrk="1" hangingPunct="1"/>
            <a:r>
              <a:rPr lang="en-US" smtClean="0"/>
              <a:t>Review - Using SubVIs – Section to SubVI</a:t>
            </a:r>
          </a:p>
        </p:txBody>
      </p:sp>
      <p:sp>
        <p:nvSpPr>
          <p:cNvPr id="849923" name="Rectangle 7"/>
          <p:cNvSpPr>
            <a:spLocks noGrp="1" noChangeArrowheads="1"/>
          </p:cNvSpPr>
          <p:nvPr>
            <p:ph idx="1"/>
          </p:nvPr>
        </p:nvSpPr>
        <p:spPr/>
        <p:txBody>
          <a:bodyPr/>
          <a:lstStyle/>
          <a:p>
            <a:pPr marL="0" indent="0" eaLnBrk="1" hangingPunct="1">
              <a:buFontTx/>
              <a:buNone/>
            </a:pPr>
            <a:r>
              <a:rPr lang="en-US" smtClean="0"/>
              <a:t>To convert a section of a VI into a subVI:</a:t>
            </a:r>
          </a:p>
          <a:p>
            <a:pPr lvl="1" eaLnBrk="1" hangingPunct="1"/>
            <a:r>
              <a:rPr lang="en-US" smtClean="0"/>
              <a:t>Use the Positioning tool to select the section of the block diagram you want to reuse </a:t>
            </a:r>
          </a:p>
          <a:p>
            <a:pPr lvl="1" eaLnBrk="1" hangingPunct="1"/>
            <a:r>
              <a:rPr lang="en-US" smtClean="0"/>
              <a:t>Select </a:t>
            </a:r>
            <a:r>
              <a:rPr lang="en-US" b="1" smtClean="0"/>
              <a:t>Edit»Create SubVI</a:t>
            </a:r>
          </a:p>
        </p:txBody>
      </p:sp>
      <p:pic>
        <p:nvPicPr>
          <p:cNvPr id="849924" name="Picture 3" descr="loc_missing_art_imagefile"/>
          <p:cNvPicPr>
            <a:picLocks noChangeAspect="1" noChangeArrowheads="1"/>
          </p:cNvPicPr>
          <p:nvPr/>
        </p:nvPicPr>
        <p:blipFill>
          <a:blip r:embed="rId3" cstate="print"/>
          <a:srcRect/>
          <a:stretch>
            <a:fillRect/>
          </a:stretch>
        </p:blipFill>
        <p:spPr bwMode="auto">
          <a:xfrm>
            <a:off x="5486400" y="3790950"/>
            <a:ext cx="2286000" cy="2333625"/>
          </a:xfrm>
          <a:prstGeom prst="rect">
            <a:avLst/>
          </a:prstGeom>
          <a:noFill/>
          <a:ln w="9525">
            <a:noFill/>
            <a:miter lim="800000"/>
            <a:headEnd/>
            <a:tailEnd/>
          </a:ln>
        </p:spPr>
      </p:pic>
      <p:pic>
        <p:nvPicPr>
          <p:cNvPr id="849925" name="Picture 4" descr="loc_missing_art_imagefile"/>
          <p:cNvPicPr>
            <a:picLocks noChangeAspect="1" noChangeArrowheads="1"/>
          </p:cNvPicPr>
          <p:nvPr/>
        </p:nvPicPr>
        <p:blipFill>
          <a:blip r:embed="rId4" cstate="print"/>
          <a:srcRect/>
          <a:stretch>
            <a:fillRect/>
          </a:stretch>
        </p:blipFill>
        <p:spPr bwMode="auto">
          <a:xfrm>
            <a:off x="979488" y="3533775"/>
            <a:ext cx="2297112" cy="2867025"/>
          </a:xfrm>
          <a:prstGeom prst="rect">
            <a:avLst/>
          </a:prstGeom>
          <a:noFill/>
          <a:ln w="9525">
            <a:noFill/>
            <a:miter lim="800000"/>
            <a:headEnd/>
            <a:tailEnd/>
          </a:ln>
        </p:spPr>
      </p:pic>
      <p:sp>
        <p:nvSpPr>
          <p:cNvPr id="849926" name="Right Arrow 8"/>
          <p:cNvSpPr>
            <a:spLocks noChangeArrowheads="1"/>
          </p:cNvSpPr>
          <p:nvPr/>
        </p:nvSpPr>
        <p:spPr bwMode="auto">
          <a:xfrm>
            <a:off x="3733800" y="4524375"/>
            <a:ext cx="1219200" cy="762000"/>
          </a:xfrm>
          <a:prstGeom prst="rightArrow">
            <a:avLst>
              <a:gd name="adj1" fmla="val 50000"/>
              <a:gd name="adj2" fmla="val 50000"/>
            </a:avLst>
          </a:prstGeom>
          <a:solidFill>
            <a:schemeClr val="accent1"/>
          </a:solidFill>
          <a:ln w="9525" algn="ctr">
            <a:noFill/>
            <a:round/>
            <a:headEnd type="none" w="sm" len="sm"/>
            <a:tailEnd type="none" w="sm" len="sm"/>
          </a:ln>
        </p:spPr>
        <p:txBody>
          <a:bodyPr wrap="none" anchor="ctr"/>
          <a:lstStyle/>
          <a:p>
            <a:pPr algn="ctr" eaLnBrk="0" hangingPunct="0"/>
            <a:endParaRPr lang="en-US" sz="2400">
              <a:solidFill>
                <a:srgbClr val="FFFFFF"/>
              </a:solidFill>
            </a:endParaRPr>
          </a:p>
        </p:txBody>
      </p:sp>
    </p:spTree>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6"/>
          <p:cNvSpPr>
            <a:spLocks noGrp="1" noChangeArrowheads="1"/>
          </p:cNvSpPr>
          <p:nvPr>
            <p:ph type="title"/>
          </p:nvPr>
        </p:nvSpPr>
        <p:spPr/>
        <p:txBody>
          <a:bodyPr/>
          <a:lstStyle/>
          <a:p>
            <a:pPr eaLnBrk="1" hangingPunct="1"/>
            <a:r>
              <a:rPr lang="en-US" smtClean="0"/>
              <a:t>B. Using SubVIs on the FPGA</a:t>
            </a:r>
          </a:p>
        </p:txBody>
      </p:sp>
      <p:sp>
        <p:nvSpPr>
          <p:cNvPr id="850947" name="Rectangle 7"/>
          <p:cNvSpPr>
            <a:spLocks noGrp="1" noChangeArrowheads="1"/>
          </p:cNvSpPr>
          <p:nvPr>
            <p:ph idx="1"/>
          </p:nvPr>
        </p:nvSpPr>
        <p:spPr/>
        <p:txBody>
          <a:bodyPr/>
          <a:lstStyle/>
          <a:p>
            <a:pPr lvl="1" eaLnBrk="1" hangingPunct="1"/>
            <a:r>
              <a:rPr lang="en-US" smtClean="0"/>
              <a:t>You can run only one top-level FPGA VI</a:t>
            </a:r>
          </a:p>
          <a:p>
            <a:pPr lvl="1" eaLnBrk="1" hangingPunct="1"/>
            <a:r>
              <a:rPr lang="en-US" smtClean="0"/>
              <a:t>You can use multiple VIs on the FPGA by placing subVIs on the block diagram of the top-level FPGA VI</a:t>
            </a:r>
          </a:p>
          <a:p>
            <a:pPr lvl="1" eaLnBrk="1" hangingPunct="1"/>
            <a:r>
              <a:rPr lang="en-US" smtClean="0"/>
              <a:t>Placing large controls and indicators on the front panel of a subVI is acceptable</a:t>
            </a:r>
          </a:p>
          <a:p>
            <a:pPr lvl="2" eaLnBrk="1" hangingPunct="1"/>
            <a:r>
              <a:rPr lang="en-US" smtClean="0"/>
              <a:t>SubVI controls and indicators are not exposed to the host</a:t>
            </a:r>
          </a:p>
          <a:p>
            <a:pPr lvl="2" eaLnBrk="1" hangingPunct="1"/>
            <a:endParaRPr lang="en-US" smtClean="0"/>
          </a:p>
        </p:txBody>
      </p:sp>
    </p:spTree>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1970" name="Picture 2" descr="loc_env_vi properties.bmp"/>
          <p:cNvPicPr>
            <a:picLocks noChangeAspect="1" noChangeArrowheads="1"/>
          </p:cNvPicPr>
          <p:nvPr/>
        </p:nvPicPr>
        <p:blipFill>
          <a:blip r:embed="rId3" cstate="print"/>
          <a:srcRect/>
          <a:stretch>
            <a:fillRect/>
          </a:stretch>
        </p:blipFill>
        <p:spPr bwMode="auto">
          <a:xfrm>
            <a:off x="4330700" y="1752600"/>
            <a:ext cx="6184900" cy="3657600"/>
          </a:xfrm>
          <a:prstGeom prst="rect">
            <a:avLst/>
          </a:prstGeom>
          <a:noFill/>
          <a:ln w="9525">
            <a:noFill/>
            <a:miter lim="800000"/>
            <a:headEnd/>
            <a:tailEnd/>
          </a:ln>
        </p:spPr>
      </p:pic>
      <p:sp>
        <p:nvSpPr>
          <p:cNvPr id="851971" name="Rectangle 6"/>
          <p:cNvSpPr>
            <a:spLocks noGrp="1" noChangeArrowheads="1"/>
          </p:cNvSpPr>
          <p:nvPr>
            <p:ph type="title"/>
          </p:nvPr>
        </p:nvSpPr>
        <p:spPr/>
        <p:txBody>
          <a:bodyPr/>
          <a:lstStyle/>
          <a:p>
            <a:pPr eaLnBrk="1" hangingPunct="1"/>
            <a:r>
              <a:rPr lang="en-US" smtClean="0"/>
              <a:t>C. Reentrancy and Non-reentrancy in FPGA</a:t>
            </a:r>
          </a:p>
        </p:txBody>
      </p:sp>
      <p:sp>
        <p:nvSpPr>
          <p:cNvPr id="30723" name="Rectangle 7"/>
          <p:cNvSpPr>
            <a:spLocks noGrp="1" noChangeArrowheads="1"/>
          </p:cNvSpPr>
          <p:nvPr>
            <p:ph idx="1"/>
          </p:nvPr>
        </p:nvSpPr>
        <p:spPr>
          <a:xfrm>
            <a:off x="457200" y="1600200"/>
            <a:ext cx="3581400" cy="4343400"/>
          </a:xfrm>
        </p:spPr>
        <p:txBody>
          <a:bodyPr rtlCol="0">
            <a:normAutofit/>
          </a:bodyPr>
          <a:lstStyle/>
          <a:p>
            <a:pPr marL="0" lvl="1" indent="0" eaLnBrk="1" fontAlgn="auto" hangingPunct="1">
              <a:spcAft>
                <a:spcPts val="0"/>
              </a:spcAft>
              <a:buFont typeface="Arial" pitchFamily="34" charset="0"/>
              <a:buNone/>
              <a:defRPr/>
            </a:pPr>
            <a:r>
              <a:rPr lang="en-US" sz="2400" dirty="0" smtClean="0"/>
              <a:t>Reentrant FPGA SubVI Configuration</a:t>
            </a:r>
          </a:p>
          <a:p>
            <a:pPr lvl="1" eaLnBrk="1" fontAlgn="auto" hangingPunct="1">
              <a:spcAft>
                <a:spcPts val="0"/>
              </a:spcAft>
              <a:defRPr/>
            </a:pPr>
            <a:r>
              <a:rPr lang="en-US" sz="2400" dirty="0" smtClean="0"/>
              <a:t>Default configuration of VIs created under an FPGA target</a:t>
            </a:r>
          </a:p>
          <a:p>
            <a:pPr lvl="1" eaLnBrk="1" fontAlgn="auto" hangingPunct="1">
              <a:spcAft>
                <a:spcPts val="0"/>
              </a:spcAft>
              <a:defRPr/>
            </a:pPr>
            <a:r>
              <a:rPr lang="en-US" sz="2400" dirty="0" smtClean="0"/>
              <a:t>Multiple calls to the same subVI run in parallel using separate FPGA resources</a:t>
            </a:r>
          </a:p>
        </p:txBody>
      </p:sp>
      <p:sp>
        <p:nvSpPr>
          <p:cNvPr id="851973" name="Oval 5"/>
          <p:cNvSpPr>
            <a:spLocks noChangeArrowheads="1"/>
          </p:cNvSpPr>
          <p:nvPr/>
        </p:nvSpPr>
        <p:spPr bwMode="auto">
          <a:xfrm>
            <a:off x="4495800" y="3154363"/>
            <a:ext cx="1511300" cy="274637"/>
          </a:xfrm>
          <a:prstGeom prst="ellipse">
            <a:avLst/>
          </a:prstGeom>
          <a:noFill/>
          <a:ln w="28575" algn="ctr">
            <a:solidFill>
              <a:srgbClr val="FF0000"/>
            </a:solidFill>
            <a:round/>
            <a:headEnd/>
            <a:tailEnd/>
          </a:ln>
        </p:spPr>
        <p:txBody>
          <a:bodyPr/>
          <a:lstStyle/>
          <a:p>
            <a:pPr eaLnBrk="0" hangingPunct="0"/>
            <a:endParaRPr lang="en-US" sz="2400" b="0">
              <a:solidFill>
                <a:srgbClr val="000000"/>
              </a:solidFill>
            </a:endParaRPr>
          </a:p>
        </p:txBody>
      </p:sp>
    </p:spTree>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2994" name="Picture 70" descr="noloc_missing_art_imagefile"/>
          <p:cNvPicPr>
            <a:picLocks noChangeAspect="1" noChangeArrowheads="1"/>
          </p:cNvPicPr>
          <p:nvPr/>
        </p:nvPicPr>
        <p:blipFill>
          <a:blip r:embed="rId3" cstate="print"/>
          <a:srcRect/>
          <a:stretch>
            <a:fillRect/>
          </a:stretch>
        </p:blipFill>
        <p:spPr bwMode="auto">
          <a:xfrm>
            <a:off x="4876800" y="2743200"/>
            <a:ext cx="3181350" cy="3028950"/>
          </a:xfrm>
          <a:prstGeom prst="rect">
            <a:avLst/>
          </a:prstGeom>
          <a:noFill/>
          <a:ln w="9525">
            <a:noFill/>
            <a:miter lim="800000"/>
            <a:headEnd/>
            <a:tailEnd/>
          </a:ln>
        </p:spPr>
      </p:pic>
      <p:sp>
        <p:nvSpPr>
          <p:cNvPr id="852995" name="Rectangle 6"/>
          <p:cNvSpPr>
            <a:spLocks noGrp="1" noChangeArrowheads="1"/>
          </p:cNvSpPr>
          <p:nvPr>
            <p:ph type="title"/>
          </p:nvPr>
        </p:nvSpPr>
        <p:spPr/>
        <p:txBody>
          <a:bodyPr/>
          <a:lstStyle/>
          <a:p>
            <a:pPr eaLnBrk="1" hangingPunct="1"/>
            <a:r>
              <a:rPr lang="en-US" smtClean="0"/>
              <a:t>Reentrant FPGA SubVI</a:t>
            </a:r>
          </a:p>
        </p:txBody>
      </p:sp>
      <p:sp>
        <p:nvSpPr>
          <p:cNvPr id="852996" name="Rectangle 7"/>
          <p:cNvSpPr>
            <a:spLocks noGrp="1" noChangeArrowheads="1"/>
          </p:cNvSpPr>
          <p:nvPr>
            <p:ph idx="1"/>
          </p:nvPr>
        </p:nvSpPr>
        <p:spPr/>
        <p:txBody>
          <a:bodyPr/>
          <a:lstStyle/>
          <a:p>
            <a:pPr lvl="1" eaLnBrk="1" hangingPunct="1"/>
            <a:r>
              <a:rPr lang="en-US" smtClean="0"/>
              <a:t>Each instance of the reentrant FPGA subVI on the block diagram becomes a separate hardware resource</a:t>
            </a:r>
          </a:p>
        </p:txBody>
      </p:sp>
      <p:sp>
        <p:nvSpPr>
          <p:cNvPr id="852997" name="Right Arrow 75"/>
          <p:cNvSpPr>
            <a:spLocks noChangeArrowheads="1"/>
          </p:cNvSpPr>
          <p:nvPr/>
        </p:nvSpPr>
        <p:spPr bwMode="auto">
          <a:xfrm>
            <a:off x="2819400" y="3810000"/>
            <a:ext cx="1981200" cy="685800"/>
          </a:xfrm>
          <a:prstGeom prst="rightArrow">
            <a:avLst>
              <a:gd name="adj1" fmla="val 50000"/>
              <a:gd name="adj2" fmla="val 49994"/>
            </a:avLst>
          </a:prstGeom>
          <a:solidFill>
            <a:schemeClr val="accent1"/>
          </a:solidFill>
          <a:ln w="9525" algn="ctr">
            <a:noFill/>
            <a:round/>
            <a:headEnd type="none" w="sm" len="sm"/>
            <a:tailEnd type="none" w="sm" len="sm"/>
          </a:ln>
        </p:spPr>
        <p:txBody>
          <a:bodyPr wrap="none" anchor="ctr"/>
          <a:lstStyle/>
          <a:p>
            <a:pPr algn="ctr" eaLnBrk="0" hangingPunct="0"/>
            <a:endParaRPr lang="en-US" sz="2400">
              <a:solidFill>
                <a:srgbClr val="FFFFFF"/>
              </a:solidFill>
            </a:endParaRPr>
          </a:p>
        </p:txBody>
      </p:sp>
      <p:pic>
        <p:nvPicPr>
          <p:cNvPr id="852998" name="Picture 71" descr="loc_missing_art_imagefile"/>
          <p:cNvPicPr>
            <a:picLocks noChangeAspect="1" noChangeArrowheads="1"/>
          </p:cNvPicPr>
          <p:nvPr/>
        </p:nvPicPr>
        <p:blipFill>
          <a:blip r:embed="rId4" cstate="print"/>
          <a:srcRect/>
          <a:stretch>
            <a:fillRect/>
          </a:stretch>
        </p:blipFill>
        <p:spPr bwMode="auto">
          <a:xfrm>
            <a:off x="361950" y="2895600"/>
            <a:ext cx="2381250" cy="3419475"/>
          </a:xfrm>
          <a:prstGeom prst="rect">
            <a:avLst/>
          </a:prstGeom>
          <a:noFill/>
          <a:ln w="9525">
            <a:noFill/>
            <a:miter lim="800000"/>
            <a:headEnd/>
            <a:tailEnd/>
          </a:ln>
        </p:spPr>
      </p:pic>
      <p:pic>
        <p:nvPicPr>
          <p:cNvPr id="852999" name="Picture 72" descr="noloc_missing_art_imagefile"/>
          <p:cNvPicPr>
            <a:picLocks noChangeAspect="1" noChangeArrowheads="1"/>
          </p:cNvPicPr>
          <p:nvPr/>
        </p:nvPicPr>
        <p:blipFill>
          <a:blip r:embed="rId5" cstate="print"/>
          <a:srcRect/>
          <a:stretch>
            <a:fillRect/>
          </a:stretch>
        </p:blipFill>
        <p:spPr bwMode="auto">
          <a:xfrm>
            <a:off x="5943600" y="3200400"/>
            <a:ext cx="457200" cy="457200"/>
          </a:xfrm>
          <a:prstGeom prst="rect">
            <a:avLst/>
          </a:prstGeom>
          <a:noFill/>
          <a:ln w="9525">
            <a:noFill/>
            <a:miter lim="800000"/>
            <a:headEnd/>
            <a:tailEnd/>
          </a:ln>
        </p:spPr>
      </p:pic>
      <p:pic>
        <p:nvPicPr>
          <p:cNvPr id="853000" name="Picture 72" descr="noloc_missing_art_imagefile"/>
          <p:cNvPicPr>
            <a:picLocks noChangeAspect="1" noChangeArrowheads="1"/>
          </p:cNvPicPr>
          <p:nvPr/>
        </p:nvPicPr>
        <p:blipFill>
          <a:blip r:embed="rId5" cstate="print"/>
          <a:srcRect/>
          <a:stretch>
            <a:fillRect/>
          </a:stretch>
        </p:blipFill>
        <p:spPr bwMode="auto">
          <a:xfrm>
            <a:off x="5943600" y="3733800"/>
            <a:ext cx="457200" cy="457200"/>
          </a:xfrm>
          <a:prstGeom prst="rect">
            <a:avLst/>
          </a:prstGeom>
          <a:noFill/>
          <a:ln w="9525">
            <a:noFill/>
            <a:miter lim="800000"/>
            <a:headEnd/>
            <a:tailEnd/>
          </a:ln>
        </p:spPr>
      </p:pic>
      <p:pic>
        <p:nvPicPr>
          <p:cNvPr id="853001" name="Picture 72" descr="noloc_missing_art_imagefile"/>
          <p:cNvPicPr>
            <a:picLocks noChangeAspect="1" noChangeArrowheads="1"/>
          </p:cNvPicPr>
          <p:nvPr/>
        </p:nvPicPr>
        <p:blipFill>
          <a:blip r:embed="rId5" cstate="print"/>
          <a:srcRect/>
          <a:stretch>
            <a:fillRect/>
          </a:stretch>
        </p:blipFill>
        <p:spPr bwMode="auto">
          <a:xfrm>
            <a:off x="5943600" y="4267200"/>
            <a:ext cx="457200" cy="45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7" name="Rectangle 3"/>
          <p:cNvSpPr>
            <a:spLocks noGrp="1" noChangeArrowheads="1"/>
          </p:cNvSpPr>
          <p:nvPr>
            <p:ph type="title"/>
          </p:nvPr>
        </p:nvSpPr>
        <p:spPr/>
        <p:txBody>
          <a:bodyPr rtlCol="0">
            <a:normAutofit/>
          </a:bodyPr>
          <a:lstStyle/>
          <a:p>
            <a:pPr eaLnBrk="1" fontAlgn="auto" hangingPunct="1">
              <a:spcAft>
                <a:spcPts val="0"/>
              </a:spcAft>
              <a:defRPr/>
            </a:pPr>
            <a:r>
              <a:rPr lang="en-US" dirty="0" smtClean="0">
                <a:latin typeface="+mn-lt"/>
              </a:rPr>
              <a:t>Building </a:t>
            </a:r>
            <a:r>
              <a:rPr lang="en-US" dirty="0">
                <a:latin typeface="+mn-lt"/>
              </a:rPr>
              <a:t>a CompactRIO System</a:t>
            </a:r>
          </a:p>
        </p:txBody>
      </p:sp>
      <p:graphicFrame>
        <p:nvGraphicFramePr>
          <p:cNvPr id="4098" name="Object 2" descr="noloc_missing_art_imagefile"/>
          <p:cNvGraphicFramePr>
            <a:graphicFrameLocks noChangeAspect="1"/>
          </p:cNvGraphicFramePr>
          <p:nvPr>
            <p:ph sz="half" idx="4294967295"/>
          </p:nvPr>
        </p:nvGraphicFramePr>
        <p:xfrm>
          <a:off x="4287838" y="2667000"/>
          <a:ext cx="4856162" cy="3048000"/>
        </p:xfrm>
        <a:graphic>
          <a:graphicData uri="http://schemas.openxmlformats.org/presentationml/2006/ole">
            <p:oleObj spid="_x0000_s4098" name="Bitmap Image" r:id="rId4" imgW="5121084" imgH="3215238" progId="PBrush">
              <p:embed/>
            </p:oleObj>
          </a:graphicData>
        </a:graphic>
      </p:graphicFrame>
      <p:sp>
        <p:nvSpPr>
          <p:cNvPr id="4100" name="Text Box 4"/>
          <p:cNvSpPr txBox="1">
            <a:spLocks noChangeArrowheads="1"/>
          </p:cNvSpPr>
          <p:nvPr/>
        </p:nvSpPr>
        <p:spPr bwMode="auto">
          <a:xfrm>
            <a:off x="4114800" y="1220788"/>
            <a:ext cx="5006975" cy="1446212"/>
          </a:xfrm>
          <a:prstGeom prst="rect">
            <a:avLst/>
          </a:prstGeom>
          <a:noFill/>
          <a:ln w="44450" algn="ctr">
            <a:noFill/>
            <a:miter lim="800000"/>
            <a:headEnd/>
            <a:tailEnd/>
          </a:ln>
        </p:spPr>
        <p:txBody>
          <a:bodyPr wrap="none">
            <a:spAutoFit/>
          </a:bodyPr>
          <a:lstStyle/>
          <a:p>
            <a:pPr algn="ctr" eaLnBrk="0" hangingPunct="0"/>
            <a:r>
              <a:rPr lang="en-US" sz="2800">
                <a:solidFill>
                  <a:srgbClr val="000000"/>
                </a:solidFill>
              </a:rPr>
              <a:t>Select the Reconfigurable Chassis</a:t>
            </a:r>
          </a:p>
          <a:p>
            <a:pPr algn="ctr" eaLnBrk="0" hangingPunct="0"/>
            <a:r>
              <a:rPr lang="en-US" sz="2000" b="0">
                <a:solidFill>
                  <a:srgbClr val="000000"/>
                </a:solidFill>
              </a:rPr>
              <a:t>Number of slots</a:t>
            </a:r>
          </a:p>
          <a:p>
            <a:pPr algn="ctr" eaLnBrk="0" hangingPunct="0"/>
            <a:r>
              <a:rPr lang="en-US" sz="2000" b="0">
                <a:solidFill>
                  <a:srgbClr val="000000"/>
                </a:solidFill>
              </a:rPr>
              <a:t>FPGA size</a:t>
            </a:r>
          </a:p>
          <a:p>
            <a:pPr algn="ctr" eaLnBrk="0" hangingPunct="0"/>
            <a:r>
              <a:rPr lang="en-US" sz="2000" b="0">
                <a:solidFill>
                  <a:srgbClr val="000000"/>
                </a:solidFill>
              </a:rPr>
              <a:t>Integrated or not</a:t>
            </a:r>
          </a:p>
        </p:txBody>
      </p:sp>
      <p:sp>
        <p:nvSpPr>
          <p:cNvPr id="4101" name="Text Box 5"/>
          <p:cNvSpPr txBox="1">
            <a:spLocks noChangeArrowheads="1"/>
          </p:cNvSpPr>
          <p:nvPr/>
        </p:nvSpPr>
        <p:spPr bwMode="auto">
          <a:xfrm>
            <a:off x="0" y="3659188"/>
            <a:ext cx="4572000" cy="2554287"/>
          </a:xfrm>
          <a:prstGeom prst="rect">
            <a:avLst/>
          </a:prstGeom>
          <a:noFill/>
          <a:ln w="44450" algn="ctr">
            <a:noFill/>
            <a:miter lim="800000"/>
            <a:headEnd/>
            <a:tailEnd/>
          </a:ln>
        </p:spPr>
        <p:txBody>
          <a:bodyPr>
            <a:spAutoFit/>
          </a:bodyPr>
          <a:lstStyle/>
          <a:p>
            <a:pPr algn="ctr" eaLnBrk="0" hangingPunct="0"/>
            <a:r>
              <a:rPr lang="en-US" sz="2800">
                <a:solidFill>
                  <a:srgbClr val="000000"/>
                </a:solidFill>
              </a:rPr>
              <a:t>Select the I/O and Connectivity</a:t>
            </a:r>
          </a:p>
          <a:p>
            <a:pPr algn="ctr" eaLnBrk="0" hangingPunct="0"/>
            <a:r>
              <a:rPr lang="en-US" sz="2000" b="0">
                <a:solidFill>
                  <a:srgbClr val="000000"/>
                </a:solidFill>
              </a:rPr>
              <a:t>Analog Input/Output, Digital Input/Output, …</a:t>
            </a:r>
          </a:p>
          <a:p>
            <a:pPr algn="ctr" eaLnBrk="0" hangingPunct="0"/>
            <a:r>
              <a:rPr lang="en-US" sz="2000" b="0">
                <a:solidFill>
                  <a:srgbClr val="000000"/>
                </a:solidFill>
              </a:rPr>
              <a:t>(Low / high speed, simultaneous / multiplexed)</a:t>
            </a:r>
          </a:p>
          <a:p>
            <a:pPr algn="ctr" eaLnBrk="0" hangingPunct="0"/>
            <a:r>
              <a:rPr lang="en-US" sz="2000" b="0">
                <a:solidFill>
                  <a:srgbClr val="000000"/>
                </a:solidFill>
              </a:rPr>
              <a:t>Standard connector depends on the module</a:t>
            </a:r>
          </a:p>
          <a:p>
            <a:pPr algn="ctr" eaLnBrk="0" hangingPunct="0"/>
            <a:r>
              <a:rPr lang="en-US" sz="2000" b="0">
                <a:solidFill>
                  <a:srgbClr val="000000"/>
                </a:solidFill>
              </a:rPr>
              <a:t>Options: Strain Relief Connector Block, Custom Cable, etc.</a:t>
            </a:r>
          </a:p>
          <a:p>
            <a:pPr algn="ctr" eaLnBrk="0" hangingPunct="0"/>
            <a:endParaRPr lang="en-US" sz="3200" b="0">
              <a:solidFill>
                <a:srgbClr val="000000"/>
              </a:solidFill>
            </a:endParaRPr>
          </a:p>
        </p:txBody>
      </p:sp>
      <p:sp>
        <p:nvSpPr>
          <p:cNvPr id="4102" name="Text Box 7"/>
          <p:cNvSpPr txBox="1">
            <a:spLocks noChangeArrowheads="1"/>
          </p:cNvSpPr>
          <p:nvPr/>
        </p:nvSpPr>
        <p:spPr bwMode="auto">
          <a:xfrm>
            <a:off x="409575" y="2138363"/>
            <a:ext cx="4543425" cy="1138237"/>
          </a:xfrm>
          <a:prstGeom prst="rect">
            <a:avLst/>
          </a:prstGeom>
          <a:noFill/>
          <a:ln w="44450" algn="ctr">
            <a:noFill/>
            <a:miter lim="800000"/>
            <a:headEnd/>
            <a:tailEnd/>
          </a:ln>
        </p:spPr>
        <p:txBody>
          <a:bodyPr wrap="none">
            <a:spAutoFit/>
          </a:bodyPr>
          <a:lstStyle/>
          <a:p>
            <a:pPr algn="ctr" eaLnBrk="0" hangingPunct="0"/>
            <a:r>
              <a:rPr lang="en-US" sz="2800">
                <a:solidFill>
                  <a:srgbClr val="000000"/>
                </a:solidFill>
              </a:rPr>
              <a:t>Select the Real-Time Controller</a:t>
            </a:r>
          </a:p>
          <a:p>
            <a:pPr algn="ctr" eaLnBrk="0" hangingPunct="0"/>
            <a:r>
              <a:rPr lang="en-US" sz="2000" b="0">
                <a:solidFill>
                  <a:srgbClr val="000000"/>
                </a:solidFill>
              </a:rPr>
              <a:t>Processor speed</a:t>
            </a:r>
          </a:p>
          <a:p>
            <a:pPr algn="ctr" eaLnBrk="0" hangingPunct="0"/>
            <a:r>
              <a:rPr lang="en-US" sz="2000" b="0">
                <a:solidFill>
                  <a:srgbClr val="000000"/>
                </a:solidFill>
              </a:rPr>
              <a:t>Flash memory size</a:t>
            </a:r>
          </a:p>
        </p:txBody>
      </p:sp>
      <p:sp>
        <p:nvSpPr>
          <p:cNvPr id="4103" name="Line 8"/>
          <p:cNvSpPr>
            <a:spLocks noChangeShapeType="1"/>
          </p:cNvSpPr>
          <p:nvPr/>
        </p:nvSpPr>
        <p:spPr bwMode="auto">
          <a:xfrm flipV="1">
            <a:off x="4724400" y="4572000"/>
            <a:ext cx="1828800" cy="685800"/>
          </a:xfrm>
          <a:prstGeom prst="line">
            <a:avLst/>
          </a:prstGeom>
          <a:noFill/>
          <a:ln w="44450">
            <a:solidFill>
              <a:srgbClr val="FF0000"/>
            </a:solidFill>
            <a:round/>
            <a:headEnd/>
            <a:tailEnd type="triangle" w="med" len="med"/>
          </a:ln>
        </p:spPr>
        <p:txBody>
          <a:bodyPr anchor="ctr">
            <a:spAutoFit/>
          </a:bodyPr>
          <a:lstStyle/>
          <a:p>
            <a:endParaRPr lang="en-US"/>
          </a:p>
        </p:txBody>
      </p:sp>
      <p:sp>
        <p:nvSpPr>
          <p:cNvPr id="4104" name="Line 10"/>
          <p:cNvSpPr>
            <a:spLocks noChangeShapeType="1"/>
          </p:cNvSpPr>
          <p:nvPr/>
        </p:nvSpPr>
        <p:spPr bwMode="auto">
          <a:xfrm flipH="1">
            <a:off x="7315200" y="1600200"/>
            <a:ext cx="685800" cy="1295400"/>
          </a:xfrm>
          <a:prstGeom prst="line">
            <a:avLst/>
          </a:prstGeom>
          <a:noFill/>
          <a:ln w="44450">
            <a:solidFill>
              <a:srgbClr val="FF0000"/>
            </a:solidFill>
            <a:round/>
            <a:headEnd/>
            <a:tailEnd type="triangle" w="med" len="med"/>
          </a:ln>
        </p:spPr>
        <p:txBody>
          <a:bodyPr anchor="ctr">
            <a:spAutoFit/>
          </a:bodyPr>
          <a:lstStyle/>
          <a:p>
            <a:endParaRPr lang="en-US"/>
          </a:p>
        </p:txBody>
      </p:sp>
      <p:sp>
        <p:nvSpPr>
          <p:cNvPr id="4105" name="Line 11"/>
          <p:cNvSpPr>
            <a:spLocks noChangeShapeType="1"/>
          </p:cNvSpPr>
          <p:nvPr/>
        </p:nvSpPr>
        <p:spPr bwMode="auto">
          <a:xfrm>
            <a:off x="3733800" y="2819400"/>
            <a:ext cx="1447800" cy="381000"/>
          </a:xfrm>
          <a:prstGeom prst="line">
            <a:avLst/>
          </a:prstGeom>
          <a:noFill/>
          <a:ln w="44450">
            <a:solidFill>
              <a:srgbClr val="FF0000"/>
            </a:solidFill>
            <a:round/>
            <a:headEnd/>
            <a:tailEnd type="triangle" w="med" len="med"/>
          </a:ln>
        </p:spPr>
        <p:txBody>
          <a:bodyPr anchor="ctr">
            <a:spAutoFit/>
          </a:bodyPr>
          <a:lstStyle/>
          <a:p>
            <a:endParaRPr lang="en-US"/>
          </a:p>
        </p:txBody>
      </p:sp>
    </p:spTree>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6"/>
          <p:cNvSpPr>
            <a:spLocks noGrp="1" noChangeArrowheads="1"/>
          </p:cNvSpPr>
          <p:nvPr>
            <p:ph type="title"/>
          </p:nvPr>
        </p:nvSpPr>
        <p:spPr/>
        <p:txBody>
          <a:bodyPr/>
          <a:lstStyle/>
          <a:p>
            <a:pPr eaLnBrk="1" hangingPunct="1"/>
            <a:r>
              <a:rPr lang="en-US" smtClean="0"/>
              <a:t>Nonreentrant FPGA SubVI</a:t>
            </a:r>
          </a:p>
        </p:txBody>
      </p:sp>
      <p:sp>
        <p:nvSpPr>
          <p:cNvPr id="854019" name="Rectangle 7"/>
          <p:cNvSpPr>
            <a:spLocks noGrp="1" noChangeArrowheads="1"/>
          </p:cNvSpPr>
          <p:nvPr>
            <p:ph idx="1"/>
          </p:nvPr>
        </p:nvSpPr>
        <p:spPr>
          <a:xfrm>
            <a:off x="457200" y="1600200"/>
            <a:ext cx="3657600" cy="4343400"/>
          </a:xfrm>
        </p:spPr>
        <p:txBody>
          <a:bodyPr/>
          <a:lstStyle/>
          <a:p>
            <a:pPr lvl="1" eaLnBrk="1" hangingPunct="1"/>
            <a:r>
              <a:rPr lang="en-US" sz="2400" smtClean="0"/>
              <a:t>Single instance shared among multiple callers</a:t>
            </a:r>
          </a:p>
          <a:p>
            <a:pPr lvl="1" eaLnBrk="1" hangingPunct="1"/>
            <a:r>
              <a:rPr lang="en-US" sz="2400" smtClean="0"/>
              <a:t>Each call to the subVI waits until the previous call ends</a:t>
            </a:r>
          </a:p>
          <a:p>
            <a:pPr lvl="1" eaLnBrk="1" hangingPunct="1"/>
            <a:r>
              <a:rPr lang="en-US" sz="2400" smtClean="0"/>
              <a:t>Does not allow parallel execution</a:t>
            </a:r>
          </a:p>
          <a:p>
            <a:pPr lvl="2" eaLnBrk="1" hangingPunct="1"/>
            <a:endParaRPr lang="en-US" smtClean="0"/>
          </a:p>
        </p:txBody>
      </p:sp>
      <p:pic>
        <p:nvPicPr>
          <p:cNvPr id="854020" name="Picture 2" descr="loc_env_vi properties.bmp"/>
          <p:cNvPicPr>
            <a:picLocks noChangeAspect="1" noChangeArrowheads="1"/>
          </p:cNvPicPr>
          <p:nvPr/>
        </p:nvPicPr>
        <p:blipFill>
          <a:blip r:embed="rId3" cstate="print"/>
          <a:srcRect/>
          <a:stretch>
            <a:fillRect/>
          </a:stretch>
        </p:blipFill>
        <p:spPr bwMode="auto">
          <a:xfrm>
            <a:off x="4330700" y="1752600"/>
            <a:ext cx="6184900" cy="3657600"/>
          </a:xfrm>
          <a:prstGeom prst="rect">
            <a:avLst/>
          </a:prstGeom>
          <a:noFill/>
          <a:ln w="9525">
            <a:noFill/>
            <a:miter lim="800000"/>
            <a:headEnd/>
            <a:tailEnd/>
          </a:ln>
        </p:spPr>
      </p:pic>
      <p:sp>
        <p:nvSpPr>
          <p:cNvPr id="854021" name="Oval 6"/>
          <p:cNvSpPr>
            <a:spLocks noChangeArrowheads="1"/>
          </p:cNvSpPr>
          <p:nvPr/>
        </p:nvSpPr>
        <p:spPr bwMode="auto">
          <a:xfrm>
            <a:off x="4495800" y="3154363"/>
            <a:ext cx="1511300" cy="274637"/>
          </a:xfrm>
          <a:prstGeom prst="ellipse">
            <a:avLst/>
          </a:prstGeom>
          <a:noFill/>
          <a:ln w="28575" algn="ctr">
            <a:solidFill>
              <a:srgbClr val="FF0000"/>
            </a:solidFill>
            <a:round/>
            <a:headEnd/>
            <a:tailEnd/>
          </a:ln>
        </p:spPr>
        <p:txBody>
          <a:bodyPr/>
          <a:lstStyle/>
          <a:p>
            <a:pPr eaLnBrk="0" hangingPunct="0"/>
            <a:endParaRPr lang="en-US" sz="2400" b="0">
              <a:solidFill>
                <a:srgbClr val="000000"/>
              </a:solidFill>
            </a:endParaRPr>
          </a:p>
        </p:txBody>
      </p:sp>
    </p:spTree>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6"/>
          <p:cNvSpPr>
            <a:spLocks noGrp="1" noChangeArrowheads="1"/>
          </p:cNvSpPr>
          <p:nvPr>
            <p:ph type="title"/>
          </p:nvPr>
        </p:nvSpPr>
        <p:spPr/>
        <p:txBody>
          <a:bodyPr/>
          <a:lstStyle/>
          <a:p>
            <a:pPr eaLnBrk="1" hangingPunct="1"/>
            <a:r>
              <a:rPr lang="en-US" smtClean="0"/>
              <a:t>Nonreentrant FPGA SubVI</a:t>
            </a:r>
          </a:p>
        </p:txBody>
      </p:sp>
      <p:sp>
        <p:nvSpPr>
          <p:cNvPr id="855043" name="Rectangle 7"/>
          <p:cNvSpPr>
            <a:spLocks noGrp="1" noChangeArrowheads="1"/>
          </p:cNvSpPr>
          <p:nvPr>
            <p:ph idx="1"/>
          </p:nvPr>
        </p:nvSpPr>
        <p:spPr/>
        <p:txBody>
          <a:bodyPr/>
          <a:lstStyle/>
          <a:p>
            <a:pPr lvl="1" eaLnBrk="1" hangingPunct="1"/>
            <a:r>
              <a:rPr lang="en-US" smtClean="0"/>
              <a:t>Only a single copy of the nonreentrant FPGA subVI becomes hardware and all callers share the hardware resource</a:t>
            </a:r>
          </a:p>
          <a:p>
            <a:pPr lvl="2" eaLnBrk="1" hangingPunct="1"/>
            <a:endParaRPr lang="en-US" smtClean="0"/>
          </a:p>
        </p:txBody>
      </p:sp>
      <p:pic>
        <p:nvPicPr>
          <p:cNvPr id="855044" name="Picture 70" descr="noloc_missing_art_imagefile"/>
          <p:cNvPicPr>
            <a:picLocks noChangeAspect="1" noChangeArrowheads="1"/>
          </p:cNvPicPr>
          <p:nvPr/>
        </p:nvPicPr>
        <p:blipFill>
          <a:blip r:embed="rId3" cstate="print"/>
          <a:srcRect/>
          <a:stretch>
            <a:fillRect/>
          </a:stretch>
        </p:blipFill>
        <p:spPr bwMode="auto">
          <a:xfrm>
            <a:off x="5486400" y="2819400"/>
            <a:ext cx="3181350" cy="3028950"/>
          </a:xfrm>
          <a:prstGeom prst="rect">
            <a:avLst/>
          </a:prstGeom>
          <a:noFill/>
          <a:ln w="9525">
            <a:noFill/>
            <a:miter lim="800000"/>
            <a:headEnd/>
            <a:tailEnd/>
          </a:ln>
        </p:spPr>
      </p:pic>
      <p:pic>
        <p:nvPicPr>
          <p:cNvPr id="855045" name="Picture 3" descr="noloc_missing_art_imagefile"/>
          <p:cNvPicPr>
            <a:picLocks noChangeAspect="1" noChangeArrowheads="1"/>
          </p:cNvPicPr>
          <p:nvPr/>
        </p:nvPicPr>
        <p:blipFill>
          <a:blip r:embed="rId4" cstate="print"/>
          <a:srcRect/>
          <a:stretch>
            <a:fillRect/>
          </a:stretch>
        </p:blipFill>
        <p:spPr bwMode="auto">
          <a:xfrm>
            <a:off x="6553200" y="3810000"/>
            <a:ext cx="533400" cy="533400"/>
          </a:xfrm>
          <a:prstGeom prst="rect">
            <a:avLst/>
          </a:prstGeom>
          <a:noFill/>
          <a:ln w="9525">
            <a:noFill/>
            <a:miter lim="800000"/>
            <a:headEnd/>
            <a:tailEnd/>
          </a:ln>
        </p:spPr>
      </p:pic>
      <p:pic>
        <p:nvPicPr>
          <p:cNvPr id="855046" name="Picture 4" descr="loc_missing_art_imagefile"/>
          <p:cNvPicPr>
            <a:picLocks noChangeAspect="1" noChangeArrowheads="1"/>
          </p:cNvPicPr>
          <p:nvPr/>
        </p:nvPicPr>
        <p:blipFill>
          <a:blip r:embed="rId5" cstate="print"/>
          <a:srcRect/>
          <a:stretch>
            <a:fillRect/>
          </a:stretch>
        </p:blipFill>
        <p:spPr bwMode="auto">
          <a:xfrm>
            <a:off x="533400" y="2971800"/>
            <a:ext cx="2419350" cy="3429000"/>
          </a:xfrm>
          <a:prstGeom prst="rect">
            <a:avLst/>
          </a:prstGeom>
          <a:noFill/>
          <a:ln w="9525">
            <a:noFill/>
            <a:miter lim="800000"/>
            <a:headEnd/>
            <a:tailEnd/>
          </a:ln>
        </p:spPr>
      </p:pic>
      <p:sp>
        <p:nvSpPr>
          <p:cNvPr id="855047" name="Right Arrow 8"/>
          <p:cNvSpPr>
            <a:spLocks noChangeArrowheads="1"/>
          </p:cNvSpPr>
          <p:nvPr/>
        </p:nvSpPr>
        <p:spPr bwMode="auto">
          <a:xfrm>
            <a:off x="3124200" y="3886200"/>
            <a:ext cx="2209800" cy="685800"/>
          </a:xfrm>
          <a:prstGeom prst="rightArrow">
            <a:avLst>
              <a:gd name="adj1" fmla="val 50000"/>
              <a:gd name="adj2" fmla="val 50004"/>
            </a:avLst>
          </a:prstGeom>
          <a:solidFill>
            <a:schemeClr val="accent1"/>
          </a:solidFill>
          <a:ln w="9525" algn="ctr">
            <a:noFill/>
            <a:round/>
            <a:headEnd type="none" w="sm" len="sm"/>
            <a:tailEnd type="none" w="sm" len="sm"/>
          </a:ln>
        </p:spPr>
        <p:txBody>
          <a:bodyPr wrap="none" anchor="ctr"/>
          <a:lstStyle/>
          <a:p>
            <a:pPr algn="ctr" eaLnBrk="0" hangingPunct="0"/>
            <a:endParaRPr lang="en-US" sz="2400">
              <a:solidFill>
                <a:srgbClr val="FFFFFF"/>
              </a:solidFill>
            </a:endParaRPr>
          </a:p>
        </p:txBody>
      </p:sp>
    </p:spTree>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6"/>
          <p:cNvSpPr>
            <a:spLocks noGrp="1" noChangeArrowheads="1"/>
          </p:cNvSpPr>
          <p:nvPr>
            <p:ph type="title"/>
          </p:nvPr>
        </p:nvSpPr>
        <p:spPr/>
        <p:txBody>
          <a:bodyPr/>
          <a:lstStyle/>
          <a:p>
            <a:pPr eaLnBrk="1" hangingPunct="1"/>
            <a:r>
              <a:rPr lang="en-US" smtClean="0"/>
              <a:t>Reentrancy and Non-reentrancy in FPGA</a:t>
            </a:r>
          </a:p>
        </p:txBody>
      </p:sp>
      <p:sp>
        <p:nvSpPr>
          <p:cNvPr id="856067" name="Rectangle 7"/>
          <p:cNvSpPr>
            <a:spLocks noGrp="1" noChangeArrowheads="1"/>
          </p:cNvSpPr>
          <p:nvPr>
            <p:ph idx="1"/>
          </p:nvPr>
        </p:nvSpPr>
        <p:spPr/>
        <p:txBody>
          <a:bodyPr/>
          <a:lstStyle/>
          <a:p>
            <a:pPr lvl="1" eaLnBrk="1" hangingPunct="1">
              <a:buFont typeface="Arial" pitchFamily="34" charset="0"/>
              <a:buNone/>
            </a:pPr>
            <a:r>
              <a:rPr lang="en-US" smtClean="0"/>
              <a:t>Tradeoffs</a:t>
            </a:r>
          </a:p>
          <a:p>
            <a:pPr lvl="1" eaLnBrk="1" hangingPunct="1"/>
            <a:r>
              <a:rPr lang="en-US" smtClean="0"/>
              <a:t>Reentrant is the default VI Type for FPGA VIs</a:t>
            </a:r>
          </a:p>
          <a:p>
            <a:pPr lvl="2" eaLnBrk="1" hangingPunct="1"/>
            <a:endParaRPr lang="en-US" smtClean="0"/>
          </a:p>
          <a:p>
            <a:pPr lvl="2" eaLnBrk="1" hangingPunct="1"/>
            <a:endParaRPr lang="en-US" smtClean="0"/>
          </a:p>
        </p:txBody>
      </p:sp>
      <p:graphicFrame>
        <p:nvGraphicFramePr>
          <p:cNvPr id="6" name="Table 5"/>
          <p:cNvGraphicFramePr>
            <a:graphicFrameLocks noGrp="1"/>
          </p:cNvGraphicFramePr>
          <p:nvPr/>
        </p:nvGraphicFramePr>
        <p:xfrm>
          <a:off x="762000" y="2819400"/>
          <a:ext cx="7772400" cy="3228435"/>
        </p:xfrm>
        <a:graphic>
          <a:graphicData uri="http://schemas.openxmlformats.org/drawingml/2006/table">
            <a:tbl>
              <a:tblPr firstRow="1" firstCol="1" bandRow="1">
                <a:tableStyleId>{5C22544A-7EE6-4342-B048-85BDC9FD1C3A}</a:tableStyleId>
              </a:tblPr>
              <a:tblGrid>
                <a:gridCol w="2751292"/>
                <a:gridCol w="2338598"/>
                <a:gridCol w="2682510"/>
              </a:tblGrid>
              <a:tr h="467720">
                <a:tc>
                  <a:txBody>
                    <a:bodyPr/>
                    <a:lstStyle/>
                    <a:p>
                      <a:r>
                        <a:rPr lang="en-US" sz="2500" dirty="0" smtClean="0">
                          <a:solidFill>
                            <a:schemeClr val="tx1"/>
                          </a:solidFill>
                        </a:rPr>
                        <a:t>Comparison</a:t>
                      </a:r>
                      <a:endParaRPr lang="en-US" sz="2500" dirty="0">
                        <a:solidFill>
                          <a:schemeClr val="tx1"/>
                        </a:solidFill>
                      </a:endParaRPr>
                    </a:p>
                  </a:txBody>
                  <a:tcPr marL="82539" marR="82539" marT="41269" marB="41269"/>
                </a:tc>
                <a:tc>
                  <a:txBody>
                    <a:bodyPr/>
                    <a:lstStyle/>
                    <a:p>
                      <a:r>
                        <a:rPr lang="en-US" sz="2500" dirty="0" smtClean="0">
                          <a:solidFill>
                            <a:schemeClr val="tx1"/>
                          </a:solidFill>
                        </a:rPr>
                        <a:t>Reentrant SubVI</a:t>
                      </a:r>
                      <a:endParaRPr lang="en-US" sz="2500" dirty="0">
                        <a:solidFill>
                          <a:schemeClr val="tx1"/>
                        </a:solidFill>
                      </a:endParaRPr>
                    </a:p>
                  </a:txBody>
                  <a:tcPr marL="82539" marR="82539" marT="41269" marB="41269"/>
                </a:tc>
                <a:tc>
                  <a:txBody>
                    <a:bodyPr/>
                    <a:lstStyle/>
                    <a:p>
                      <a:r>
                        <a:rPr lang="en-US" sz="2500" dirty="0" smtClean="0">
                          <a:solidFill>
                            <a:schemeClr val="tx1"/>
                          </a:solidFill>
                        </a:rPr>
                        <a:t>Nonreentrant SubVI</a:t>
                      </a:r>
                      <a:endParaRPr lang="en-US" sz="2500" dirty="0">
                        <a:solidFill>
                          <a:schemeClr val="tx1"/>
                        </a:solidFill>
                      </a:endParaRPr>
                    </a:p>
                  </a:txBody>
                  <a:tcPr marL="82539" marR="82539" marT="41269" marB="41269"/>
                </a:tc>
              </a:tr>
              <a:tr h="891030">
                <a:tc>
                  <a:txBody>
                    <a:bodyPr/>
                    <a:lstStyle/>
                    <a:p>
                      <a:r>
                        <a:rPr lang="en-US" sz="2500" dirty="0" smtClean="0">
                          <a:solidFill>
                            <a:schemeClr val="tx1"/>
                          </a:solidFill>
                        </a:rPr>
                        <a:t>FPGA Resources for VI</a:t>
                      </a:r>
                      <a:r>
                        <a:rPr lang="en-US" sz="2500" baseline="0" dirty="0" smtClean="0">
                          <a:solidFill>
                            <a:schemeClr val="tx1"/>
                          </a:solidFill>
                        </a:rPr>
                        <a:t> Logic</a:t>
                      </a:r>
                      <a:endParaRPr lang="en-US" sz="2500" dirty="0">
                        <a:solidFill>
                          <a:schemeClr val="tx1"/>
                        </a:solidFill>
                      </a:endParaRPr>
                    </a:p>
                  </a:txBody>
                  <a:tcPr marL="82539" marR="82539" marT="41269" marB="41269"/>
                </a:tc>
                <a:tc>
                  <a:txBody>
                    <a:bodyPr/>
                    <a:lstStyle/>
                    <a:p>
                      <a:r>
                        <a:rPr lang="en-US" sz="2500" dirty="0" smtClean="0">
                          <a:solidFill>
                            <a:schemeClr val="tx1"/>
                          </a:solidFill>
                        </a:rPr>
                        <a:t>Separate for each instantiation</a:t>
                      </a:r>
                      <a:endParaRPr lang="en-US" sz="2500" dirty="0">
                        <a:solidFill>
                          <a:schemeClr val="tx1"/>
                        </a:solidFill>
                      </a:endParaRPr>
                    </a:p>
                  </a:txBody>
                  <a:tcPr marL="82539" marR="82539" marT="41269" marB="41269"/>
                </a:tc>
                <a:tc>
                  <a:txBody>
                    <a:bodyPr/>
                    <a:lstStyle/>
                    <a:p>
                      <a:r>
                        <a:rPr lang="en-US" sz="2500" dirty="0" smtClean="0">
                          <a:solidFill>
                            <a:schemeClr val="tx1"/>
                          </a:solidFill>
                        </a:rPr>
                        <a:t>Single set</a:t>
                      </a:r>
                      <a:r>
                        <a:rPr lang="en-US" sz="2500" baseline="0" dirty="0" smtClean="0">
                          <a:solidFill>
                            <a:schemeClr val="tx1"/>
                          </a:solidFill>
                        </a:rPr>
                        <a:t> for all instantiations</a:t>
                      </a:r>
                      <a:endParaRPr lang="en-US" sz="2500" dirty="0">
                        <a:solidFill>
                          <a:schemeClr val="tx1"/>
                        </a:solidFill>
                      </a:endParaRPr>
                    </a:p>
                  </a:txBody>
                  <a:tcPr marL="82539" marR="82539" marT="41269" marB="41269"/>
                </a:tc>
              </a:tr>
              <a:tr h="508392">
                <a:tc>
                  <a:txBody>
                    <a:bodyPr/>
                    <a:lstStyle/>
                    <a:p>
                      <a:r>
                        <a:rPr lang="en-US" sz="2500" dirty="0" smtClean="0">
                          <a:solidFill>
                            <a:schemeClr val="tx1"/>
                          </a:solidFill>
                        </a:rPr>
                        <a:t>Parallel Execution</a:t>
                      </a:r>
                      <a:endParaRPr lang="en-US" sz="2500" dirty="0">
                        <a:solidFill>
                          <a:schemeClr val="tx1"/>
                        </a:solidFill>
                      </a:endParaRPr>
                    </a:p>
                  </a:txBody>
                  <a:tcPr marL="82539" marR="82539" marT="41269" marB="41269"/>
                </a:tc>
                <a:tc>
                  <a:txBody>
                    <a:bodyPr/>
                    <a:lstStyle/>
                    <a:p>
                      <a:r>
                        <a:rPr lang="en-US" sz="2500" dirty="0" smtClean="0">
                          <a:solidFill>
                            <a:schemeClr val="tx1"/>
                          </a:solidFill>
                        </a:rPr>
                        <a:t>Yes</a:t>
                      </a:r>
                      <a:endParaRPr lang="en-US" sz="2500" dirty="0">
                        <a:solidFill>
                          <a:schemeClr val="tx1"/>
                        </a:solidFill>
                      </a:endParaRPr>
                    </a:p>
                  </a:txBody>
                  <a:tcPr marL="82539" marR="82539" marT="41269" marB="41269"/>
                </a:tc>
                <a:tc>
                  <a:txBody>
                    <a:bodyPr/>
                    <a:lstStyle/>
                    <a:p>
                      <a:r>
                        <a:rPr lang="en-US" sz="2500" dirty="0" smtClean="0">
                          <a:solidFill>
                            <a:schemeClr val="tx1"/>
                          </a:solidFill>
                        </a:rPr>
                        <a:t>No</a:t>
                      </a:r>
                      <a:endParaRPr lang="en-US" sz="2500" dirty="0">
                        <a:solidFill>
                          <a:schemeClr val="tx1"/>
                        </a:solidFill>
                      </a:endParaRPr>
                    </a:p>
                  </a:txBody>
                  <a:tcPr marL="82539" marR="82539" marT="41269" marB="41269"/>
                </a:tc>
              </a:tr>
              <a:tr h="508392">
                <a:tc>
                  <a:txBody>
                    <a:bodyPr/>
                    <a:lstStyle/>
                    <a:p>
                      <a:r>
                        <a:rPr lang="en-US" sz="2500" dirty="0" smtClean="0">
                          <a:solidFill>
                            <a:schemeClr val="tx1"/>
                          </a:solidFill>
                        </a:rPr>
                        <a:t>Optimized</a:t>
                      </a:r>
                      <a:r>
                        <a:rPr lang="en-US" sz="2500" baseline="0" dirty="0" smtClean="0">
                          <a:solidFill>
                            <a:schemeClr val="tx1"/>
                          </a:solidFill>
                        </a:rPr>
                        <a:t> for…</a:t>
                      </a:r>
                      <a:endParaRPr lang="en-US" sz="2500" dirty="0">
                        <a:solidFill>
                          <a:schemeClr val="tx1"/>
                        </a:solidFill>
                      </a:endParaRPr>
                    </a:p>
                  </a:txBody>
                  <a:tcPr marL="82539" marR="82539" marT="41269" marB="41269"/>
                </a:tc>
                <a:tc>
                  <a:txBody>
                    <a:bodyPr/>
                    <a:lstStyle/>
                    <a:p>
                      <a:r>
                        <a:rPr lang="en-US" sz="2500" dirty="0" smtClean="0">
                          <a:solidFill>
                            <a:schemeClr val="tx1"/>
                          </a:solidFill>
                        </a:rPr>
                        <a:t>Speed</a:t>
                      </a:r>
                      <a:endParaRPr lang="en-US" sz="2500" dirty="0">
                        <a:solidFill>
                          <a:schemeClr val="tx1"/>
                        </a:solidFill>
                      </a:endParaRPr>
                    </a:p>
                  </a:txBody>
                  <a:tcPr marL="82539" marR="82539" marT="41269" marB="41269"/>
                </a:tc>
                <a:tc>
                  <a:txBody>
                    <a:bodyPr/>
                    <a:lstStyle/>
                    <a:p>
                      <a:r>
                        <a:rPr lang="en-US" sz="2500" dirty="0" smtClean="0">
                          <a:solidFill>
                            <a:schemeClr val="tx1"/>
                          </a:solidFill>
                        </a:rPr>
                        <a:t>Size (Typically)</a:t>
                      </a:r>
                      <a:endParaRPr lang="en-US" sz="2500" dirty="0">
                        <a:solidFill>
                          <a:schemeClr val="tx1"/>
                        </a:solidFill>
                      </a:endParaRPr>
                    </a:p>
                  </a:txBody>
                  <a:tcPr marL="82539" marR="82539" marT="41269" marB="41269"/>
                </a:tc>
              </a:tr>
              <a:tr h="852901">
                <a:tc>
                  <a:txBody>
                    <a:bodyPr/>
                    <a:lstStyle/>
                    <a:p>
                      <a:r>
                        <a:rPr lang="en-US" sz="2500" dirty="0" smtClean="0">
                          <a:solidFill>
                            <a:schemeClr val="tx1"/>
                          </a:solidFill>
                        </a:rPr>
                        <a:t>Use in Single-Cycle Timed Loop</a:t>
                      </a:r>
                      <a:endParaRPr lang="en-US" sz="2500" dirty="0">
                        <a:solidFill>
                          <a:schemeClr val="tx1"/>
                        </a:solidFill>
                      </a:endParaRPr>
                    </a:p>
                  </a:txBody>
                  <a:tcPr marL="82539" marR="82539" marT="41269" marB="41269"/>
                </a:tc>
                <a:tc>
                  <a:txBody>
                    <a:bodyPr/>
                    <a:lstStyle/>
                    <a:p>
                      <a:r>
                        <a:rPr lang="en-US" sz="2500" dirty="0" smtClean="0">
                          <a:solidFill>
                            <a:schemeClr val="tx1"/>
                          </a:solidFill>
                        </a:rPr>
                        <a:t>Yes</a:t>
                      </a:r>
                      <a:endParaRPr lang="en-US" sz="2500" dirty="0">
                        <a:solidFill>
                          <a:schemeClr val="tx1"/>
                        </a:solidFill>
                      </a:endParaRPr>
                    </a:p>
                  </a:txBody>
                  <a:tcPr marL="82539" marR="82539" marT="41269" marB="41269"/>
                </a:tc>
                <a:tc>
                  <a:txBody>
                    <a:bodyPr/>
                    <a:lstStyle/>
                    <a:p>
                      <a:r>
                        <a:rPr lang="en-US" sz="2500" baseline="0" dirty="0" smtClean="0">
                          <a:solidFill>
                            <a:schemeClr val="tx1"/>
                          </a:solidFill>
                        </a:rPr>
                        <a:t>Only if called from one place</a:t>
                      </a:r>
                      <a:endParaRPr lang="en-US" sz="2500" dirty="0">
                        <a:solidFill>
                          <a:schemeClr val="tx1"/>
                        </a:solidFill>
                      </a:endParaRPr>
                    </a:p>
                  </a:txBody>
                  <a:tcPr marL="82539" marR="82539" marT="41269" marB="41269"/>
                </a:tc>
              </a:tr>
            </a:tbl>
          </a:graphicData>
        </a:graphic>
      </p:graphicFrame>
    </p:spTree>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6"/>
          <p:cNvSpPr>
            <a:spLocks noGrp="1" noChangeArrowheads="1"/>
          </p:cNvSpPr>
          <p:nvPr>
            <p:ph type="title"/>
          </p:nvPr>
        </p:nvSpPr>
        <p:spPr/>
        <p:txBody>
          <a:bodyPr/>
          <a:lstStyle/>
          <a:p>
            <a:pPr eaLnBrk="1" hangingPunct="1"/>
            <a:r>
              <a:rPr lang="en-US" smtClean="0"/>
              <a:t>D. Using Name Controls and Constants</a:t>
            </a:r>
          </a:p>
        </p:txBody>
      </p:sp>
      <p:sp>
        <p:nvSpPr>
          <p:cNvPr id="857091" name="Rectangle 7"/>
          <p:cNvSpPr>
            <a:spLocks noGrp="1" noChangeArrowheads="1"/>
          </p:cNvSpPr>
          <p:nvPr>
            <p:ph idx="1"/>
          </p:nvPr>
        </p:nvSpPr>
        <p:spPr/>
        <p:txBody>
          <a:bodyPr/>
          <a:lstStyle/>
          <a:p>
            <a:pPr lvl="1" eaLnBrk="1" hangingPunct="1">
              <a:buFont typeface="Arial" pitchFamily="34" charset="0"/>
              <a:buNone/>
            </a:pPr>
            <a:r>
              <a:rPr lang="en-US" smtClean="0"/>
              <a:t>Using FPGA Name Controls in SubVIs</a:t>
            </a:r>
          </a:p>
          <a:p>
            <a:pPr lvl="1" eaLnBrk="1" hangingPunct="1"/>
            <a:r>
              <a:rPr lang="en-US" smtClean="0"/>
              <a:t>FPGA I/O control</a:t>
            </a:r>
          </a:p>
          <a:p>
            <a:pPr lvl="1" eaLnBrk="1" hangingPunct="1"/>
            <a:r>
              <a:rPr lang="en-US" smtClean="0"/>
              <a:t>FPGA Clock control</a:t>
            </a:r>
          </a:p>
          <a:p>
            <a:pPr lvl="1" eaLnBrk="1" hangingPunct="1"/>
            <a:r>
              <a:rPr lang="en-US" smtClean="0"/>
              <a:t>Memory control</a:t>
            </a:r>
          </a:p>
          <a:p>
            <a:pPr lvl="1" eaLnBrk="1" hangingPunct="1"/>
            <a:r>
              <a:rPr lang="en-US" smtClean="0"/>
              <a:t>FIFO control</a:t>
            </a:r>
          </a:p>
          <a:p>
            <a:pPr lvl="1" eaLnBrk="1" hangingPunct="1"/>
            <a:endParaRPr lang="en-US" smtClean="0"/>
          </a:p>
          <a:p>
            <a:pPr lvl="2" eaLnBrk="1" hangingPunct="1"/>
            <a:endParaRPr lang="en-US" smtClean="0"/>
          </a:p>
          <a:p>
            <a:pPr lvl="2" eaLnBrk="1" hangingPunct="1"/>
            <a:endParaRPr lang="en-US" smtClean="0"/>
          </a:p>
        </p:txBody>
      </p:sp>
      <p:pic>
        <p:nvPicPr>
          <p:cNvPr id="857092" name="Picture 5" descr="loc_missing_art_imagefile"/>
          <p:cNvPicPr>
            <a:picLocks noChangeAspect="1" noChangeArrowheads="1"/>
          </p:cNvPicPr>
          <p:nvPr/>
        </p:nvPicPr>
        <p:blipFill>
          <a:blip r:embed="rId3" cstate="print"/>
          <a:srcRect/>
          <a:stretch>
            <a:fillRect/>
          </a:stretch>
        </p:blipFill>
        <p:spPr bwMode="auto">
          <a:xfrm>
            <a:off x="1727200" y="4419600"/>
            <a:ext cx="5207000" cy="91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title"/>
          </p:nvPr>
        </p:nvSpPr>
        <p:spPr/>
        <p:txBody>
          <a:bodyPr rtlCol="0">
            <a:normAutofit/>
          </a:bodyPr>
          <a:lstStyle/>
          <a:p>
            <a:pPr lvl="1" eaLnBrk="1" fontAlgn="auto" hangingPunct="1">
              <a:spcAft>
                <a:spcPts val="0"/>
              </a:spcAft>
              <a:defRPr/>
            </a:pPr>
            <a:r>
              <a:rPr lang="en-US" kern="1200" dirty="0">
                <a:latin typeface="+mj-lt"/>
                <a:ea typeface="+mj-ea"/>
                <a:cs typeface="+mj-cs"/>
              </a:rPr>
              <a:t>FPGA I/O Control</a:t>
            </a:r>
          </a:p>
        </p:txBody>
      </p:sp>
      <p:sp>
        <p:nvSpPr>
          <p:cNvPr id="858115" name="Rectangle 7"/>
          <p:cNvSpPr>
            <a:spLocks noGrp="1" noChangeArrowheads="1"/>
          </p:cNvSpPr>
          <p:nvPr>
            <p:ph idx="1"/>
          </p:nvPr>
        </p:nvSpPr>
        <p:spPr/>
        <p:txBody>
          <a:bodyPr/>
          <a:lstStyle/>
          <a:p>
            <a:pPr lvl="1" eaLnBrk="1" hangingPunct="1"/>
            <a:r>
              <a:rPr lang="en-US" smtClean="0"/>
              <a:t>Passes FPGA I/O items to subVIs</a:t>
            </a:r>
          </a:p>
          <a:p>
            <a:pPr lvl="1" eaLnBrk="1" hangingPunct="1"/>
            <a:r>
              <a:rPr lang="en-US" smtClean="0"/>
              <a:t>Create VIs that can be used as reentrant subVIs with configurable I/O items</a:t>
            </a:r>
          </a:p>
          <a:p>
            <a:pPr lvl="2" eaLnBrk="1" hangingPunct="1"/>
            <a:endParaRPr lang="en-US" smtClean="0"/>
          </a:p>
          <a:p>
            <a:pPr lvl="2" eaLnBrk="1" hangingPunct="1"/>
            <a:endParaRPr lang="en-US" smtClean="0"/>
          </a:p>
        </p:txBody>
      </p:sp>
      <p:pic>
        <p:nvPicPr>
          <p:cNvPr id="858116" name="Picture 2" descr="loc_missing_art_imagefile"/>
          <p:cNvPicPr>
            <a:picLocks noChangeAspect="1" noChangeArrowheads="1"/>
          </p:cNvPicPr>
          <p:nvPr/>
        </p:nvPicPr>
        <p:blipFill>
          <a:blip r:embed="rId3" cstate="print"/>
          <a:srcRect/>
          <a:stretch>
            <a:fillRect/>
          </a:stretch>
        </p:blipFill>
        <p:spPr bwMode="auto">
          <a:xfrm>
            <a:off x="152400" y="3429000"/>
            <a:ext cx="2962275" cy="3171825"/>
          </a:xfrm>
          <a:prstGeom prst="rect">
            <a:avLst/>
          </a:prstGeom>
          <a:noFill/>
          <a:ln w="9525">
            <a:noFill/>
            <a:miter lim="800000"/>
            <a:headEnd/>
            <a:tailEnd/>
          </a:ln>
        </p:spPr>
      </p:pic>
      <p:pic>
        <p:nvPicPr>
          <p:cNvPr id="858117" name="Picture 3" descr="loc_missing_art_imagefile"/>
          <p:cNvPicPr>
            <a:picLocks noChangeAspect="1" noChangeArrowheads="1"/>
          </p:cNvPicPr>
          <p:nvPr/>
        </p:nvPicPr>
        <p:blipFill>
          <a:blip r:embed="rId4" cstate="print"/>
          <a:srcRect/>
          <a:stretch>
            <a:fillRect/>
          </a:stretch>
        </p:blipFill>
        <p:spPr bwMode="auto">
          <a:xfrm>
            <a:off x="3581400" y="3787775"/>
            <a:ext cx="5334000" cy="1622425"/>
          </a:xfrm>
          <a:prstGeom prst="rect">
            <a:avLst/>
          </a:prstGeom>
          <a:noFill/>
          <a:ln w="9525">
            <a:noFill/>
            <a:miter lim="800000"/>
            <a:headEnd/>
            <a:tailEnd/>
          </a:ln>
        </p:spPr>
      </p:pic>
      <p:sp>
        <p:nvSpPr>
          <p:cNvPr id="8" name="Trapezoid 7"/>
          <p:cNvSpPr/>
          <p:nvPr/>
        </p:nvSpPr>
        <p:spPr>
          <a:xfrm rot="16200000">
            <a:off x="1981200" y="3810000"/>
            <a:ext cx="1600200" cy="1600200"/>
          </a:xfrm>
          <a:prstGeom prst="trapezoid">
            <a:avLst>
              <a:gd name="adj" fmla="val 38096"/>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400" b="0" dirty="0">
              <a:solidFill>
                <a:srgbClr val="FFFFFF"/>
              </a:solidFill>
            </a:endParaRPr>
          </a:p>
        </p:txBody>
      </p:sp>
    </p:spTree>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title"/>
          </p:nvPr>
        </p:nvSpPr>
        <p:spPr/>
        <p:txBody>
          <a:bodyPr rtlCol="0">
            <a:normAutofit/>
          </a:bodyPr>
          <a:lstStyle/>
          <a:p>
            <a:pPr lvl="1" eaLnBrk="1" fontAlgn="auto" hangingPunct="1">
              <a:spcAft>
                <a:spcPts val="0"/>
              </a:spcAft>
              <a:defRPr/>
            </a:pPr>
            <a:r>
              <a:rPr lang="en-US" kern="1200" dirty="0">
                <a:latin typeface="+mj-lt"/>
                <a:ea typeface="+mj-ea"/>
                <a:cs typeface="+mj-cs"/>
              </a:rPr>
              <a:t>FPGA I/O Control</a:t>
            </a:r>
          </a:p>
        </p:txBody>
      </p:sp>
      <p:sp>
        <p:nvSpPr>
          <p:cNvPr id="859139" name="Rectangle 7"/>
          <p:cNvSpPr>
            <a:spLocks noGrp="1" noChangeArrowheads="1"/>
          </p:cNvSpPr>
          <p:nvPr>
            <p:ph idx="1"/>
          </p:nvPr>
        </p:nvSpPr>
        <p:spPr/>
        <p:txBody>
          <a:bodyPr/>
          <a:lstStyle/>
          <a:p>
            <a:pPr lvl="1" eaLnBrk="1" hangingPunct="1"/>
            <a:r>
              <a:rPr lang="en-US" smtClean="0"/>
              <a:t>Place FPGA I/O Node in subVI</a:t>
            </a:r>
          </a:p>
          <a:p>
            <a:pPr lvl="1" eaLnBrk="1" hangingPunct="1"/>
            <a:r>
              <a:rPr lang="en-US" smtClean="0"/>
              <a:t>Right-click </a:t>
            </a:r>
            <a:r>
              <a:rPr lang="en-US" b="1" smtClean="0"/>
              <a:t>FPGA I/O In</a:t>
            </a:r>
            <a:r>
              <a:rPr lang="en-US" smtClean="0"/>
              <a:t> input and select </a:t>
            </a:r>
            <a:r>
              <a:rPr lang="en-US" b="1" smtClean="0"/>
              <a:t>Create»Control</a:t>
            </a:r>
          </a:p>
          <a:p>
            <a:pPr lvl="1" eaLnBrk="1" hangingPunct="1"/>
            <a:r>
              <a:rPr lang="en-US" smtClean="0"/>
              <a:t>Wire the FPGA I/O control to the subVI connector pane</a:t>
            </a:r>
          </a:p>
          <a:p>
            <a:pPr lvl="2" eaLnBrk="1" hangingPunct="1"/>
            <a:endParaRPr lang="en-US" smtClean="0"/>
          </a:p>
          <a:p>
            <a:pPr lvl="2" eaLnBrk="1" hangingPunct="1"/>
            <a:endParaRPr lang="en-US" smtClean="0"/>
          </a:p>
        </p:txBody>
      </p:sp>
      <p:pic>
        <p:nvPicPr>
          <p:cNvPr id="859140" name="Picture 2" descr="loc_bd_FPGA_controls-FPGA_IO.bmp"/>
          <p:cNvPicPr>
            <a:picLocks noChangeAspect="1" noChangeArrowheads="1"/>
          </p:cNvPicPr>
          <p:nvPr/>
        </p:nvPicPr>
        <p:blipFill>
          <a:blip r:embed="rId3" cstate="print"/>
          <a:srcRect/>
          <a:stretch>
            <a:fillRect/>
          </a:stretch>
        </p:blipFill>
        <p:spPr bwMode="auto">
          <a:xfrm>
            <a:off x="3649663" y="3810000"/>
            <a:ext cx="5341937" cy="995363"/>
          </a:xfrm>
          <a:prstGeom prst="rect">
            <a:avLst/>
          </a:prstGeom>
          <a:noFill/>
          <a:ln w="9525">
            <a:noFill/>
            <a:miter lim="800000"/>
            <a:headEnd/>
            <a:tailEnd/>
          </a:ln>
        </p:spPr>
      </p:pic>
      <p:pic>
        <p:nvPicPr>
          <p:cNvPr id="859141" name="Picture 3" descr="loc_fp_FPGA_controls-FPGA_IO.bmp"/>
          <p:cNvPicPr>
            <a:picLocks noChangeAspect="1" noChangeArrowheads="1"/>
          </p:cNvPicPr>
          <p:nvPr/>
        </p:nvPicPr>
        <p:blipFill>
          <a:blip r:embed="rId4" cstate="print"/>
          <a:srcRect/>
          <a:stretch>
            <a:fillRect/>
          </a:stretch>
        </p:blipFill>
        <p:spPr bwMode="auto">
          <a:xfrm>
            <a:off x="304800" y="3581400"/>
            <a:ext cx="2667000"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6"/>
          <p:cNvSpPr>
            <a:spLocks noGrp="1" noChangeArrowheads="1"/>
          </p:cNvSpPr>
          <p:nvPr>
            <p:ph type="title"/>
          </p:nvPr>
        </p:nvSpPr>
        <p:spPr/>
        <p:txBody>
          <a:bodyPr/>
          <a:lstStyle/>
          <a:p>
            <a:pPr eaLnBrk="1" hangingPunct="1"/>
            <a:r>
              <a:rPr lang="en-US" smtClean="0"/>
              <a:t>FPGA Clock Control</a:t>
            </a:r>
          </a:p>
        </p:txBody>
      </p:sp>
      <p:sp>
        <p:nvSpPr>
          <p:cNvPr id="860163" name="Rectangle 7"/>
          <p:cNvSpPr>
            <a:spLocks noGrp="1" noChangeArrowheads="1"/>
          </p:cNvSpPr>
          <p:nvPr>
            <p:ph idx="1"/>
          </p:nvPr>
        </p:nvSpPr>
        <p:spPr/>
        <p:txBody>
          <a:bodyPr/>
          <a:lstStyle/>
          <a:p>
            <a:pPr lvl="1" eaLnBrk="1" hangingPunct="1"/>
            <a:r>
              <a:rPr lang="en-US" smtClean="0"/>
              <a:t>Pass FPGA Clocks to subVIs</a:t>
            </a:r>
          </a:p>
          <a:p>
            <a:pPr lvl="2" eaLnBrk="1" hangingPunct="1"/>
            <a:endParaRPr lang="en-US" smtClean="0"/>
          </a:p>
          <a:p>
            <a:pPr lvl="2" eaLnBrk="1" hangingPunct="1"/>
            <a:endParaRPr lang="en-US" smtClean="0"/>
          </a:p>
        </p:txBody>
      </p:sp>
      <p:pic>
        <p:nvPicPr>
          <p:cNvPr id="860164" name="Picture 3" descr="loc_missing_art_imagefile"/>
          <p:cNvPicPr>
            <a:picLocks noChangeAspect="1" noChangeArrowheads="1"/>
          </p:cNvPicPr>
          <p:nvPr/>
        </p:nvPicPr>
        <p:blipFill>
          <a:blip r:embed="rId3" cstate="print"/>
          <a:srcRect/>
          <a:stretch>
            <a:fillRect/>
          </a:stretch>
        </p:blipFill>
        <p:spPr bwMode="auto">
          <a:xfrm>
            <a:off x="3276600" y="3133725"/>
            <a:ext cx="4572000" cy="2000250"/>
          </a:xfrm>
          <a:prstGeom prst="rect">
            <a:avLst/>
          </a:prstGeom>
          <a:noFill/>
          <a:ln w="9525">
            <a:noFill/>
            <a:miter lim="800000"/>
            <a:headEnd/>
            <a:tailEnd/>
          </a:ln>
        </p:spPr>
      </p:pic>
      <p:sp>
        <p:nvSpPr>
          <p:cNvPr id="8" name="Trapezoid 7"/>
          <p:cNvSpPr/>
          <p:nvPr/>
        </p:nvSpPr>
        <p:spPr>
          <a:xfrm rot="16200000">
            <a:off x="1790700" y="3629025"/>
            <a:ext cx="1905000" cy="1066800"/>
          </a:xfrm>
          <a:prstGeom prst="trapezoid">
            <a:avLst>
              <a:gd name="adj" fmla="val 72480"/>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400" b="0" dirty="0">
              <a:solidFill>
                <a:srgbClr val="FFFFFF"/>
              </a:solidFill>
            </a:endParaRPr>
          </a:p>
        </p:txBody>
      </p:sp>
      <p:pic>
        <p:nvPicPr>
          <p:cNvPr id="860166" name="Picture 2" descr="loc_missing_art_imagefile"/>
          <p:cNvPicPr>
            <a:picLocks noChangeAspect="1" noChangeArrowheads="1"/>
          </p:cNvPicPr>
          <p:nvPr/>
        </p:nvPicPr>
        <p:blipFill>
          <a:blip r:embed="rId4" cstate="print"/>
          <a:srcRect/>
          <a:stretch>
            <a:fillRect/>
          </a:stretch>
        </p:blipFill>
        <p:spPr bwMode="auto">
          <a:xfrm>
            <a:off x="609600" y="3273425"/>
            <a:ext cx="1600200" cy="2060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6"/>
          <p:cNvSpPr>
            <a:spLocks noGrp="1" noChangeArrowheads="1"/>
          </p:cNvSpPr>
          <p:nvPr>
            <p:ph type="title"/>
          </p:nvPr>
        </p:nvSpPr>
        <p:spPr/>
        <p:txBody>
          <a:bodyPr/>
          <a:lstStyle/>
          <a:p>
            <a:pPr eaLnBrk="1" hangingPunct="1"/>
            <a:r>
              <a:rPr lang="en-US" smtClean="0"/>
              <a:t>FPGA Clock Control</a:t>
            </a:r>
          </a:p>
        </p:txBody>
      </p:sp>
      <p:sp>
        <p:nvSpPr>
          <p:cNvPr id="861187" name="Rectangle 7"/>
          <p:cNvSpPr>
            <a:spLocks noGrp="1" noChangeArrowheads="1"/>
          </p:cNvSpPr>
          <p:nvPr>
            <p:ph idx="1"/>
          </p:nvPr>
        </p:nvSpPr>
        <p:spPr/>
        <p:txBody>
          <a:bodyPr/>
          <a:lstStyle/>
          <a:p>
            <a:pPr lvl="1" eaLnBrk="1" hangingPunct="1"/>
            <a:r>
              <a:rPr lang="en-US" smtClean="0"/>
              <a:t>Place SCTL in subVI</a:t>
            </a:r>
          </a:p>
          <a:p>
            <a:pPr lvl="1" eaLnBrk="1" hangingPunct="1"/>
            <a:r>
              <a:rPr lang="en-US" smtClean="0"/>
              <a:t>Right-click the </a:t>
            </a:r>
            <a:r>
              <a:rPr lang="en-US" b="1" smtClean="0"/>
              <a:t>Source Name</a:t>
            </a:r>
            <a:r>
              <a:rPr lang="en-US" smtClean="0"/>
              <a:t> input of an SCTL and select </a:t>
            </a:r>
            <a:r>
              <a:rPr lang="en-US" b="1" smtClean="0"/>
              <a:t>Create»Control</a:t>
            </a:r>
            <a:r>
              <a:rPr lang="en-US" smtClean="0"/>
              <a:t>.</a:t>
            </a:r>
          </a:p>
          <a:p>
            <a:pPr lvl="1" eaLnBrk="1" hangingPunct="1"/>
            <a:r>
              <a:rPr lang="en-US" smtClean="0"/>
              <a:t>Wire the clock control to the subVI connector pane</a:t>
            </a:r>
          </a:p>
          <a:p>
            <a:pPr lvl="1" eaLnBrk="1" hangingPunct="1"/>
            <a:endParaRPr lang="en-US" smtClean="0"/>
          </a:p>
          <a:p>
            <a:pPr lvl="2" eaLnBrk="1" hangingPunct="1"/>
            <a:endParaRPr lang="en-US" smtClean="0"/>
          </a:p>
          <a:p>
            <a:pPr lvl="2" eaLnBrk="1" hangingPunct="1"/>
            <a:endParaRPr lang="en-US" smtClean="0"/>
          </a:p>
        </p:txBody>
      </p:sp>
      <p:pic>
        <p:nvPicPr>
          <p:cNvPr id="861188" name="Picture 2" descr="loc_fp_FPGA_controls-clock.bmp"/>
          <p:cNvPicPr>
            <a:picLocks noChangeAspect="1" noChangeArrowheads="1"/>
          </p:cNvPicPr>
          <p:nvPr/>
        </p:nvPicPr>
        <p:blipFill>
          <a:blip r:embed="rId3" cstate="print"/>
          <a:srcRect/>
          <a:stretch>
            <a:fillRect/>
          </a:stretch>
        </p:blipFill>
        <p:spPr bwMode="auto">
          <a:xfrm>
            <a:off x="381000" y="3886200"/>
            <a:ext cx="2782888" cy="1600200"/>
          </a:xfrm>
          <a:prstGeom prst="rect">
            <a:avLst/>
          </a:prstGeom>
          <a:noFill/>
          <a:ln w="9525">
            <a:noFill/>
            <a:miter lim="800000"/>
            <a:headEnd/>
            <a:tailEnd/>
          </a:ln>
        </p:spPr>
      </p:pic>
      <p:pic>
        <p:nvPicPr>
          <p:cNvPr id="861189" name="Picture 3" descr="loc_bd_FPGA_controls-clock.bmp"/>
          <p:cNvPicPr>
            <a:picLocks noChangeAspect="1" noChangeArrowheads="1"/>
          </p:cNvPicPr>
          <p:nvPr/>
        </p:nvPicPr>
        <p:blipFill>
          <a:blip r:embed="rId4" cstate="print"/>
          <a:srcRect/>
          <a:stretch>
            <a:fillRect/>
          </a:stretch>
        </p:blipFill>
        <p:spPr bwMode="auto">
          <a:xfrm>
            <a:off x="3581400" y="3810000"/>
            <a:ext cx="5167313"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6"/>
          <p:cNvSpPr>
            <a:spLocks noGrp="1" noChangeArrowheads="1"/>
          </p:cNvSpPr>
          <p:nvPr>
            <p:ph type="title"/>
          </p:nvPr>
        </p:nvSpPr>
        <p:spPr/>
        <p:txBody>
          <a:bodyPr/>
          <a:lstStyle/>
          <a:p>
            <a:pPr eaLnBrk="1" hangingPunct="1"/>
            <a:r>
              <a:rPr lang="en-US" smtClean="0"/>
              <a:t>FPGA Memory Control</a:t>
            </a:r>
          </a:p>
        </p:txBody>
      </p:sp>
      <p:sp>
        <p:nvSpPr>
          <p:cNvPr id="862211" name="Rectangle 7"/>
          <p:cNvSpPr>
            <a:spLocks noGrp="1" noChangeArrowheads="1"/>
          </p:cNvSpPr>
          <p:nvPr>
            <p:ph idx="1"/>
          </p:nvPr>
        </p:nvSpPr>
        <p:spPr/>
        <p:txBody>
          <a:bodyPr/>
          <a:lstStyle/>
          <a:p>
            <a:pPr lvl="1" eaLnBrk="1" hangingPunct="1"/>
            <a:r>
              <a:rPr lang="en-US" smtClean="0"/>
              <a:t>Pass memory items to subVIs</a:t>
            </a:r>
          </a:p>
          <a:p>
            <a:pPr lvl="1" eaLnBrk="1" hangingPunct="1"/>
            <a:r>
              <a:rPr lang="en-US" smtClean="0"/>
              <a:t>Right-click the </a:t>
            </a:r>
            <a:r>
              <a:rPr lang="en-US" b="1" smtClean="0"/>
              <a:t>Memory In </a:t>
            </a:r>
            <a:r>
              <a:rPr lang="en-US" smtClean="0"/>
              <a:t>input of a Memory Method node and select </a:t>
            </a:r>
            <a:r>
              <a:rPr lang="en-US" b="1" smtClean="0"/>
              <a:t>Create»Control</a:t>
            </a:r>
          </a:p>
          <a:p>
            <a:pPr lvl="1" eaLnBrk="1" hangingPunct="1"/>
            <a:r>
              <a:rPr lang="en-US" smtClean="0"/>
              <a:t>Wire the memory control to the subVI connector pane</a:t>
            </a:r>
          </a:p>
          <a:p>
            <a:pPr lvl="2" eaLnBrk="1" hangingPunct="1"/>
            <a:endParaRPr lang="en-US" smtClean="0"/>
          </a:p>
          <a:p>
            <a:pPr lvl="2" eaLnBrk="1" hangingPunct="1"/>
            <a:endParaRPr lang="en-US" smtClean="0"/>
          </a:p>
        </p:txBody>
      </p:sp>
      <p:pic>
        <p:nvPicPr>
          <p:cNvPr id="862212" name="Picture 2" descr="loc_bd_FPGA_controls-memory.bmp"/>
          <p:cNvPicPr>
            <a:picLocks noChangeAspect="1" noChangeArrowheads="1"/>
          </p:cNvPicPr>
          <p:nvPr/>
        </p:nvPicPr>
        <p:blipFill>
          <a:blip r:embed="rId3" cstate="print"/>
          <a:srcRect/>
          <a:stretch>
            <a:fillRect/>
          </a:stretch>
        </p:blipFill>
        <p:spPr bwMode="auto">
          <a:xfrm>
            <a:off x="4273550" y="3810000"/>
            <a:ext cx="3879850" cy="1400175"/>
          </a:xfrm>
          <a:prstGeom prst="rect">
            <a:avLst/>
          </a:prstGeom>
          <a:noFill/>
          <a:ln w="9525">
            <a:noFill/>
            <a:miter lim="800000"/>
            <a:headEnd/>
            <a:tailEnd/>
          </a:ln>
        </p:spPr>
      </p:pic>
      <p:pic>
        <p:nvPicPr>
          <p:cNvPr id="862213" name="Picture 3" descr="loc_fp_FPGA_controls-memory.bmp"/>
          <p:cNvPicPr>
            <a:picLocks noChangeAspect="1" noChangeArrowheads="1"/>
          </p:cNvPicPr>
          <p:nvPr/>
        </p:nvPicPr>
        <p:blipFill>
          <a:blip r:embed="rId4" cstate="print"/>
          <a:srcRect/>
          <a:stretch>
            <a:fillRect/>
          </a:stretch>
        </p:blipFill>
        <p:spPr bwMode="auto">
          <a:xfrm>
            <a:off x="804863" y="3819525"/>
            <a:ext cx="2624137" cy="1666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6"/>
          <p:cNvSpPr>
            <a:spLocks noGrp="1" noChangeArrowheads="1"/>
          </p:cNvSpPr>
          <p:nvPr>
            <p:ph type="title"/>
          </p:nvPr>
        </p:nvSpPr>
        <p:spPr/>
        <p:txBody>
          <a:bodyPr/>
          <a:lstStyle/>
          <a:p>
            <a:pPr eaLnBrk="1" hangingPunct="1"/>
            <a:r>
              <a:rPr lang="en-US" smtClean="0"/>
              <a:t>FPGA FIFO Control</a:t>
            </a:r>
          </a:p>
        </p:txBody>
      </p:sp>
      <p:sp>
        <p:nvSpPr>
          <p:cNvPr id="863235" name="Rectangle 7"/>
          <p:cNvSpPr>
            <a:spLocks noGrp="1" noChangeArrowheads="1"/>
          </p:cNvSpPr>
          <p:nvPr>
            <p:ph idx="1"/>
          </p:nvPr>
        </p:nvSpPr>
        <p:spPr/>
        <p:txBody>
          <a:bodyPr/>
          <a:lstStyle/>
          <a:p>
            <a:pPr lvl="1" eaLnBrk="1" hangingPunct="1"/>
            <a:r>
              <a:rPr lang="en-US" smtClean="0"/>
              <a:t>Pass FPGA FIFO items to subVIs</a:t>
            </a:r>
          </a:p>
          <a:p>
            <a:pPr lvl="1" eaLnBrk="1" hangingPunct="1"/>
            <a:r>
              <a:rPr lang="en-US" smtClean="0"/>
              <a:t>Right-click the </a:t>
            </a:r>
            <a:r>
              <a:rPr lang="en-US" b="1" smtClean="0"/>
              <a:t>FIFO In </a:t>
            </a:r>
            <a:r>
              <a:rPr lang="en-US" smtClean="0"/>
              <a:t>input of a FIFO Method node and select </a:t>
            </a:r>
            <a:r>
              <a:rPr lang="en-US" b="1" smtClean="0"/>
              <a:t>Create»Control</a:t>
            </a:r>
          </a:p>
          <a:p>
            <a:pPr lvl="1" eaLnBrk="1" hangingPunct="1"/>
            <a:r>
              <a:rPr lang="en-US" smtClean="0"/>
              <a:t>Wire the FIFO control to the subVI connector pane</a:t>
            </a:r>
          </a:p>
          <a:p>
            <a:pPr lvl="2" eaLnBrk="1" hangingPunct="1"/>
            <a:endParaRPr lang="en-US" smtClean="0"/>
          </a:p>
        </p:txBody>
      </p:sp>
      <p:pic>
        <p:nvPicPr>
          <p:cNvPr id="863236" name="Picture 2" descr="loc_bd_FPGA_controls-fifo.bmp"/>
          <p:cNvPicPr>
            <a:picLocks noChangeAspect="1" noChangeArrowheads="1"/>
          </p:cNvPicPr>
          <p:nvPr/>
        </p:nvPicPr>
        <p:blipFill>
          <a:blip r:embed="rId3" cstate="print"/>
          <a:srcRect/>
          <a:stretch>
            <a:fillRect/>
          </a:stretch>
        </p:blipFill>
        <p:spPr bwMode="auto">
          <a:xfrm>
            <a:off x="4572000" y="3810000"/>
            <a:ext cx="3905250" cy="1676400"/>
          </a:xfrm>
          <a:prstGeom prst="rect">
            <a:avLst/>
          </a:prstGeom>
          <a:noFill/>
          <a:ln w="9525">
            <a:noFill/>
            <a:miter lim="800000"/>
            <a:headEnd/>
            <a:tailEnd/>
          </a:ln>
        </p:spPr>
      </p:pic>
      <p:pic>
        <p:nvPicPr>
          <p:cNvPr id="863237" name="Picture 4" descr="loc_fp_FPGA_controls-fifo.bmp"/>
          <p:cNvPicPr>
            <a:picLocks noChangeAspect="1" noChangeArrowheads="1"/>
          </p:cNvPicPr>
          <p:nvPr/>
        </p:nvPicPr>
        <p:blipFill>
          <a:blip r:embed="rId4" cstate="print"/>
          <a:srcRect/>
          <a:stretch>
            <a:fillRect/>
          </a:stretch>
        </p:blipFill>
        <p:spPr bwMode="auto">
          <a:xfrm>
            <a:off x="685800" y="3810000"/>
            <a:ext cx="2286000" cy="1914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Title 1"/>
          <p:cNvSpPr>
            <a:spLocks noGrp="1"/>
          </p:cNvSpPr>
          <p:nvPr>
            <p:ph type="title"/>
          </p:nvPr>
        </p:nvSpPr>
        <p:spPr/>
        <p:txBody>
          <a:bodyPr/>
          <a:lstStyle/>
          <a:p>
            <a:pPr eaLnBrk="1" hangingPunct="1"/>
            <a:r>
              <a:rPr lang="en-US" smtClean="0"/>
              <a:t>Other CompactRIO  Form Factors</a:t>
            </a:r>
          </a:p>
        </p:txBody>
      </p:sp>
      <p:pic>
        <p:nvPicPr>
          <p:cNvPr id="480259" name="Picture 3" descr="noloc_missing_art_imagefile"/>
          <p:cNvPicPr>
            <a:picLocks noChangeAspect="1" noChangeArrowheads="1"/>
          </p:cNvPicPr>
          <p:nvPr/>
        </p:nvPicPr>
        <p:blipFill>
          <a:blip r:embed="rId3" cstate="print"/>
          <a:srcRect/>
          <a:stretch>
            <a:fillRect/>
          </a:stretch>
        </p:blipFill>
        <p:spPr bwMode="auto">
          <a:xfrm>
            <a:off x="762000" y="3505200"/>
            <a:ext cx="3657600" cy="2660650"/>
          </a:xfrm>
          <a:prstGeom prst="rect">
            <a:avLst/>
          </a:prstGeom>
          <a:noFill/>
          <a:ln w="9525">
            <a:noFill/>
            <a:miter lim="800000"/>
            <a:headEnd/>
            <a:tailEnd/>
          </a:ln>
        </p:spPr>
      </p:pic>
      <p:pic>
        <p:nvPicPr>
          <p:cNvPr id="480260" name="Picture 4" descr="noloc_missing_art_imagefile"/>
          <p:cNvPicPr>
            <a:picLocks noChangeAspect="1" noChangeArrowheads="1"/>
          </p:cNvPicPr>
          <p:nvPr/>
        </p:nvPicPr>
        <p:blipFill>
          <a:blip r:embed="rId4" cstate="print"/>
          <a:srcRect/>
          <a:stretch>
            <a:fillRect/>
          </a:stretch>
        </p:blipFill>
        <p:spPr bwMode="auto">
          <a:xfrm>
            <a:off x="685800" y="1600200"/>
            <a:ext cx="3429000" cy="1966913"/>
          </a:xfrm>
          <a:prstGeom prst="rect">
            <a:avLst/>
          </a:prstGeom>
          <a:noFill/>
          <a:ln w="9525">
            <a:noFill/>
            <a:miter lim="800000"/>
            <a:headEnd/>
            <a:tailEnd/>
          </a:ln>
        </p:spPr>
      </p:pic>
      <p:sp>
        <p:nvSpPr>
          <p:cNvPr id="480261" name="TextBox 6"/>
          <p:cNvSpPr txBox="1">
            <a:spLocks noChangeArrowheads="1"/>
          </p:cNvSpPr>
          <p:nvPr/>
        </p:nvSpPr>
        <p:spPr bwMode="auto">
          <a:xfrm>
            <a:off x="4724400" y="2057400"/>
            <a:ext cx="3048000" cy="830263"/>
          </a:xfrm>
          <a:prstGeom prst="rect">
            <a:avLst/>
          </a:prstGeom>
          <a:noFill/>
          <a:ln w="9525">
            <a:noFill/>
            <a:miter lim="800000"/>
            <a:headEnd/>
            <a:tailEnd/>
          </a:ln>
        </p:spPr>
        <p:txBody>
          <a:bodyPr>
            <a:spAutoFit/>
          </a:bodyPr>
          <a:lstStyle/>
          <a:p>
            <a:pPr eaLnBrk="0" hangingPunct="0"/>
            <a:r>
              <a:rPr lang="en-US" sz="2400">
                <a:solidFill>
                  <a:srgbClr val="000000"/>
                </a:solidFill>
              </a:rPr>
              <a:t>NI CompactRIO</a:t>
            </a:r>
          </a:p>
          <a:p>
            <a:pPr eaLnBrk="0" hangingPunct="0"/>
            <a:r>
              <a:rPr lang="en-US" sz="2400">
                <a:solidFill>
                  <a:srgbClr val="000000"/>
                </a:solidFill>
              </a:rPr>
              <a:t>Integrated  Controller</a:t>
            </a:r>
          </a:p>
        </p:txBody>
      </p:sp>
      <p:sp>
        <p:nvSpPr>
          <p:cNvPr id="480262" name="TextBox 8"/>
          <p:cNvSpPr txBox="1">
            <a:spLocks noChangeArrowheads="1"/>
          </p:cNvSpPr>
          <p:nvPr/>
        </p:nvSpPr>
        <p:spPr bwMode="auto">
          <a:xfrm>
            <a:off x="4724400" y="3962400"/>
            <a:ext cx="3048000" cy="461963"/>
          </a:xfrm>
          <a:prstGeom prst="rect">
            <a:avLst/>
          </a:prstGeom>
          <a:noFill/>
          <a:ln w="9525">
            <a:noFill/>
            <a:miter lim="800000"/>
            <a:headEnd/>
            <a:tailEnd/>
          </a:ln>
        </p:spPr>
        <p:txBody>
          <a:bodyPr>
            <a:spAutoFit/>
          </a:bodyPr>
          <a:lstStyle/>
          <a:p>
            <a:pPr eaLnBrk="0" hangingPunct="0"/>
            <a:r>
              <a:rPr lang="en-US" sz="2400">
                <a:solidFill>
                  <a:srgbClr val="000000"/>
                </a:solidFill>
              </a:rPr>
              <a:t>NI Single-Board RIO</a:t>
            </a:r>
          </a:p>
        </p:txBody>
      </p:sp>
    </p:spTree>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6"/>
          <p:cNvSpPr>
            <a:spLocks noGrp="1" noChangeArrowheads="1"/>
          </p:cNvSpPr>
          <p:nvPr>
            <p:ph type="title"/>
          </p:nvPr>
        </p:nvSpPr>
        <p:spPr/>
        <p:txBody>
          <a:bodyPr/>
          <a:lstStyle/>
          <a:p>
            <a:pPr eaLnBrk="1" hangingPunct="1"/>
            <a:r>
              <a:rPr lang="en-US" smtClean="0"/>
              <a:t>FPGA Control Restrictions</a:t>
            </a:r>
          </a:p>
        </p:txBody>
      </p:sp>
      <p:sp>
        <p:nvSpPr>
          <p:cNvPr id="864259" name="Rectangle 7"/>
          <p:cNvSpPr>
            <a:spLocks noGrp="1" noChangeArrowheads="1"/>
          </p:cNvSpPr>
          <p:nvPr>
            <p:ph idx="1"/>
          </p:nvPr>
        </p:nvSpPr>
        <p:spPr/>
        <p:txBody>
          <a:bodyPr/>
          <a:lstStyle/>
          <a:p>
            <a:pPr lvl="1" eaLnBrk="1" hangingPunct="1"/>
            <a:r>
              <a:rPr lang="en-US" smtClean="0"/>
              <a:t>You cannot change the value of FPGA controls and indicators while an FPGA VI runs on the development computer or when using Interactive Front Panel communication</a:t>
            </a:r>
          </a:p>
          <a:p>
            <a:pPr lvl="1" eaLnBrk="1" hangingPunct="1"/>
            <a:r>
              <a:rPr lang="en-US" smtClean="0"/>
              <a:t>You cannot access FPGA controls and indicators from the FPGA Interface</a:t>
            </a:r>
          </a:p>
          <a:p>
            <a:pPr lvl="1" eaLnBrk="1" hangingPunct="1"/>
            <a:r>
              <a:rPr lang="en-US" smtClean="0"/>
              <a:t>You can bundle FPGA controls into clusters with other FPGA controls, but not with other data types</a:t>
            </a:r>
          </a:p>
        </p:txBody>
      </p:sp>
    </p:spTree>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6"/>
          <p:cNvSpPr>
            <a:spLocks noGrp="1" noChangeArrowheads="1"/>
          </p:cNvSpPr>
          <p:nvPr>
            <p:ph type="title"/>
          </p:nvPr>
        </p:nvSpPr>
        <p:spPr/>
        <p:txBody>
          <a:bodyPr/>
          <a:lstStyle/>
          <a:p>
            <a:pPr eaLnBrk="1" hangingPunct="1"/>
            <a:r>
              <a:rPr lang="en-US" smtClean="0"/>
              <a:t>E. Testing FGPA SubVIs</a:t>
            </a:r>
          </a:p>
        </p:txBody>
      </p:sp>
      <p:sp>
        <p:nvSpPr>
          <p:cNvPr id="865283" name="Rectangle 7"/>
          <p:cNvSpPr>
            <a:spLocks noGrp="1" noChangeArrowheads="1"/>
          </p:cNvSpPr>
          <p:nvPr>
            <p:ph idx="1"/>
          </p:nvPr>
        </p:nvSpPr>
        <p:spPr/>
        <p:txBody>
          <a:bodyPr/>
          <a:lstStyle/>
          <a:p>
            <a:pPr lvl="1" eaLnBrk="1" hangingPunct="1"/>
            <a:r>
              <a:rPr lang="en-US" smtClean="0"/>
              <a:t>Test subVIs as top-level VIs</a:t>
            </a:r>
          </a:p>
          <a:p>
            <a:pPr lvl="2" eaLnBrk="1" hangingPunct="1"/>
            <a:r>
              <a:rPr lang="en-US" smtClean="0"/>
              <a:t>Execute on development computer</a:t>
            </a:r>
          </a:p>
          <a:p>
            <a:pPr lvl="2" eaLnBrk="1" hangingPunct="1"/>
            <a:r>
              <a:rPr lang="en-US" smtClean="0"/>
              <a:t>Execute on FPGA target</a:t>
            </a:r>
          </a:p>
          <a:p>
            <a:pPr lvl="2" eaLnBrk="1" hangingPunct="1"/>
            <a:endParaRPr lang="en-US" smtClean="0"/>
          </a:p>
          <a:p>
            <a:pPr lvl="1" eaLnBrk="1" hangingPunct="1"/>
            <a:endParaRPr lang="en-US" smtClean="0"/>
          </a:p>
          <a:p>
            <a:pPr lvl="2" eaLnBrk="1" hangingPunct="1"/>
            <a:endParaRPr lang="en-US" smtClean="0"/>
          </a:p>
          <a:p>
            <a:pPr lvl="2" eaLnBrk="1" hangingPunct="1"/>
            <a:endParaRPr lang="en-US" smtClean="0"/>
          </a:p>
        </p:txBody>
      </p:sp>
    </p:spTree>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Title 1"/>
          <p:cNvSpPr>
            <a:spLocks noGrp="1"/>
          </p:cNvSpPr>
          <p:nvPr>
            <p:ph type="title"/>
          </p:nvPr>
        </p:nvSpPr>
        <p:spPr/>
        <p:txBody>
          <a:bodyPr/>
          <a:lstStyle/>
          <a:p>
            <a:pPr eaLnBrk="1" hangingPunct="1"/>
            <a:r>
              <a:rPr lang="en-US" smtClean="0"/>
              <a:t>F. LabVIEW FPGA IPNet</a:t>
            </a:r>
          </a:p>
        </p:txBody>
      </p:sp>
      <p:sp>
        <p:nvSpPr>
          <p:cNvPr id="3" name="Text Placeholder 2"/>
          <p:cNvSpPr>
            <a:spLocks noGrp="1"/>
          </p:cNvSpPr>
          <p:nvPr>
            <p:ph type="body" sz="half" idx="1"/>
          </p:nvPr>
        </p:nvSpPr>
        <p:spPr/>
        <p:txBody>
          <a:bodyPr rtlCol="0">
            <a:normAutofit fontScale="92500" lnSpcReduction="10000"/>
          </a:bodyPr>
          <a:lstStyle/>
          <a:p>
            <a:pPr lvl="1" eaLnBrk="1" fontAlgn="auto" hangingPunct="1">
              <a:spcAft>
                <a:spcPts val="0"/>
              </a:spcAft>
              <a:buFont typeface="Arial" pitchFamily="34" charset="0"/>
              <a:buNone/>
              <a:defRPr/>
            </a:pPr>
            <a:r>
              <a:rPr lang="en-US" dirty="0" smtClean="0"/>
              <a:t>LabVIEW FPGA IPNet</a:t>
            </a:r>
          </a:p>
          <a:p>
            <a:pPr lvl="1" eaLnBrk="1" fontAlgn="auto" hangingPunct="1">
              <a:spcAft>
                <a:spcPts val="0"/>
              </a:spcAft>
              <a:defRPr/>
            </a:pPr>
            <a:r>
              <a:rPr lang="en-US" dirty="0" smtClean="0"/>
              <a:t>Resource for downloading and sharing LabVIEW FPGA functions and intellectual property</a:t>
            </a:r>
          </a:p>
          <a:p>
            <a:pPr lvl="2" eaLnBrk="1" fontAlgn="auto" hangingPunct="1">
              <a:spcAft>
                <a:spcPts val="0"/>
              </a:spcAft>
              <a:defRPr/>
            </a:pPr>
            <a:r>
              <a:rPr lang="en-US" dirty="0" smtClean="0"/>
              <a:t>Acquire IP needed for your application</a:t>
            </a:r>
          </a:p>
          <a:p>
            <a:pPr lvl="2" eaLnBrk="1" fontAlgn="auto" hangingPunct="1">
              <a:spcAft>
                <a:spcPts val="0"/>
              </a:spcAft>
              <a:defRPr/>
            </a:pPr>
            <a:r>
              <a:rPr lang="en-US" dirty="0" smtClean="0"/>
              <a:t>Download examples to learn programming techniques</a:t>
            </a:r>
          </a:p>
          <a:p>
            <a:pPr lvl="2" eaLnBrk="1" fontAlgn="auto" hangingPunct="1">
              <a:spcAft>
                <a:spcPts val="0"/>
              </a:spcAft>
              <a:defRPr/>
            </a:pPr>
            <a:r>
              <a:rPr lang="en-US" dirty="0" smtClean="0"/>
              <a:t>Share your LabVIEW FPGA IP</a:t>
            </a:r>
          </a:p>
          <a:p>
            <a:pPr marL="0" indent="0" eaLnBrk="1" fontAlgn="auto" hangingPunct="1">
              <a:spcAft>
                <a:spcPts val="0"/>
              </a:spcAft>
              <a:defRPr/>
            </a:pPr>
            <a:endParaRPr lang="en-US" dirty="0"/>
          </a:p>
        </p:txBody>
      </p:sp>
      <p:sp>
        <p:nvSpPr>
          <p:cNvPr id="866308" name="Content Placeholder 3"/>
          <p:cNvSpPr>
            <a:spLocks noGrp="1"/>
          </p:cNvSpPr>
          <p:nvPr>
            <p:ph sz="half" idx="2"/>
          </p:nvPr>
        </p:nvSpPr>
        <p:spPr/>
        <p:txBody>
          <a:bodyPr/>
          <a:lstStyle/>
          <a:p>
            <a:pPr marL="0" indent="0" eaLnBrk="1" hangingPunct="1"/>
            <a:endParaRPr lang="en-US" smtClean="0"/>
          </a:p>
        </p:txBody>
      </p:sp>
      <p:pic>
        <p:nvPicPr>
          <p:cNvPr id="866309" name="Picture 2" descr="loc_easy_to_recreate"/>
          <p:cNvPicPr>
            <a:picLocks noChangeAspect="1" noChangeArrowheads="1"/>
          </p:cNvPicPr>
          <p:nvPr/>
        </p:nvPicPr>
        <p:blipFill>
          <a:blip r:embed="rId3" cstate="print"/>
          <a:srcRect/>
          <a:stretch>
            <a:fillRect/>
          </a:stretch>
        </p:blipFill>
        <p:spPr bwMode="auto">
          <a:xfrm>
            <a:off x="4489450" y="1600200"/>
            <a:ext cx="4592638" cy="4495800"/>
          </a:xfrm>
          <a:prstGeom prst="rect">
            <a:avLst/>
          </a:prstGeom>
          <a:noFill/>
          <a:ln w="9525">
            <a:noFill/>
            <a:miter lim="800000"/>
            <a:headEnd/>
            <a:tailEnd/>
          </a:ln>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Title 1"/>
          <p:cNvSpPr>
            <a:spLocks noGrp="1"/>
          </p:cNvSpPr>
          <p:nvPr>
            <p:ph type="title"/>
          </p:nvPr>
        </p:nvSpPr>
        <p:spPr/>
        <p:txBody>
          <a:bodyPr/>
          <a:lstStyle/>
          <a:p>
            <a:pPr eaLnBrk="1" hangingPunct="1"/>
            <a:r>
              <a:rPr lang="en-US" dirty="0" smtClean="0"/>
              <a:t>Exercise 10-1: Creating an FPGA </a:t>
            </a:r>
            <a:r>
              <a:rPr lang="en-US" dirty="0" err="1" smtClean="0"/>
              <a:t>SubVI</a:t>
            </a:r>
            <a:endParaRPr lang="en-US" dirty="0" smtClean="0"/>
          </a:p>
        </p:txBody>
      </p:sp>
      <p:sp>
        <p:nvSpPr>
          <p:cNvPr id="867331" name="Content Placeholder 2"/>
          <p:cNvSpPr>
            <a:spLocks noGrp="1"/>
          </p:cNvSpPr>
          <p:nvPr>
            <p:ph idx="1"/>
          </p:nvPr>
        </p:nvSpPr>
        <p:spPr/>
        <p:txBody>
          <a:bodyPr/>
          <a:lstStyle/>
          <a:p>
            <a:pPr marL="0" indent="0" eaLnBrk="1" hangingPunct="1"/>
            <a:r>
              <a:rPr lang="en-US" smtClean="0"/>
              <a:t>Create an FPGA subVI and call it from an FPGA main VI.</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Title 1"/>
          <p:cNvSpPr>
            <a:spLocks noGrp="1"/>
          </p:cNvSpPr>
          <p:nvPr>
            <p:ph type="title"/>
          </p:nvPr>
        </p:nvSpPr>
        <p:spPr/>
        <p:txBody>
          <a:bodyPr/>
          <a:lstStyle/>
          <a:p>
            <a:pPr eaLnBrk="1" hangingPunct="1"/>
            <a:r>
              <a:rPr lang="en-US" dirty="0" smtClean="0"/>
              <a:t/>
            </a:r>
            <a:br>
              <a:rPr lang="en-US" dirty="0" smtClean="0"/>
            </a:br>
            <a:r>
              <a:rPr lang="en-US" dirty="0" smtClean="0"/>
              <a:t/>
            </a:r>
            <a:br>
              <a:rPr lang="en-US" dirty="0" smtClean="0"/>
            </a:br>
            <a:r>
              <a:rPr lang="en-US" dirty="0" smtClean="0"/>
              <a:t>Exercise 10-1: Creating an FPGA </a:t>
            </a:r>
            <a:r>
              <a:rPr lang="en-US" dirty="0" err="1" smtClean="0"/>
              <a:t>SubVI</a:t>
            </a:r>
            <a:r>
              <a:rPr lang="en-US" dirty="0" smtClean="0"/>
              <a:t> </a:t>
            </a:r>
            <a:br>
              <a:rPr lang="en-US" dirty="0" smtClean="0"/>
            </a:br>
            <a:r>
              <a:rPr lang="en-US" dirty="0" smtClean="0"/>
              <a:t/>
            </a:r>
            <a:br>
              <a:rPr lang="en-US" dirty="0" smtClean="0"/>
            </a:br>
            <a:endParaRPr lang="en-US" dirty="0" smtClean="0"/>
          </a:p>
        </p:txBody>
      </p:sp>
      <p:sp>
        <p:nvSpPr>
          <p:cNvPr id="868355" name="Content Placeholder 2"/>
          <p:cNvSpPr>
            <a:spLocks noGrp="1"/>
          </p:cNvSpPr>
          <p:nvPr>
            <p:ph idx="1"/>
          </p:nvPr>
        </p:nvSpPr>
        <p:spPr/>
        <p:txBody>
          <a:bodyPr/>
          <a:lstStyle/>
          <a:p>
            <a:pPr eaLnBrk="1" hangingPunct="1">
              <a:buFont typeface="Arial" pitchFamily="34" charset="0"/>
              <a:buChar char="•"/>
            </a:pPr>
            <a:r>
              <a:rPr lang="en-US" dirty="0" smtClean="0"/>
              <a:t> If you needed to monitor additional AI channels and control additional DIO lines, how would you change your code?</a:t>
            </a:r>
          </a:p>
          <a:p>
            <a:pPr eaLnBrk="1" hangingPunct="1">
              <a:buFont typeface="Arial" pitchFamily="34" charset="0"/>
              <a:buChar char="•"/>
            </a:pPr>
            <a:r>
              <a:rPr lang="en-US" dirty="0" smtClean="0"/>
              <a:t> How would the behavior of this application change if you changed the </a:t>
            </a:r>
            <a:r>
              <a:rPr lang="en-US" dirty="0" err="1" smtClean="0"/>
              <a:t>subVI</a:t>
            </a:r>
            <a:r>
              <a:rPr lang="en-US" dirty="0" smtClean="0"/>
              <a:t> from reentrant to </a:t>
            </a:r>
            <a:r>
              <a:rPr lang="en-US" dirty="0" err="1" smtClean="0"/>
              <a:t>nonreentrant</a:t>
            </a:r>
            <a:r>
              <a:rPr lang="en-US" dirty="0" smtClean="0"/>
              <a:t>?</a:t>
            </a: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2"/>
          <p:cNvSpPr>
            <a:spLocks noGrp="1" noChangeArrowheads="1"/>
          </p:cNvSpPr>
          <p:nvPr>
            <p:ph type="title"/>
          </p:nvPr>
        </p:nvSpPr>
        <p:spPr/>
        <p:txBody>
          <a:bodyPr/>
          <a:lstStyle/>
          <a:p>
            <a:pPr eaLnBrk="1" hangingPunct="1"/>
            <a:r>
              <a:rPr lang="en-US" smtClean="0"/>
              <a:t>Summary—Quiz</a:t>
            </a:r>
          </a:p>
        </p:txBody>
      </p:sp>
      <p:sp>
        <p:nvSpPr>
          <p:cNvPr id="869379" name="Rectangle 3"/>
          <p:cNvSpPr>
            <a:spLocks noGrp="1" noChangeArrowheads="1"/>
          </p:cNvSpPr>
          <p:nvPr>
            <p:ph idx="1"/>
          </p:nvPr>
        </p:nvSpPr>
        <p:spPr/>
        <p:txBody>
          <a:bodyPr/>
          <a:lstStyle/>
          <a:p>
            <a:pPr marL="514350" lvl="1" indent="-514350" eaLnBrk="1" hangingPunct="1">
              <a:buFont typeface="Arial Narrow" pitchFamily="34" charset="0"/>
              <a:buAutoNum type="arabicPeriod"/>
            </a:pPr>
            <a:r>
              <a:rPr lang="en-US" smtClean="0"/>
              <a:t>True or False?  Controls and indicators on an FPGA subVI are exposed to the host VI.</a:t>
            </a:r>
          </a:p>
        </p:txBody>
      </p:sp>
    </p:spTree>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p:txBody>
          <a:bodyPr/>
          <a:lstStyle/>
          <a:p>
            <a:pPr eaLnBrk="1" hangingPunct="1"/>
            <a:r>
              <a:rPr lang="en-US" smtClean="0"/>
              <a:t>Summary—Quiz Answer</a:t>
            </a:r>
          </a:p>
        </p:txBody>
      </p:sp>
      <p:sp>
        <p:nvSpPr>
          <p:cNvPr id="870403" name="Rectangle 3"/>
          <p:cNvSpPr>
            <a:spLocks noGrp="1" noChangeArrowheads="1"/>
          </p:cNvSpPr>
          <p:nvPr>
            <p:ph idx="1"/>
          </p:nvPr>
        </p:nvSpPr>
        <p:spPr/>
        <p:txBody>
          <a:bodyPr/>
          <a:lstStyle/>
          <a:p>
            <a:pPr marL="514350" lvl="1" indent="-514350" eaLnBrk="1" hangingPunct="1">
              <a:buFont typeface="Arial Narrow" pitchFamily="34" charset="0"/>
              <a:buAutoNum type="arabicPeriod"/>
            </a:pPr>
            <a:r>
              <a:rPr lang="en-US" smtClean="0"/>
              <a:t>True or False?  Controls and indicators on an FPGA subVI are exposed to the host VI.</a:t>
            </a:r>
          </a:p>
          <a:p>
            <a:pPr marL="514350" lvl="1" indent="-514350" eaLnBrk="1" hangingPunct="1">
              <a:buFont typeface="Arial" pitchFamily="34" charset="0"/>
              <a:buNone/>
            </a:pPr>
            <a:endParaRPr lang="en-US" smtClean="0"/>
          </a:p>
          <a:p>
            <a:pPr marL="514350" lvl="1" indent="-514350" eaLnBrk="1" hangingPunct="1">
              <a:buFont typeface="Arial" pitchFamily="34" charset="0"/>
              <a:buNone/>
            </a:pPr>
            <a:r>
              <a:rPr lang="en-US" smtClean="0"/>
              <a:t>	</a:t>
            </a:r>
            <a:r>
              <a:rPr lang="en-US" b="1" smtClean="0"/>
              <a:t>False</a:t>
            </a:r>
            <a:r>
              <a:rPr lang="en-US" smtClean="0"/>
              <a:t>.</a:t>
            </a:r>
          </a:p>
        </p:txBody>
      </p:sp>
    </p:spTree>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ChangeArrowheads="1"/>
          </p:cNvSpPr>
          <p:nvPr>
            <p:ph type="title"/>
          </p:nvPr>
        </p:nvSpPr>
        <p:spPr/>
        <p:txBody>
          <a:bodyPr/>
          <a:lstStyle/>
          <a:p>
            <a:pPr eaLnBrk="1" hangingPunct="1"/>
            <a:r>
              <a:rPr lang="en-US" smtClean="0"/>
              <a:t>Summary—Quiz</a:t>
            </a:r>
          </a:p>
        </p:txBody>
      </p:sp>
      <p:sp>
        <p:nvSpPr>
          <p:cNvPr id="1008643" name="Rectangle 3"/>
          <p:cNvSpPr>
            <a:spLocks noGrp="1" noChangeArrowheads="1"/>
          </p:cNvSpPr>
          <p:nvPr>
            <p:ph idx="1"/>
          </p:nvPr>
        </p:nvSpPr>
        <p:spPr/>
        <p:txBody>
          <a:bodyPr rtlCol="0">
            <a:normAutofit/>
          </a:bodyPr>
          <a:lstStyle/>
          <a:p>
            <a:pPr marL="514350" lvl="1" indent="-514350" eaLnBrk="1" fontAlgn="auto" hangingPunct="1">
              <a:spcAft>
                <a:spcPts val="0"/>
              </a:spcAft>
              <a:buFont typeface="+mj-lt"/>
              <a:buAutoNum type="arabicPeriod" startAt="2"/>
              <a:defRPr/>
            </a:pPr>
            <a:r>
              <a:rPr lang="en-US" dirty="0" smtClean="0"/>
              <a:t>Which of the following are true for reentrant subVIs in LabVIEW FPGA?</a:t>
            </a:r>
          </a:p>
          <a:p>
            <a:pPr marL="747712" lvl="2" indent="-514350" eaLnBrk="1" fontAlgn="auto" hangingPunct="1">
              <a:spcAft>
                <a:spcPts val="0"/>
              </a:spcAft>
              <a:buFont typeface="+mj-lt"/>
              <a:buAutoNum type="alphaLcParenR"/>
              <a:defRPr/>
            </a:pPr>
            <a:r>
              <a:rPr lang="en-US" dirty="0" smtClean="0"/>
              <a:t>Default configuration of VIs created under an FPGA target</a:t>
            </a:r>
          </a:p>
          <a:p>
            <a:pPr marL="747712" lvl="2" indent="-514350" eaLnBrk="1" fontAlgn="auto" hangingPunct="1">
              <a:spcAft>
                <a:spcPts val="0"/>
              </a:spcAft>
              <a:buFont typeface="+mj-lt"/>
              <a:buAutoNum type="alphaLcParenR"/>
              <a:defRPr/>
            </a:pPr>
            <a:r>
              <a:rPr lang="en-US" dirty="0" smtClean="0"/>
              <a:t>Each instance on the block diagram becomes a separate hardware resource</a:t>
            </a:r>
          </a:p>
          <a:p>
            <a:pPr marL="747712" lvl="2" indent="-514350" eaLnBrk="1" fontAlgn="auto" hangingPunct="1">
              <a:spcAft>
                <a:spcPts val="0"/>
              </a:spcAft>
              <a:buFont typeface="+mj-lt"/>
              <a:buAutoNum type="alphaLcParenR"/>
              <a:defRPr/>
            </a:pPr>
            <a:r>
              <a:rPr lang="en-US" dirty="0" smtClean="0"/>
              <a:t>Optimized for FPGA size</a:t>
            </a:r>
          </a:p>
          <a:p>
            <a:pPr marL="747712" lvl="2" indent="-514350" eaLnBrk="1" fontAlgn="auto" hangingPunct="1">
              <a:spcAft>
                <a:spcPts val="0"/>
              </a:spcAft>
              <a:buFont typeface="+mj-lt"/>
              <a:buAutoNum type="alphaLcParenR"/>
              <a:defRPr/>
            </a:pPr>
            <a:r>
              <a:rPr lang="en-US" dirty="0" smtClean="0"/>
              <a:t>Each call to the subVI waits until the previous call ends</a:t>
            </a:r>
          </a:p>
          <a:p>
            <a:pPr marL="747712" lvl="2" indent="-514350" eaLnBrk="1" fontAlgn="auto" hangingPunct="1">
              <a:spcAft>
                <a:spcPts val="0"/>
              </a:spcAft>
              <a:buFont typeface="+mj-lt"/>
              <a:buAutoNum type="alphaLcParenR"/>
              <a:defRPr/>
            </a:pPr>
            <a:r>
              <a:rPr lang="en-US" dirty="0" smtClean="0"/>
              <a:t>Multiple calls to the same subVI run in parallel</a:t>
            </a:r>
          </a:p>
          <a:p>
            <a:pPr lvl="2" eaLnBrk="1" fontAlgn="auto" hangingPunct="1">
              <a:spcAft>
                <a:spcPts val="0"/>
              </a:spcAft>
              <a:defRPr/>
            </a:pPr>
            <a:endParaRPr lang="en-US" dirty="0" smtClean="0"/>
          </a:p>
          <a:p>
            <a:pPr lvl="2" eaLnBrk="1" fontAlgn="auto" hangingPunct="1">
              <a:spcAft>
                <a:spcPts val="0"/>
              </a:spcAft>
              <a:defRPr/>
            </a:pPr>
            <a:endParaRPr lang="en-US" dirty="0" smtClean="0"/>
          </a:p>
          <a:p>
            <a:pPr lvl="2" eaLnBrk="1" fontAlgn="auto" hangingPunct="1">
              <a:spcAft>
                <a:spcPts val="0"/>
              </a:spcAft>
              <a:defRPr/>
            </a:pPr>
            <a:endParaRPr lang="en-US" dirty="0" smtClean="0"/>
          </a:p>
          <a:p>
            <a:pPr lvl="2"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p:txBody>
          <a:bodyPr/>
          <a:lstStyle/>
          <a:p>
            <a:pPr eaLnBrk="1" hangingPunct="1"/>
            <a:r>
              <a:rPr lang="en-US" smtClean="0"/>
              <a:t>Summary—Quiz Answers</a:t>
            </a:r>
          </a:p>
        </p:txBody>
      </p:sp>
      <p:sp>
        <p:nvSpPr>
          <p:cNvPr id="1008643" name="Rectangle 3"/>
          <p:cNvSpPr>
            <a:spLocks noGrp="1" noChangeArrowheads="1"/>
          </p:cNvSpPr>
          <p:nvPr>
            <p:ph idx="1"/>
          </p:nvPr>
        </p:nvSpPr>
        <p:spPr/>
        <p:txBody>
          <a:bodyPr rtlCol="0">
            <a:normAutofit/>
          </a:bodyPr>
          <a:lstStyle/>
          <a:p>
            <a:pPr marL="514350" lvl="1" indent="-514350" eaLnBrk="1" fontAlgn="auto" hangingPunct="1">
              <a:spcAft>
                <a:spcPts val="0"/>
              </a:spcAft>
              <a:buFont typeface="Arial" pitchFamily="34" charset="0"/>
              <a:buAutoNum type="arabicPeriod" startAt="2"/>
              <a:defRPr/>
            </a:pPr>
            <a:r>
              <a:rPr lang="en-US" dirty="0" smtClean="0"/>
              <a:t>Which of the following are true for reentrant subVIs in LabVIEW FPGA?</a:t>
            </a:r>
          </a:p>
          <a:p>
            <a:pPr marL="747712" lvl="2" indent="-514350" eaLnBrk="1" fontAlgn="auto" hangingPunct="1">
              <a:spcAft>
                <a:spcPts val="0"/>
              </a:spcAft>
              <a:buFont typeface="+mj-lt"/>
              <a:buAutoNum type="alphaLcParenR"/>
              <a:defRPr/>
            </a:pPr>
            <a:r>
              <a:rPr lang="en-US" b="1" dirty="0" smtClean="0"/>
              <a:t>Default configuration of VIs created under an FPGA target</a:t>
            </a:r>
          </a:p>
          <a:p>
            <a:pPr marL="747712" lvl="2" indent="-514350" eaLnBrk="1" fontAlgn="auto" hangingPunct="1">
              <a:spcAft>
                <a:spcPts val="0"/>
              </a:spcAft>
              <a:buFont typeface="+mj-lt"/>
              <a:buAutoNum type="alphaLcParenR"/>
              <a:defRPr/>
            </a:pPr>
            <a:r>
              <a:rPr lang="en-US" b="1" dirty="0" smtClean="0"/>
              <a:t>Each instance on the block diagram becomes a separate hardware resource</a:t>
            </a:r>
          </a:p>
          <a:p>
            <a:pPr marL="747712" lvl="2" indent="-514350" eaLnBrk="1" fontAlgn="auto" hangingPunct="1">
              <a:spcAft>
                <a:spcPts val="0"/>
              </a:spcAft>
              <a:buFont typeface="+mj-lt"/>
              <a:buAutoNum type="alphaLcParenR"/>
              <a:defRPr/>
            </a:pPr>
            <a:r>
              <a:rPr lang="en-US" dirty="0" smtClean="0"/>
              <a:t>Optimized for FPGA size</a:t>
            </a:r>
          </a:p>
          <a:p>
            <a:pPr marL="747712" lvl="2" indent="-514350" eaLnBrk="1" fontAlgn="auto" hangingPunct="1">
              <a:spcAft>
                <a:spcPts val="0"/>
              </a:spcAft>
              <a:buFont typeface="+mj-lt"/>
              <a:buAutoNum type="alphaLcParenR"/>
              <a:defRPr/>
            </a:pPr>
            <a:r>
              <a:rPr lang="en-US" dirty="0" smtClean="0"/>
              <a:t>Each call to the subVI waits until the previous call ends</a:t>
            </a:r>
          </a:p>
          <a:p>
            <a:pPr marL="747712" lvl="2" indent="-514350" eaLnBrk="1" fontAlgn="auto" hangingPunct="1">
              <a:spcAft>
                <a:spcPts val="0"/>
              </a:spcAft>
              <a:buFont typeface="+mj-lt"/>
              <a:buAutoNum type="alphaLcParenR"/>
              <a:defRPr/>
            </a:pPr>
            <a:r>
              <a:rPr lang="en-US" b="1" dirty="0" smtClean="0"/>
              <a:t>Multiple calls to the same subVI run in parallel</a:t>
            </a:r>
          </a:p>
          <a:p>
            <a:pPr lvl="2" eaLnBrk="1" fontAlgn="auto" hangingPunct="1">
              <a:spcAft>
                <a:spcPts val="0"/>
              </a:spcAft>
              <a:defRPr/>
            </a:pPr>
            <a:endParaRPr lang="en-US" dirty="0" smtClean="0"/>
          </a:p>
          <a:p>
            <a:pPr lvl="2" eaLnBrk="1" fontAlgn="auto" hangingPunct="1">
              <a:spcAft>
                <a:spcPts val="0"/>
              </a:spcAft>
              <a:defRPr/>
            </a:pPr>
            <a:endParaRPr lang="en-US" dirty="0" smtClean="0"/>
          </a:p>
          <a:p>
            <a:pPr lvl="2" eaLnBrk="1" fontAlgn="auto" hangingPunct="1">
              <a:spcAft>
                <a:spcPts val="0"/>
              </a:spcAft>
              <a:defRPr/>
            </a:pPr>
            <a:endParaRPr lang="en-US" dirty="0" smtClean="0"/>
          </a:p>
          <a:p>
            <a:pPr lvl="2"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p:txBody>
          <a:bodyPr/>
          <a:lstStyle/>
          <a:p>
            <a:pPr eaLnBrk="1" hangingPunct="1"/>
            <a:r>
              <a:rPr lang="en-US" smtClean="0"/>
              <a:t>Summary—Quiz</a:t>
            </a:r>
          </a:p>
        </p:txBody>
      </p:sp>
      <p:sp>
        <p:nvSpPr>
          <p:cNvPr id="1008643" name="Rectangle 3"/>
          <p:cNvSpPr>
            <a:spLocks noGrp="1" noChangeArrowheads="1"/>
          </p:cNvSpPr>
          <p:nvPr>
            <p:ph idx="1"/>
          </p:nvPr>
        </p:nvSpPr>
        <p:spPr/>
        <p:txBody>
          <a:bodyPr rtlCol="0">
            <a:normAutofit/>
          </a:bodyPr>
          <a:lstStyle/>
          <a:p>
            <a:pPr marL="514350" lvl="1" indent="-514350" eaLnBrk="1" fontAlgn="auto" hangingPunct="1">
              <a:spcAft>
                <a:spcPts val="0"/>
              </a:spcAft>
              <a:buFont typeface="Arial" pitchFamily="34" charset="0"/>
              <a:buAutoNum type="arabicPeriod" startAt="3"/>
              <a:defRPr/>
            </a:pPr>
            <a:r>
              <a:rPr lang="en-US" dirty="0" smtClean="0"/>
              <a:t>Which of the following are FPGA name controls that can be passed into FPGA subVIs?</a:t>
            </a:r>
          </a:p>
          <a:p>
            <a:pPr marL="747712" lvl="2" indent="-514350" eaLnBrk="1" fontAlgn="auto" hangingPunct="1">
              <a:spcAft>
                <a:spcPts val="0"/>
              </a:spcAft>
              <a:buFont typeface="+mj-lt"/>
              <a:buAutoNum type="alphaLcParenR"/>
              <a:defRPr/>
            </a:pPr>
            <a:r>
              <a:rPr lang="en-US" dirty="0" smtClean="0"/>
              <a:t>FPGA I/O control</a:t>
            </a:r>
          </a:p>
          <a:p>
            <a:pPr marL="747712" lvl="2" indent="-514350" eaLnBrk="1" fontAlgn="auto" hangingPunct="1">
              <a:spcAft>
                <a:spcPts val="0"/>
              </a:spcAft>
              <a:buFont typeface="+mj-lt"/>
              <a:buAutoNum type="alphaLcParenR"/>
              <a:defRPr/>
            </a:pPr>
            <a:r>
              <a:rPr lang="en-US" dirty="0" smtClean="0"/>
              <a:t>FPGA Clock control</a:t>
            </a:r>
          </a:p>
          <a:p>
            <a:pPr marL="747712" lvl="2" indent="-514350" eaLnBrk="1" fontAlgn="auto" hangingPunct="1">
              <a:spcAft>
                <a:spcPts val="0"/>
              </a:spcAft>
              <a:buFont typeface="+mj-lt"/>
              <a:buAutoNum type="alphaLcParenR"/>
              <a:defRPr/>
            </a:pPr>
            <a:r>
              <a:rPr lang="en-US" dirty="0" smtClean="0"/>
              <a:t>FPGA FIFO control</a:t>
            </a:r>
          </a:p>
          <a:p>
            <a:pPr marL="747712" lvl="2" indent="-514350" eaLnBrk="1" fontAlgn="auto" hangingPunct="1">
              <a:spcAft>
                <a:spcPts val="0"/>
              </a:spcAft>
              <a:buFont typeface="+mj-lt"/>
              <a:buAutoNum type="alphaLcParenR"/>
              <a:defRPr/>
            </a:pPr>
            <a:r>
              <a:rPr lang="en-US" dirty="0" smtClean="0"/>
              <a:t>FPGA Memory control</a:t>
            </a:r>
          </a:p>
          <a:p>
            <a:pPr lvl="2" eaLnBrk="1" fontAlgn="auto" hangingPunct="1">
              <a:spcAft>
                <a:spcPts val="0"/>
              </a:spcAft>
              <a:defRPr/>
            </a:pPr>
            <a:endParaRPr lang="en-US" dirty="0" smtClean="0"/>
          </a:p>
          <a:p>
            <a:pPr lvl="2" eaLnBrk="1" fontAlgn="auto" hangingPunct="1">
              <a:spcAft>
                <a:spcPts val="0"/>
              </a:spcAft>
              <a:defRPr/>
            </a:pPr>
            <a:endParaRPr lang="en-US" dirty="0" smtClean="0"/>
          </a:p>
          <a:p>
            <a:pPr lvl="2"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Title 1"/>
          <p:cNvSpPr>
            <a:spLocks noGrp="1"/>
          </p:cNvSpPr>
          <p:nvPr>
            <p:ph type="title"/>
          </p:nvPr>
        </p:nvSpPr>
        <p:spPr/>
        <p:txBody>
          <a:bodyPr/>
          <a:lstStyle/>
          <a:p>
            <a:pPr eaLnBrk="1" hangingPunct="1"/>
            <a:r>
              <a:rPr lang="en-US" smtClean="0"/>
              <a:t>FPGA “Size”</a:t>
            </a:r>
          </a:p>
        </p:txBody>
      </p:sp>
      <p:sp>
        <p:nvSpPr>
          <p:cNvPr id="4" name="Content Placeholder 3"/>
          <p:cNvSpPr>
            <a:spLocks noGrp="1"/>
          </p:cNvSpPr>
          <p:nvPr>
            <p:ph idx="1"/>
          </p:nvPr>
        </p:nvSpPr>
        <p:spPr/>
        <p:txBody>
          <a:bodyPr rtlCol="0">
            <a:normAutofit fontScale="92500" lnSpcReduction="10000"/>
          </a:bodyPr>
          <a:lstStyle/>
          <a:p>
            <a:pPr marL="171450" indent="-171450" eaLnBrk="1" fontAlgn="auto" hangingPunct="1">
              <a:spcAft>
                <a:spcPts val="0"/>
              </a:spcAft>
              <a:buFont typeface="Arial" pitchFamily="34" charset="0"/>
              <a:buChar char="•"/>
              <a:defRPr/>
            </a:pPr>
            <a:r>
              <a:rPr lang="en-US" dirty="0" smtClean="0"/>
              <a:t>Historically, FPGA size was measured by “gate count”</a:t>
            </a:r>
          </a:p>
          <a:p>
            <a:pPr lvl="2" eaLnBrk="1" fontAlgn="auto" hangingPunct="1">
              <a:spcAft>
                <a:spcPts val="0"/>
              </a:spcAft>
              <a:defRPr/>
            </a:pPr>
            <a:r>
              <a:rPr lang="en-US" sz="2100" dirty="0" smtClean="0">
                <a:latin typeface="Arial" pitchFamily="34" charset="0"/>
                <a:cs typeface="Arial" pitchFamily="34" charset="0"/>
              </a:rPr>
              <a:t>The “larger” FPGA had more resources than a “smaller” FPGA</a:t>
            </a:r>
          </a:p>
          <a:p>
            <a:pPr marL="171450" indent="-171450" eaLnBrk="1" fontAlgn="auto" hangingPunct="1">
              <a:spcAft>
                <a:spcPts val="0"/>
              </a:spcAft>
              <a:buFont typeface="Arial" pitchFamily="34" charset="0"/>
              <a:buChar char="•"/>
              <a:defRPr/>
            </a:pPr>
            <a:r>
              <a:rPr lang="en-US" dirty="0" smtClean="0"/>
              <a:t>Now, FPGA logic blocks and resources differ so logic capacity and performance comparisons are tricky</a:t>
            </a:r>
          </a:p>
          <a:p>
            <a:pPr lvl="2" eaLnBrk="1" fontAlgn="auto" hangingPunct="1">
              <a:spcAft>
                <a:spcPts val="0"/>
              </a:spcAft>
              <a:defRPr/>
            </a:pPr>
            <a:r>
              <a:rPr lang="en-US" sz="2100" dirty="0" smtClean="0">
                <a:latin typeface="Arial" pitchFamily="34" charset="0"/>
                <a:cs typeface="Arial" pitchFamily="34" charset="0"/>
              </a:rPr>
              <a:t>FPGAs include a variety of resources and logic blocks</a:t>
            </a:r>
          </a:p>
          <a:p>
            <a:pPr lvl="3" eaLnBrk="1" fontAlgn="auto" hangingPunct="1">
              <a:spcAft>
                <a:spcPts val="0"/>
              </a:spcAft>
              <a:defRPr/>
            </a:pPr>
            <a:r>
              <a:rPr lang="en-US" dirty="0" smtClean="0"/>
              <a:t>RAM, Multipliers, Flip-Flops, Look-up-Tables (LUTs)</a:t>
            </a:r>
          </a:p>
          <a:p>
            <a:pPr lvl="2" eaLnBrk="1" fontAlgn="auto" hangingPunct="1">
              <a:spcAft>
                <a:spcPts val="0"/>
              </a:spcAft>
              <a:defRPr/>
            </a:pPr>
            <a:r>
              <a:rPr lang="en-US" sz="2100" dirty="0" smtClean="0">
                <a:latin typeface="Arial" pitchFamily="34" charset="0"/>
                <a:cs typeface="Arial" pitchFamily="34" charset="0"/>
              </a:rPr>
              <a:t>Logic blocks differ in capabilities</a:t>
            </a:r>
          </a:p>
          <a:p>
            <a:pPr lvl="3" eaLnBrk="1" fontAlgn="auto" hangingPunct="1">
              <a:spcAft>
                <a:spcPts val="0"/>
              </a:spcAft>
              <a:defRPr/>
            </a:pPr>
            <a:r>
              <a:rPr lang="en-US" dirty="0" smtClean="0"/>
              <a:t>4-input LUT vs. 6-input LUT</a:t>
            </a:r>
          </a:p>
          <a:p>
            <a:pPr lvl="1" eaLnBrk="1" fontAlgn="auto" hangingPunct="1">
              <a:spcAft>
                <a:spcPts val="0"/>
              </a:spcAft>
              <a:defRPr/>
            </a:pPr>
            <a:r>
              <a:rPr lang="en-US" sz="2400" dirty="0" smtClean="0"/>
              <a:t>Difficult to map LabVIEW VIs into FPGA resources</a:t>
            </a:r>
          </a:p>
          <a:p>
            <a:pPr lvl="2" eaLnBrk="1" fontAlgn="auto" hangingPunct="1">
              <a:spcAft>
                <a:spcPts val="0"/>
              </a:spcAft>
              <a:defRPr/>
            </a:pPr>
            <a:r>
              <a:rPr lang="en-US" sz="2100" dirty="0" smtClean="0">
                <a:latin typeface="Arial" pitchFamily="34" charset="0"/>
                <a:cs typeface="Arial" pitchFamily="34" charset="0"/>
              </a:rPr>
              <a:t>Xilinx compiler optimizes code based on FPGA architecture</a:t>
            </a:r>
          </a:p>
          <a:p>
            <a:pPr lvl="2" eaLnBrk="1" fontAlgn="auto" hangingPunct="1">
              <a:spcAft>
                <a:spcPts val="0"/>
              </a:spcAft>
              <a:defRPr/>
            </a:pPr>
            <a:r>
              <a:rPr lang="en-US" sz="2100" dirty="0" smtClean="0">
                <a:latin typeface="Arial" pitchFamily="34" charset="0"/>
                <a:cs typeface="Arial" pitchFamily="34" charset="0"/>
              </a:rPr>
              <a:t>Verify that code fits by compiling for offline hardware targets</a:t>
            </a:r>
          </a:p>
          <a:p>
            <a:pPr lvl="2" eaLnBrk="1" fontAlgn="auto" hangingPunct="1">
              <a:spcAft>
                <a:spcPts val="0"/>
              </a:spcAft>
              <a:defRPr/>
            </a:pPr>
            <a:r>
              <a:rPr lang="en-US" sz="2100" dirty="0" smtClean="0">
                <a:latin typeface="Arial" pitchFamily="34" charset="0"/>
                <a:cs typeface="Arial" pitchFamily="34" charset="0"/>
              </a:rPr>
              <a:t>Resource estimation takes significantly less time than compilation</a:t>
            </a:r>
          </a:p>
        </p:txBody>
      </p:sp>
    </p:spTree>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ChangeArrowheads="1"/>
          </p:cNvSpPr>
          <p:nvPr>
            <p:ph type="title"/>
          </p:nvPr>
        </p:nvSpPr>
        <p:spPr/>
        <p:txBody>
          <a:bodyPr/>
          <a:lstStyle/>
          <a:p>
            <a:pPr eaLnBrk="1" hangingPunct="1"/>
            <a:r>
              <a:rPr lang="en-US" smtClean="0"/>
              <a:t>Summary—Quiz Answers</a:t>
            </a:r>
          </a:p>
        </p:txBody>
      </p:sp>
      <p:sp>
        <p:nvSpPr>
          <p:cNvPr id="1008643" name="Rectangle 3"/>
          <p:cNvSpPr>
            <a:spLocks noGrp="1" noChangeArrowheads="1"/>
          </p:cNvSpPr>
          <p:nvPr>
            <p:ph idx="1"/>
          </p:nvPr>
        </p:nvSpPr>
        <p:spPr/>
        <p:txBody>
          <a:bodyPr rtlCol="0">
            <a:normAutofit/>
          </a:bodyPr>
          <a:lstStyle/>
          <a:p>
            <a:pPr marL="514350" lvl="1" indent="-514350" eaLnBrk="1" fontAlgn="auto" hangingPunct="1">
              <a:spcAft>
                <a:spcPts val="0"/>
              </a:spcAft>
              <a:buFont typeface="Arial" pitchFamily="34" charset="0"/>
              <a:buAutoNum type="arabicPeriod" startAt="3"/>
              <a:defRPr/>
            </a:pPr>
            <a:r>
              <a:rPr lang="en-US" dirty="0" smtClean="0"/>
              <a:t>Which of the following are FPGA name controls that can be passed into FPGA subVIs?</a:t>
            </a:r>
          </a:p>
          <a:p>
            <a:pPr marL="747712" lvl="2" indent="-514350" eaLnBrk="1" fontAlgn="auto" hangingPunct="1">
              <a:spcAft>
                <a:spcPts val="0"/>
              </a:spcAft>
              <a:buFont typeface="+mj-lt"/>
              <a:buAutoNum type="alphaLcParenR"/>
              <a:defRPr/>
            </a:pPr>
            <a:r>
              <a:rPr lang="en-US" b="1" dirty="0" smtClean="0"/>
              <a:t>FPGA I/O control</a:t>
            </a:r>
          </a:p>
          <a:p>
            <a:pPr marL="747712" lvl="2" indent="-514350" eaLnBrk="1" fontAlgn="auto" hangingPunct="1">
              <a:spcAft>
                <a:spcPts val="0"/>
              </a:spcAft>
              <a:buFont typeface="+mj-lt"/>
              <a:buAutoNum type="alphaLcParenR"/>
              <a:defRPr/>
            </a:pPr>
            <a:r>
              <a:rPr lang="en-US" b="1" dirty="0" smtClean="0"/>
              <a:t>FPGA Clock control</a:t>
            </a:r>
          </a:p>
          <a:p>
            <a:pPr marL="747712" lvl="2" indent="-514350" eaLnBrk="1" fontAlgn="auto" hangingPunct="1">
              <a:spcAft>
                <a:spcPts val="0"/>
              </a:spcAft>
              <a:buFont typeface="+mj-lt"/>
              <a:buAutoNum type="alphaLcParenR"/>
              <a:defRPr/>
            </a:pPr>
            <a:r>
              <a:rPr lang="en-US" b="1" dirty="0" smtClean="0"/>
              <a:t>FPGA FIFO control</a:t>
            </a:r>
          </a:p>
          <a:p>
            <a:pPr marL="747712" lvl="2" indent="-514350" eaLnBrk="1" fontAlgn="auto" hangingPunct="1">
              <a:spcAft>
                <a:spcPts val="0"/>
              </a:spcAft>
              <a:buFont typeface="+mj-lt"/>
              <a:buAutoNum type="alphaLcParenR"/>
              <a:defRPr/>
            </a:pPr>
            <a:r>
              <a:rPr lang="en-US" b="1" dirty="0" smtClean="0"/>
              <a:t>FPGA Memory control</a:t>
            </a:r>
          </a:p>
          <a:p>
            <a:pPr lvl="2" eaLnBrk="1" fontAlgn="auto" hangingPunct="1">
              <a:spcAft>
                <a:spcPts val="0"/>
              </a:spcAft>
              <a:defRPr/>
            </a:pPr>
            <a:endParaRPr lang="en-US" dirty="0" smtClean="0"/>
          </a:p>
          <a:p>
            <a:pPr lvl="2" eaLnBrk="1" fontAlgn="auto" hangingPunct="1">
              <a:spcAft>
                <a:spcPts val="0"/>
              </a:spcAft>
              <a:defRPr/>
            </a:pPr>
            <a:endParaRPr lang="en-US" dirty="0" smtClean="0"/>
          </a:p>
          <a:p>
            <a:pPr lvl="2"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itle 1"/>
          <p:cNvSpPr>
            <a:spLocks noGrp="1"/>
          </p:cNvSpPr>
          <p:nvPr>
            <p:ph type="title"/>
          </p:nvPr>
        </p:nvSpPr>
        <p:spPr/>
        <p:txBody>
          <a:bodyPr/>
          <a:lstStyle/>
          <a:p>
            <a:pPr eaLnBrk="1" hangingPunct="1"/>
            <a:r>
              <a:rPr lang="en-US" smtClean="0"/>
              <a:t>Appendix A: Pipelining</a:t>
            </a:r>
          </a:p>
        </p:txBody>
      </p:sp>
      <p:sp>
        <p:nvSpPr>
          <p:cNvPr id="875523" name="Content Placeholder 2"/>
          <p:cNvSpPr>
            <a:spLocks noGrp="1"/>
          </p:cNvSpPr>
          <p:nvPr>
            <p:ph idx="1"/>
          </p:nvPr>
        </p:nvSpPr>
        <p:spPr/>
        <p:txBody>
          <a:bodyPr/>
          <a:lstStyle/>
          <a:p>
            <a:pPr eaLnBrk="1" hangingPunct="1"/>
            <a:r>
              <a:rPr lang="en-US" smtClean="0"/>
              <a:t>Pipelining</a:t>
            </a:r>
          </a:p>
          <a:p>
            <a:pPr eaLnBrk="1" hangingPunct="1"/>
            <a:r>
              <a:rPr lang="en-US" smtClean="0"/>
              <a:t>Using Pipelining in SCTLs</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Title 1"/>
          <p:cNvSpPr>
            <a:spLocks noGrp="1"/>
          </p:cNvSpPr>
          <p:nvPr>
            <p:ph type="title"/>
          </p:nvPr>
        </p:nvSpPr>
        <p:spPr/>
        <p:txBody>
          <a:bodyPr/>
          <a:lstStyle/>
          <a:p>
            <a:pPr eaLnBrk="1" hangingPunct="1"/>
            <a:r>
              <a:rPr lang="en-US" smtClean="0"/>
              <a:t>A. Pipelining</a:t>
            </a:r>
          </a:p>
        </p:txBody>
      </p:sp>
      <p:sp>
        <p:nvSpPr>
          <p:cNvPr id="876547" name="Content Placeholder 2"/>
          <p:cNvSpPr>
            <a:spLocks noGrp="1"/>
          </p:cNvSpPr>
          <p:nvPr>
            <p:ph sz="half" idx="1"/>
          </p:nvPr>
        </p:nvSpPr>
        <p:spPr>
          <a:xfrm>
            <a:off x="304800" y="1514475"/>
            <a:ext cx="8839200" cy="1990725"/>
          </a:xfrm>
        </p:spPr>
        <p:txBody>
          <a:bodyPr/>
          <a:lstStyle/>
          <a:p>
            <a:pPr marL="0" indent="0" eaLnBrk="1" hangingPunct="1">
              <a:lnSpc>
                <a:spcPct val="90000"/>
              </a:lnSpc>
            </a:pPr>
            <a:r>
              <a:rPr lang="en-US" smtClean="0"/>
              <a:t>Within a loop, you can split your code into different loop iterations to reduce the duration of each iteration</a:t>
            </a:r>
          </a:p>
          <a:p>
            <a:pPr lvl="1" eaLnBrk="1" hangingPunct="1">
              <a:lnSpc>
                <a:spcPct val="90000"/>
              </a:lnSpc>
            </a:pPr>
            <a:r>
              <a:rPr lang="en-US" smtClean="0"/>
              <a:t>Handle different parts of the process flow in parallel within one loop iteration</a:t>
            </a:r>
          </a:p>
          <a:p>
            <a:pPr lvl="1" eaLnBrk="1" hangingPunct="1">
              <a:lnSpc>
                <a:spcPct val="90000"/>
              </a:lnSpc>
            </a:pPr>
            <a:r>
              <a:rPr lang="en-US" smtClean="0"/>
              <a:t>Pass data to next piece of code using shift registers</a:t>
            </a:r>
          </a:p>
        </p:txBody>
      </p:sp>
      <p:pic>
        <p:nvPicPr>
          <p:cNvPr id="876548" name="Picture 1" descr="loc_missing_art_imagefile"/>
          <p:cNvPicPr>
            <a:picLocks noChangeAspect="1" noChangeArrowheads="1"/>
          </p:cNvPicPr>
          <p:nvPr/>
        </p:nvPicPr>
        <p:blipFill>
          <a:blip r:embed="rId3" cstate="print"/>
          <a:srcRect/>
          <a:stretch>
            <a:fillRect/>
          </a:stretch>
        </p:blipFill>
        <p:spPr bwMode="auto">
          <a:xfrm>
            <a:off x="2009775" y="3505200"/>
            <a:ext cx="5124450"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Title 1"/>
          <p:cNvSpPr>
            <a:spLocks noGrp="1"/>
          </p:cNvSpPr>
          <p:nvPr>
            <p:ph type="title"/>
          </p:nvPr>
        </p:nvSpPr>
        <p:spPr/>
        <p:txBody>
          <a:bodyPr/>
          <a:lstStyle/>
          <a:p>
            <a:pPr eaLnBrk="1" hangingPunct="1"/>
            <a:r>
              <a:rPr lang="en-US" smtClean="0"/>
              <a:t>Pipelining – Feedback Nodes</a:t>
            </a:r>
          </a:p>
        </p:txBody>
      </p:sp>
      <p:sp>
        <p:nvSpPr>
          <p:cNvPr id="877571" name="Content Placeholder 2"/>
          <p:cNvSpPr>
            <a:spLocks noGrp="1"/>
          </p:cNvSpPr>
          <p:nvPr>
            <p:ph sz="half" idx="1"/>
          </p:nvPr>
        </p:nvSpPr>
        <p:spPr>
          <a:xfrm>
            <a:off x="533400" y="1514475"/>
            <a:ext cx="8229600" cy="1990725"/>
          </a:xfrm>
        </p:spPr>
        <p:txBody>
          <a:bodyPr/>
          <a:lstStyle/>
          <a:p>
            <a:pPr marL="0" indent="0" eaLnBrk="1" hangingPunct="1">
              <a:lnSpc>
                <a:spcPct val="90000"/>
              </a:lnSpc>
            </a:pPr>
            <a:r>
              <a:rPr lang="en-US" smtClean="0"/>
              <a:t>Maintain the look and feel of original application using Feedback Nodes</a:t>
            </a:r>
          </a:p>
          <a:p>
            <a:pPr lvl="1" eaLnBrk="1" hangingPunct="1">
              <a:lnSpc>
                <a:spcPct val="90000"/>
              </a:lnSpc>
            </a:pPr>
            <a:r>
              <a:rPr lang="en-US" smtClean="0"/>
              <a:t>Same functionality as a Shift Register</a:t>
            </a:r>
          </a:p>
          <a:p>
            <a:pPr lvl="1" eaLnBrk="1" hangingPunct="1">
              <a:lnSpc>
                <a:spcPct val="90000"/>
              </a:lnSpc>
            </a:pPr>
            <a:r>
              <a:rPr lang="en-US" smtClean="0"/>
              <a:t>Maintains more congruous VI appearance</a:t>
            </a:r>
          </a:p>
        </p:txBody>
      </p:sp>
      <p:pic>
        <p:nvPicPr>
          <p:cNvPr id="877572" name="Picture 1" descr="loc_missing_art_imagefile"/>
          <p:cNvPicPr>
            <a:picLocks noChangeAspect="1" noChangeArrowheads="1"/>
          </p:cNvPicPr>
          <p:nvPr/>
        </p:nvPicPr>
        <p:blipFill>
          <a:blip r:embed="rId3" cstate="print"/>
          <a:srcRect/>
          <a:stretch>
            <a:fillRect/>
          </a:stretch>
        </p:blipFill>
        <p:spPr bwMode="auto">
          <a:xfrm>
            <a:off x="1895475" y="3505200"/>
            <a:ext cx="5353050" cy="2314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Title 1"/>
          <p:cNvSpPr>
            <a:spLocks noGrp="1"/>
          </p:cNvSpPr>
          <p:nvPr>
            <p:ph type="title"/>
          </p:nvPr>
        </p:nvSpPr>
        <p:spPr/>
        <p:txBody>
          <a:bodyPr/>
          <a:lstStyle/>
          <a:p>
            <a:pPr eaLnBrk="1" hangingPunct="1"/>
            <a:r>
              <a:rPr lang="en-US" smtClean="0"/>
              <a:t>Pipelining</a:t>
            </a:r>
          </a:p>
        </p:txBody>
      </p:sp>
      <p:sp>
        <p:nvSpPr>
          <p:cNvPr id="878595" name="Content Placeholder 2"/>
          <p:cNvSpPr>
            <a:spLocks noGrp="1"/>
          </p:cNvSpPr>
          <p:nvPr>
            <p:ph idx="1"/>
          </p:nvPr>
        </p:nvSpPr>
        <p:spPr/>
        <p:txBody>
          <a:bodyPr/>
          <a:lstStyle/>
          <a:p>
            <a:pPr marL="0" indent="0" eaLnBrk="1" hangingPunct="1">
              <a:spcBef>
                <a:spcPct val="30000"/>
              </a:spcBef>
              <a:tabLst>
                <a:tab pos="457200" algn="l"/>
              </a:tabLst>
            </a:pPr>
            <a:r>
              <a:rPr lang="en-US" smtClean="0"/>
              <a:t>Pipelining is a technique you can use to increase the throughput or speed of the FPGA VI. </a:t>
            </a:r>
          </a:p>
          <a:p>
            <a:pPr lvl="1" eaLnBrk="1" hangingPunct="1">
              <a:spcBef>
                <a:spcPct val="30000"/>
              </a:spcBef>
              <a:tabLst>
                <a:tab pos="457200" algn="l"/>
              </a:tabLst>
            </a:pPr>
            <a:r>
              <a:rPr lang="en-US" sz="2400" smtClean="0"/>
              <a:t>Takes advantage of the parallel processing capabilities of the FPGA </a:t>
            </a:r>
          </a:p>
          <a:p>
            <a:pPr lvl="2" eaLnBrk="1" hangingPunct="1">
              <a:spcBef>
                <a:spcPct val="30000"/>
              </a:spcBef>
              <a:tabLst>
                <a:tab pos="457200" algn="l"/>
              </a:tabLst>
            </a:pPr>
            <a:r>
              <a:rPr lang="en-US" sz="2200" smtClean="0"/>
              <a:t>By using parallel processing increases the efficiency of sequential code</a:t>
            </a:r>
          </a:p>
          <a:p>
            <a:pPr lvl="1" eaLnBrk="1" hangingPunct="1">
              <a:spcBef>
                <a:spcPct val="30000"/>
              </a:spcBef>
              <a:tabLst>
                <a:tab pos="457200" algn="l"/>
              </a:tabLst>
            </a:pPr>
            <a:r>
              <a:rPr lang="en-US" sz="2400" smtClean="0"/>
              <a:t>Must divide code into discrete steps </a:t>
            </a:r>
          </a:p>
          <a:p>
            <a:pPr lvl="2" eaLnBrk="1" hangingPunct="1">
              <a:spcBef>
                <a:spcPct val="30000"/>
              </a:spcBef>
              <a:tabLst>
                <a:tab pos="457200" algn="l"/>
              </a:tabLst>
            </a:pPr>
            <a:r>
              <a:rPr lang="en-US" sz="2200" smtClean="0"/>
              <a:t>Wire inputs and outputs of each step to Feedback Nodes or shift registers</a:t>
            </a:r>
          </a:p>
        </p:txBody>
      </p:sp>
    </p:spTree>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Title 1"/>
          <p:cNvSpPr>
            <a:spLocks noGrp="1"/>
          </p:cNvSpPr>
          <p:nvPr>
            <p:ph type="title"/>
          </p:nvPr>
        </p:nvSpPr>
        <p:spPr/>
        <p:txBody>
          <a:bodyPr/>
          <a:lstStyle/>
          <a:p>
            <a:pPr eaLnBrk="1" hangingPunct="1"/>
            <a:r>
              <a:rPr lang="en-US" smtClean="0"/>
              <a:t>Pipelining	 Drawbacks</a:t>
            </a:r>
          </a:p>
        </p:txBody>
      </p:sp>
      <p:sp>
        <p:nvSpPr>
          <p:cNvPr id="879619" name="Content Placeholder 2"/>
          <p:cNvSpPr>
            <a:spLocks noGrp="1"/>
          </p:cNvSpPr>
          <p:nvPr>
            <p:ph idx="1"/>
          </p:nvPr>
        </p:nvSpPr>
        <p:spPr/>
        <p:txBody>
          <a:bodyPr/>
          <a:lstStyle/>
          <a:p>
            <a:pPr lvl="1" eaLnBrk="1" hangingPunct="1"/>
            <a:r>
              <a:rPr lang="en-US" smtClean="0"/>
              <a:t>Requires code to be restructured</a:t>
            </a:r>
          </a:p>
          <a:p>
            <a:pPr lvl="2" eaLnBrk="1" hangingPunct="1"/>
            <a:r>
              <a:rPr lang="en-US" smtClean="0"/>
              <a:t>Greatly reduced by using Feedback Nodes</a:t>
            </a:r>
          </a:p>
          <a:p>
            <a:pPr lvl="1" eaLnBrk="1" hangingPunct="1">
              <a:spcBef>
                <a:spcPct val="30000"/>
              </a:spcBef>
            </a:pPr>
            <a:r>
              <a:rPr lang="en-US" smtClean="0"/>
              <a:t>N-cycle delay before valid output data</a:t>
            </a:r>
          </a:p>
          <a:p>
            <a:pPr lvl="2" eaLnBrk="1" hangingPunct="1">
              <a:spcBef>
                <a:spcPct val="30000"/>
              </a:spcBef>
            </a:pPr>
            <a:r>
              <a:rPr lang="en-US" smtClean="0"/>
              <a:t>Where </a:t>
            </a:r>
            <a:r>
              <a:rPr lang="en-US" i="1" smtClean="0"/>
              <a:t>N = #Discrete Steps Used – 1</a:t>
            </a:r>
          </a:p>
          <a:p>
            <a:pPr lvl="1" eaLnBrk="1" hangingPunct="1"/>
            <a:r>
              <a:rPr lang="en-US" smtClean="0"/>
              <a:t>May increase latency</a:t>
            </a:r>
          </a:p>
          <a:p>
            <a:pPr lvl="2" eaLnBrk="1" hangingPunct="1"/>
            <a:r>
              <a:rPr lang="en-US" smtClean="0"/>
              <a:t>Where </a:t>
            </a:r>
            <a:r>
              <a:rPr lang="en-US" i="1" smtClean="0"/>
              <a:t>Latency Increase (clock ticks) = 2 x N</a:t>
            </a:r>
          </a:p>
          <a:p>
            <a:pPr lvl="2" eaLnBrk="1" hangingPunct="1"/>
            <a:r>
              <a:rPr lang="en-US" smtClean="0"/>
              <a:t>Usually negligible</a:t>
            </a:r>
          </a:p>
          <a:p>
            <a:pPr lvl="1" eaLnBrk="1" hangingPunct="1"/>
            <a:endParaRPr lang="en-US" sz="2400" smtClean="0"/>
          </a:p>
          <a:p>
            <a:pPr marL="0" indent="0" eaLnBrk="1" hangingPunct="1"/>
            <a:endParaRPr lang="en-US" smtClean="0"/>
          </a:p>
        </p:txBody>
      </p:sp>
    </p:spTree>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Title 1"/>
          <p:cNvSpPr>
            <a:spLocks noGrp="1"/>
          </p:cNvSpPr>
          <p:nvPr>
            <p:ph type="title"/>
          </p:nvPr>
        </p:nvSpPr>
        <p:spPr/>
        <p:txBody>
          <a:bodyPr/>
          <a:lstStyle/>
          <a:p>
            <a:pPr eaLnBrk="1" hangingPunct="1"/>
            <a:r>
              <a:rPr lang="en-US" smtClean="0"/>
              <a:t>Basic Example of Pipelining</a:t>
            </a:r>
          </a:p>
        </p:txBody>
      </p:sp>
      <p:sp>
        <p:nvSpPr>
          <p:cNvPr id="880643" name="Content Placeholder 2"/>
          <p:cNvSpPr>
            <a:spLocks noGrp="1"/>
          </p:cNvSpPr>
          <p:nvPr>
            <p:ph sz="half" idx="1"/>
          </p:nvPr>
        </p:nvSpPr>
        <p:spPr/>
        <p:txBody>
          <a:bodyPr/>
          <a:lstStyle/>
          <a:p>
            <a:pPr lvl="1" eaLnBrk="1" hangingPunct="1"/>
            <a:r>
              <a:rPr lang="en-US" smtClean="0"/>
              <a:t>Simple set of code with inputs and outputs</a:t>
            </a:r>
          </a:p>
          <a:p>
            <a:pPr lvl="1" eaLnBrk="1" hangingPunct="1"/>
            <a:r>
              <a:rPr lang="en-US" smtClean="0"/>
              <a:t>Takes 7 clock cycles to execute</a:t>
            </a:r>
          </a:p>
          <a:p>
            <a:pPr lvl="2" eaLnBrk="1" hangingPunct="1"/>
            <a:r>
              <a:rPr lang="en-US" smtClean="0"/>
              <a:t>5 cycles for the code, 2 for the loop</a:t>
            </a:r>
          </a:p>
          <a:p>
            <a:pPr lvl="1" eaLnBrk="1" hangingPunct="1"/>
            <a:r>
              <a:rPr lang="en-US" smtClean="0"/>
              <a:t>If Input = 1 for i = 0..3</a:t>
            </a:r>
          </a:p>
          <a:p>
            <a:pPr lvl="2" eaLnBrk="1" hangingPunct="1"/>
            <a:r>
              <a:rPr lang="en-US" smtClean="0"/>
              <a:t>Output = 1, 5, 9, 13</a:t>
            </a:r>
          </a:p>
        </p:txBody>
      </p:sp>
      <p:pic>
        <p:nvPicPr>
          <p:cNvPr id="880644" name="Picture 1" descr="loc_missing_art_imagefile"/>
          <p:cNvPicPr>
            <a:picLocks noChangeAspect="1" noChangeArrowheads="1"/>
          </p:cNvPicPr>
          <p:nvPr/>
        </p:nvPicPr>
        <p:blipFill>
          <a:blip r:embed="rId3" cstate="print"/>
          <a:srcRect/>
          <a:stretch>
            <a:fillRect/>
          </a:stretch>
        </p:blipFill>
        <p:spPr bwMode="auto">
          <a:xfrm>
            <a:off x="4800600" y="2286000"/>
            <a:ext cx="3800475" cy="1971675"/>
          </a:xfrm>
          <a:prstGeom prst="rect">
            <a:avLst/>
          </a:prstGeom>
          <a:noFill/>
          <a:ln w="9525">
            <a:noFill/>
            <a:miter lim="800000"/>
            <a:headEnd/>
            <a:tailEnd/>
          </a:ln>
        </p:spPr>
      </p:pic>
    </p:spTree>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Title 1"/>
          <p:cNvSpPr>
            <a:spLocks noGrp="1"/>
          </p:cNvSpPr>
          <p:nvPr>
            <p:ph type="title"/>
          </p:nvPr>
        </p:nvSpPr>
        <p:spPr/>
        <p:txBody>
          <a:bodyPr/>
          <a:lstStyle/>
          <a:p>
            <a:pPr eaLnBrk="1" hangingPunct="1"/>
            <a:r>
              <a:rPr lang="en-US" smtClean="0"/>
              <a:t>Basic Example of Pipelining</a:t>
            </a:r>
          </a:p>
        </p:txBody>
      </p:sp>
      <p:sp>
        <p:nvSpPr>
          <p:cNvPr id="881667" name="Content Placeholder 2"/>
          <p:cNvSpPr>
            <a:spLocks noGrp="1"/>
          </p:cNvSpPr>
          <p:nvPr>
            <p:ph sz="half" idx="1"/>
          </p:nvPr>
        </p:nvSpPr>
        <p:spPr>
          <a:xfrm>
            <a:off x="533400" y="1514475"/>
            <a:ext cx="7772400" cy="2447925"/>
          </a:xfrm>
        </p:spPr>
        <p:txBody>
          <a:bodyPr/>
          <a:lstStyle/>
          <a:p>
            <a:pPr lvl="1" eaLnBrk="1" hangingPunct="1"/>
            <a:r>
              <a:rPr lang="en-US" smtClean="0"/>
              <a:t>Pass data to next step of code by using shift registers</a:t>
            </a:r>
          </a:p>
          <a:p>
            <a:pPr lvl="1" eaLnBrk="1" hangingPunct="1"/>
            <a:r>
              <a:rPr lang="en-US" smtClean="0"/>
              <a:t>Takes 5 clock cycles to execute</a:t>
            </a:r>
          </a:p>
          <a:p>
            <a:pPr lvl="2" eaLnBrk="1" hangingPunct="1"/>
            <a:r>
              <a:rPr lang="en-US" smtClean="0"/>
              <a:t>3 cycles for the code, 2 for the loop</a:t>
            </a:r>
          </a:p>
          <a:p>
            <a:pPr lvl="1" eaLnBrk="1" hangingPunct="1"/>
            <a:r>
              <a:rPr lang="en-US" smtClean="0"/>
              <a:t>If Input = 1 for i = 0..3</a:t>
            </a:r>
          </a:p>
          <a:p>
            <a:pPr lvl="2" eaLnBrk="1" hangingPunct="1"/>
            <a:r>
              <a:rPr lang="en-US" smtClean="0"/>
              <a:t>Output = ?, ?, 1, 5</a:t>
            </a:r>
          </a:p>
        </p:txBody>
      </p:sp>
      <p:sp>
        <p:nvSpPr>
          <p:cNvPr id="11" name="Right Arrow 10"/>
          <p:cNvSpPr/>
          <p:nvPr/>
        </p:nvSpPr>
        <p:spPr bwMode="auto">
          <a:xfrm>
            <a:off x="4572000" y="4800600"/>
            <a:ext cx="685800" cy="484632"/>
          </a:xfrm>
          <a:prstGeom prst="rightArrow">
            <a:avLst/>
          </a:prstGeom>
          <a:solidFill>
            <a:schemeClr val="accent1"/>
          </a:solidFill>
          <a:ln w="9525" cap="flat" cmpd="sng" algn="ctr">
            <a:noFill/>
            <a:prstDash val="solid"/>
            <a:round/>
            <a:headEnd type="none" w="sm" len="sm"/>
            <a:tailEnd type="none" w="sm" len="sm"/>
          </a:ln>
          <a:effectLst/>
          <a:scene3d>
            <a:camera prst="orthographicFront"/>
            <a:lightRig rig="legacyFlat3" dir="b"/>
          </a:scene3d>
          <a:sp3d extrusionH="430200" prstMaterial="legacyMatte">
            <a:bevelT w="13500" h="13500" prst="angle"/>
            <a:bevelB w="13500" h="13500" prst="angle"/>
            <a:extrusionClr>
              <a:schemeClr val="accent1"/>
            </a:extrusionClr>
          </a:sp3d>
        </p:spPr>
        <p:txBody>
          <a:bodyPr wrap="none" anchor="ctr"/>
          <a:lstStyle/>
          <a:p>
            <a:pPr algn="ctr" eaLnBrk="0" hangingPunct="0">
              <a:defRPr/>
            </a:pPr>
            <a:endParaRPr lang="en-US" sz="2400" dirty="0">
              <a:solidFill>
                <a:srgbClr val="FFFFFF"/>
              </a:solidFill>
            </a:endParaRPr>
          </a:p>
        </p:txBody>
      </p:sp>
      <p:pic>
        <p:nvPicPr>
          <p:cNvPr id="881669" name="Picture 1" descr="loc_missing_art_imagefile"/>
          <p:cNvPicPr>
            <a:picLocks noChangeAspect="1" noChangeArrowheads="1"/>
          </p:cNvPicPr>
          <p:nvPr/>
        </p:nvPicPr>
        <p:blipFill>
          <a:blip r:embed="rId2" cstate="print"/>
          <a:srcRect/>
          <a:stretch>
            <a:fillRect/>
          </a:stretch>
        </p:blipFill>
        <p:spPr bwMode="auto">
          <a:xfrm>
            <a:off x="609600" y="4267200"/>
            <a:ext cx="3800475" cy="1971675"/>
          </a:xfrm>
          <a:prstGeom prst="rect">
            <a:avLst/>
          </a:prstGeom>
          <a:noFill/>
          <a:ln w="9525">
            <a:noFill/>
            <a:miter lim="800000"/>
            <a:headEnd/>
            <a:tailEnd/>
          </a:ln>
        </p:spPr>
      </p:pic>
      <p:pic>
        <p:nvPicPr>
          <p:cNvPr id="881670" name="Picture 1" descr="loc_missing_art_imagefile"/>
          <p:cNvPicPr>
            <a:picLocks noChangeAspect="1" noChangeArrowheads="1"/>
          </p:cNvPicPr>
          <p:nvPr/>
        </p:nvPicPr>
        <p:blipFill>
          <a:blip r:embed="rId3" cstate="print"/>
          <a:srcRect/>
          <a:stretch>
            <a:fillRect/>
          </a:stretch>
        </p:blipFill>
        <p:spPr bwMode="auto">
          <a:xfrm>
            <a:off x="5638800" y="4191000"/>
            <a:ext cx="2887663" cy="2057400"/>
          </a:xfrm>
          <a:prstGeom prst="rect">
            <a:avLst/>
          </a:prstGeom>
          <a:noFill/>
          <a:ln w="9525">
            <a:noFill/>
            <a:miter lim="800000"/>
            <a:headEnd/>
            <a:tailEnd/>
          </a:ln>
        </p:spPr>
      </p:pic>
    </p:spTree>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Title 1"/>
          <p:cNvSpPr>
            <a:spLocks noGrp="1"/>
          </p:cNvSpPr>
          <p:nvPr>
            <p:ph type="title"/>
          </p:nvPr>
        </p:nvSpPr>
        <p:spPr/>
        <p:txBody>
          <a:bodyPr/>
          <a:lstStyle/>
          <a:p>
            <a:pPr eaLnBrk="1" hangingPunct="1"/>
            <a:r>
              <a:rPr lang="en-US" smtClean="0"/>
              <a:t>Basic Example of Pipelining</a:t>
            </a:r>
          </a:p>
        </p:txBody>
      </p:sp>
      <p:sp>
        <p:nvSpPr>
          <p:cNvPr id="882691" name="Content Placeholder 2"/>
          <p:cNvSpPr>
            <a:spLocks noGrp="1"/>
          </p:cNvSpPr>
          <p:nvPr>
            <p:ph sz="half" idx="1"/>
          </p:nvPr>
        </p:nvSpPr>
        <p:spPr>
          <a:xfrm>
            <a:off x="533400" y="1514475"/>
            <a:ext cx="7924800" cy="4286250"/>
          </a:xfrm>
        </p:spPr>
        <p:txBody>
          <a:bodyPr/>
          <a:lstStyle/>
          <a:p>
            <a:pPr marL="0" indent="0" eaLnBrk="1" hangingPunct="1">
              <a:lnSpc>
                <a:spcPct val="90000"/>
              </a:lnSpc>
            </a:pPr>
            <a:r>
              <a:rPr lang="en-US" smtClean="0"/>
              <a:t>Maintain look and feel of original application by using Feedback Nodes in sequence with code</a:t>
            </a:r>
          </a:p>
          <a:p>
            <a:pPr lvl="1" eaLnBrk="1" hangingPunct="1">
              <a:lnSpc>
                <a:spcPct val="90000"/>
              </a:lnSpc>
            </a:pPr>
            <a:r>
              <a:rPr lang="en-US" sz="2600" smtClean="0"/>
              <a:t>Same functionality as a Shift Register</a:t>
            </a:r>
          </a:p>
          <a:p>
            <a:pPr lvl="1" eaLnBrk="1" hangingPunct="1">
              <a:lnSpc>
                <a:spcPct val="90000"/>
              </a:lnSpc>
            </a:pPr>
            <a:r>
              <a:rPr lang="en-US" sz="2600" smtClean="0"/>
              <a:t>Maintains more congruous VI appearanc</a:t>
            </a:r>
            <a:r>
              <a:rPr lang="en-US" sz="2800" smtClean="0"/>
              <a:t>e</a:t>
            </a:r>
          </a:p>
        </p:txBody>
      </p:sp>
      <p:sp>
        <p:nvSpPr>
          <p:cNvPr id="10" name="Equal 9"/>
          <p:cNvSpPr/>
          <p:nvPr/>
        </p:nvSpPr>
        <p:spPr bwMode="auto">
          <a:xfrm>
            <a:off x="3733800" y="4953000"/>
            <a:ext cx="533400" cy="533400"/>
          </a:xfrm>
          <a:prstGeom prst="mathEqual">
            <a:avLst/>
          </a:prstGeom>
          <a:solidFill>
            <a:schemeClr val="accent1"/>
          </a:solidFill>
          <a:ln w="9525" cap="flat" cmpd="sng" algn="ctr">
            <a:noFill/>
            <a:prstDash val="solid"/>
            <a:round/>
            <a:headEnd type="none" w="sm" len="sm"/>
            <a:tailEnd type="none" w="sm" len="sm"/>
          </a:ln>
          <a:effectLst/>
          <a:scene3d>
            <a:camera prst="orthographicFront"/>
            <a:lightRig rig="legacyFlat3" dir="b"/>
          </a:scene3d>
          <a:sp3d extrusionH="430200" prstMaterial="legacyMatte">
            <a:bevelT w="13500" h="13500" prst="angle"/>
            <a:bevelB w="13500" h="13500" prst="angle"/>
            <a:extrusionClr>
              <a:schemeClr val="accent1"/>
            </a:extrusionClr>
          </a:sp3d>
        </p:spPr>
        <p:txBody>
          <a:bodyPr wrap="none" anchor="ctr"/>
          <a:lstStyle/>
          <a:p>
            <a:pPr algn="ctr" eaLnBrk="0" hangingPunct="0">
              <a:defRPr/>
            </a:pPr>
            <a:endParaRPr lang="en-US" sz="2400" dirty="0">
              <a:solidFill>
                <a:srgbClr val="FFFFFF"/>
              </a:solidFill>
            </a:endParaRPr>
          </a:p>
        </p:txBody>
      </p:sp>
      <p:pic>
        <p:nvPicPr>
          <p:cNvPr id="882693" name="Picture 1" descr="loc_missing_art_imagefile"/>
          <p:cNvPicPr>
            <a:picLocks noChangeAspect="1" noChangeArrowheads="1"/>
          </p:cNvPicPr>
          <p:nvPr/>
        </p:nvPicPr>
        <p:blipFill>
          <a:blip r:embed="rId2" cstate="print"/>
          <a:srcRect/>
          <a:stretch>
            <a:fillRect/>
          </a:stretch>
        </p:blipFill>
        <p:spPr bwMode="auto">
          <a:xfrm>
            <a:off x="533400" y="4114800"/>
            <a:ext cx="2887663" cy="2057400"/>
          </a:xfrm>
          <a:prstGeom prst="rect">
            <a:avLst/>
          </a:prstGeom>
          <a:noFill/>
          <a:ln w="9525">
            <a:noFill/>
            <a:miter lim="800000"/>
            <a:headEnd/>
            <a:tailEnd/>
          </a:ln>
        </p:spPr>
      </p:pic>
      <p:pic>
        <p:nvPicPr>
          <p:cNvPr id="882694" name="Picture 1" descr="loc_missing_art_imagefile"/>
          <p:cNvPicPr>
            <a:picLocks noChangeAspect="1" noChangeArrowheads="1"/>
          </p:cNvPicPr>
          <p:nvPr/>
        </p:nvPicPr>
        <p:blipFill>
          <a:blip r:embed="rId3" cstate="print"/>
          <a:srcRect/>
          <a:stretch>
            <a:fillRect/>
          </a:stretch>
        </p:blipFill>
        <p:spPr bwMode="auto">
          <a:xfrm>
            <a:off x="4343400" y="4191000"/>
            <a:ext cx="4543425" cy="1952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7" descr="loc_missing_art_imagefile"/>
          <p:cNvPicPr>
            <a:picLocks noChangeAspect="1" noChangeArrowheads="1"/>
          </p:cNvPicPr>
          <p:nvPr/>
        </p:nvPicPr>
        <p:blipFill>
          <a:blip r:embed="rId3" cstate="print"/>
          <a:srcRect/>
          <a:stretch>
            <a:fillRect/>
          </a:stretch>
        </p:blipFill>
        <p:spPr bwMode="auto">
          <a:xfrm>
            <a:off x="5029200" y="4191000"/>
            <a:ext cx="3886200" cy="1677988"/>
          </a:xfrm>
          <a:prstGeom prst="rect">
            <a:avLst/>
          </a:prstGeom>
          <a:noFill/>
          <a:ln w="9525">
            <a:noFill/>
            <a:miter lim="800000"/>
            <a:headEnd/>
            <a:tailEnd/>
          </a:ln>
        </p:spPr>
      </p:pic>
      <p:pic>
        <p:nvPicPr>
          <p:cNvPr id="883715" name="Picture 16" descr="loc_missing_art_imagefile"/>
          <p:cNvPicPr>
            <a:picLocks noChangeAspect="1" noChangeArrowheads="1"/>
          </p:cNvPicPr>
          <p:nvPr/>
        </p:nvPicPr>
        <p:blipFill>
          <a:blip r:embed="rId4" cstate="print"/>
          <a:srcRect/>
          <a:stretch>
            <a:fillRect/>
          </a:stretch>
        </p:blipFill>
        <p:spPr bwMode="auto">
          <a:xfrm>
            <a:off x="0" y="3962400"/>
            <a:ext cx="4724400" cy="1231900"/>
          </a:xfrm>
          <a:prstGeom prst="rect">
            <a:avLst/>
          </a:prstGeom>
          <a:noFill/>
          <a:ln w="9525">
            <a:noFill/>
            <a:miter lim="800000"/>
            <a:headEnd/>
            <a:tailEnd/>
          </a:ln>
        </p:spPr>
      </p:pic>
      <p:sp>
        <p:nvSpPr>
          <p:cNvPr id="883716" name="Title 1"/>
          <p:cNvSpPr>
            <a:spLocks noGrp="1"/>
          </p:cNvSpPr>
          <p:nvPr>
            <p:ph type="title"/>
          </p:nvPr>
        </p:nvSpPr>
        <p:spPr/>
        <p:txBody>
          <a:bodyPr/>
          <a:lstStyle/>
          <a:p>
            <a:pPr eaLnBrk="1" hangingPunct="1"/>
            <a:r>
              <a:rPr lang="en-US" smtClean="0"/>
              <a:t>Pipelining</a:t>
            </a:r>
          </a:p>
        </p:txBody>
      </p:sp>
      <p:sp>
        <p:nvSpPr>
          <p:cNvPr id="883717" name="Text Box 6"/>
          <p:cNvSpPr txBox="1">
            <a:spLocks noChangeArrowheads="1"/>
          </p:cNvSpPr>
          <p:nvPr/>
        </p:nvSpPr>
        <p:spPr bwMode="auto">
          <a:xfrm>
            <a:off x="914400" y="5213350"/>
            <a:ext cx="2438400" cy="366713"/>
          </a:xfrm>
          <a:prstGeom prst="rect">
            <a:avLst/>
          </a:prstGeom>
          <a:noFill/>
          <a:ln w="9525" algn="ctr">
            <a:noFill/>
            <a:miter lim="800000"/>
            <a:headEnd type="none" w="sm" len="sm"/>
            <a:tailEnd type="none" w="sm" len="sm"/>
          </a:ln>
        </p:spPr>
        <p:txBody>
          <a:bodyPr>
            <a:spAutoFit/>
          </a:bodyPr>
          <a:lstStyle/>
          <a:p>
            <a:pPr algn="ctr" eaLnBrk="0" hangingPunct="0">
              <a:spcBef>
                <a:spcPct val="50000"/>
              </a:spcBef>
            </a:pPr>
            <a:r>
              <a:rPr lang="en-US" sz="1800">
                <a:solidFill>
                  <a:srgbClr val="000000"/>
                </a:solidFill>
              </a:rPr>
              <a:t>212 clock cycles (5.3 </a:t>
            </a:r>
            <a:r>
              <a:rPr lang="el-GR" sz="1800">
                <a:solidFill>
                  <a:srgbClr val="000000"/>
                </a:solidFill>
              </a:rPr>
              <a:t>μ</a:t>
            </a:r>
            <a:r>
              <a:rPr lang="en-US" sz="1800">
                <a:solidFill>
                  <a:srgbClr val="000000"/>
                </a:solidFill>
              </a:rPr>
              <a:t>s)</a:t>
            </a:r>
          </a:p>
        </p:txBody>
      </p:sp>
      <p:sp>
        <p:nvSpPr>
          <p:cNvPr id="9" name="Text Box 7"/>
          <p:cNvSpPr txBox="1">
            <a:spLocks noChangeArrowheads="1"/>
          </p:cNvSpPr>
          <p:nvPr/>
        </p:nvSpPr>
        <p:spPr bwMode="auto">
          <a:xfrm>
            <a:off x="6553200" y="5029200"/>
            <a:ext cx="2209800" cy="1062038"/>
          </a:xfrm>
          <a:prstGeom prst="rect">
            <a:avLst/>
          </a:prstGeom>
          <a:noFill/>
          <a:ln w="9525" algn="ctr">
            <a:noFill/>
            <a:miter lim="800000"/>
            <a:headEnd type="none" w="sm" len="sm"/>
            <a:tailEnd type="none" w="sm" len="sm"/>
          </a:ln>
        </p:spPr>
        <p:txBody>
          <a:bodyPr>
            <a:spAutoFit/>
          </a:bodyPr>
          <a:lstStyle/>
          <a:p>
            <a:pPr algn="ctr" eaLnBrk="0" hangingPunct="0">
              <a:spcBef>
                <a:spcPct val="50000"/>
              </a:spcBef>
            </a:pPr>
            <a:r>
              <a:rPr lang="en-US" sz="1800">
                <a:solidFill>
                  <a:srgbClr val="000000"/>
                </a:solidFill>
              </a:rPr>
              <a:t>172 clock cycles (4.3 </a:t>
            </a:r>
            <a:r>
              <a:rPr lang="el-GR" sz="1800">
                <a:solidFill>
                  <a:srgbClr val="000000"/>
                </a:solidFill>
              </a:rPr>
              <a:t>μ</a:t>
            </a:r>
            <a:r>
              <a:rPr lang="en-US" sz="1800">
                <a:solidFill>
                  <a:srgbClr val="000000"/>
                </a:solidFill>
              </a:rPr>
              <a:t>s)</a:t>
            </a:r>
          </a:p>
          <a:p>
            <a:pPr algn="ctr" eaLnBrk="0" hangingPunct="0">
              <a:spcBef>
                <a:spcPct val="50000"/>
              </a:spcBef>
            </a:pPr>
            <a:r>
              <a:rPr lang="en-US" sz="1800">
                <a:solidFill>
                  <a:srgbClr val="000000"/>
                </a:solidFill>
              </a:rPr>
              <a:t>~ 19% Faster</a:t>
            </a:r>
          </a:p>
        </p:txBody>
      </p:sp>
      <p:pic>
        <p:nvPicPr>
          <p:cNvPr id="883719" name="Picture 1" descr="loc_missing_art_imagefile"/>
          <p:cNvPicPr>
            <a:picLocks noChangeAspect="1" noChangeArrowheads="1"/>
          </p:cNvPicPr>
          <p:nvPr/>
        </p:nvPicPr>
        <p:blipFill>
          <a:blip r:embed="rId5" cstate="print"/>
          <a:srcRect/>
          <a:stretch>
            <a:fillRect/>
          </a:stretch>
        </p:blipFill>
        <p:spPr bwMode="auto">
          <a:xfrm>
            <a:off x="381000" y="1524000"/>
            <a:ext cx="3228975" cy="2647950"/>
          </a:xfrm>
          <a:prstGeom prst="rect">
            <a:avLst/>
          </a:prstGeom>
          <a:noFill/>
          <a:ln w="9525">
            <a:noFill/>
            <a:miter lim="800000"/>
            <a:headEnd/>
            <a:tailEnd/>
          </a:ln>
        </p:spPr>
      </p:pic>
      <p:pic>
        <p:nvPicPr>
          <p:cNvPr id="883720" name="Picture 2" descr="loc_missing_art_imagefile"/>
          <p:cNvPicPr>
            <a:picLocks noChangeAspect="1" noChangeArrowheads="1"/>
          </p:cNvPicPr>
          <p:nvPr/>
        </p:nvPicPr>
        <p:blipFill>
          <a:blip r:embed="rId6" cstate="print"/>
          <a:srcRect/>
          <a:stretch>
            <a:fillRect/>
          </a:stretch>
        </p:blipFill>
        <p:spPr bwMode="auto">
          <a:xfrm>
            <a:off x="4724400" y="1447800"/>
            <a:ext cx="4133850" cy="26479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Title 1"/>
          <p:cNvSpPr>
            <a:spLocks noGrp="1"/>
          </p:cNvSpPr>
          <p:nvPr>
            <p:ph type="title"/>
          </p:nvPr>
        </p:nvSpPr>
        <p:spPr/>
        <p:txBody>
          <a:bodyPr/>
          <a:lstStyle/>
          <a:p>
            <a:pPr eaLnBrk="1" hangingPunct="1"/>
            <a:r>
              <a:rPr lang="en-US" smtClean="0"/>
              <a:t>FPGA Resource Table</a:t>
            </a:r>
          </a:p>
        </p:txBody>
      </p:sp>
      <p:graphicFrame>
        <p:nvGraphicFramePr>
          <p:cNvPr id="4" name="Table 3"/>
          <p:cNvGraphicFramePr>
            <a:graphicFrameLocks noGrp="1"/>
          </p:cNvGraphicFramePr>
          <p:nvPr/>
        </p:nvGraphicFramePr>
        <p:xfrm>
          <a:off x="381000" y="1555750"/>
          <a:ext cx="8381999" cy="3473143"/>
        </p:xfrm>
        <a:graphic>
          <a:graphicData uri="http://schemas.openxmlformats.org/drawingml/2006/table">
            <a:tbl>
              <a:tblPr firstRow="1" bandRow="1">
                <a:tableStyleId>{5C22544A-7EE6-4342-B048-85BDC9FD1C3A}</a:tableStyleId>
              </a:tblPr>
              <a:tblGrid>
                <a:gridCol w="1169364"/>
                <a:gridCol w="776458"/>
                <a:gridCol w="972911"/>
                <a:gridCol w="898071"/>
                <a:gridCol w="898071"/>
                <a:gridCol w="898071"/>
                <a:gridCol w="898071"/>
                <a:gridCol w="898071"/>
                <a:gridCol w="972911"/>
              </a:tblGrid>
              <a:tr h="638085">
                <a:tc>
                  <a:txBody>
                    <a:bodyPr/>
                    <a:lstStyle/>
                    <a:p>
                      <a:endParaRPr lang="en-US" dirty="0"/>
                    </a:p>
                  </a:txBody>
                  <a:tcPr/>
                </a:tc>
                <a:tc>
                  <a:txBody>
                    <a:bodyPr/>
                    <a:lstStyle/>
                    <a:p>
                      <a:pPr algn="ctr"/>
                      <a:r>
                        <a:rPr lang="en-US" sz="1600" dirty="0" smtClean="0">
                          <a:solidFill>
                            <a:schemeClr val="bg1"/>
                          </a:solidFill>
                        </a:rPr>
                        <a:t>Virtex II 1000</a:t>
                      </a:r>
                      <a:endParaRPr lang="en-US" sz="1600" dirty="0">
                        <a:solidFill>
                          <a:schemeClr val="bg1"/>
                        </a:solidFill>
                      </a:endParaRPr>
                    </a:p>
                  </a:txBody>
                  <a:tcPr/>
                </a:tc>
                <a:tc>
                  <a:txBody>
                    <a:bodyPr/>
                    <a:lstStyle/>
                    <a:p>
                      <a:pPr algn="ctr"/>
                      <a:r>
                        <a:rPr lang="en-US" sz="1600" dirty="0" smtClean="0">
                          <a:solidFill>
                            <a:schemeClr val="bg1"/>
                          </a:solidFill>
                        </a:rPr>
                        <a:t>Spartan 3 1000</a:t>
                      </a:r>
                      <a:endParaRPr lang="en-US" sz="1600" dirty="0">
                        <a:solidFill>
                          <a:schemeClr val="bg1"/>
                        </a:solidFill>
                      </a:endParaRPr>
                    </a:p>
                  </a:txBody>
                  <a:tcPr/>
                </a:tc>
                <a:tc>
                  <a:txBody>
                    <a:bodyPr/>
                    <a:lstStyle/>
                    <a:p>
                      <a:pPr algn="ctr"/>
                      <a:r>
                        <a:rPr lang="en-US" sz="1600" dirty="0" smtClean="0">
                          <a:solidFill>
                            <a:schemeClr val="bg1"/>
                          </a:solidFill>
                        </a:rPr>
                        <a:t>Virtex 5 LX30</a:t>
                      </a:r>
                      <a:endParaRPr lang="en-US" sz="1600" dirty="0">
                        <a:solidFill>
                          <a:schemeClr val="bg1"/>
                        </a:solidFill>
                      </a:endParaRPr>
                    </a:p>
                  </a:txBody>
                  <a:tcPr/>
                </a:tc>
                <a:tc>
                  <a:txBody>
                    <a:bodyPr/>
                    <a:lstStyle/>
                    <a:p>
                      <a:pPr algn="ctr"/>
                      <a:r>
                        <a:rPr lang="en-US" sz="1600" dirty="0" smtClean="0">
                          <a:solidFill>
                            <a:schemeClr val="bg1"/>
                          </a:solidFill>
                        </a:rPr>
                        <a:t>Virtex</a:t>
                      </a:r>
                      <a:r>
                        <a:rPr lang="en-US" sz="1600" baseline="0" dirty="0" smtClean="0">
                          <a:solidFill>
                            <a:schemeClr val="bg1"/>
                          </a:solidFill>
                        </a:rPr>
                        <a:t> II 3000</a:t>
                      </a:r>
                      <a:endParaRPr lang="en-US" sz="1600" dirty="0">
                        <a:solidFill>
                          <a:schemeClr val="bg1"/>
                        </a:solidFill>
                      </a:endParaRPr>
                    </a:p>
                  </a:txBody>
                  <a:tcPr/>
                </a:tc>
                <a:tc>
                  <a:txBody>
                    <a:bodyPr/>
                    <a:lstStyle/>
                    <a:p>
                      <a:pPr algn="ctr"/>
                      <a:r>
                        <a:rPr lang="en-US" sz="1600" dirty="0" smtClean="0">
                          <a:solidFill>
                            <a:schemeClr val="bg1"/>
                          </a:solidFill>
                        </a:rPr>
                        <a:t>Virtex</a:t>
                      </a:r>
                      <a:r>
                        <a:rPr lang="en-US" sz="1600" baseline="0" dirty="0" smtClean="0">
                          <a:solidFill>
                            <a:schemeClr val="bg1"/>
                          </a:solidFill>
                        </a:rPr>
                        <a:t> 5 LX50</a:t>
                      </a:r>
                      <a:endParaRPr lang="en-US" sz="1600" dirty="0">
                        <a:solidFill>
                          <a:schemeClr val="bg1"/>
                        </a:solidFill>
                      </a:endParaRPr>
                    </a:p>
                  </a:txBody>
                  <a:tcPr/>
                </a:tc>
                <a:tc>
                  <a:txBody>
                    <a:bodyPr/>
                    <a:lstStyle/>
                    <a:p>
                      <a:pPr algn="ctr"/>
                      <a:r>
                        <a:rPr lang="en-US" sz="1600" dirty="0" smtClean="0">
                          <a:solidFill>
                            <a:schemeClr val="bg1"/>
                          </a:solidFill>
                        </a:rPr>
                        <a:t>Spartan</a:t>
                      </a:r>
                      <a:r>
                        <a:rPr lang="en-US" sz="1600" baseline="0" dirty="0" smtClean="0">
                          <a:solidFill>
                            <a:schemeClr val="bg1"/>
                          </a:solidFill>
                        </a:rPr>
                        <a:t> 3 2000</a:t>
                      </a:r>
                      <a:endParaRPr lang="en-US" sz="1600" dirty="0">
                        <a:solidFill>
                          <a:schemeClr val="bg1"/>
                        </a:solidFill>
                      </a:endParaRPr>
                    </a:p>
                  </a:txBody>
                  <a:tcPr/>
                </a:tc>
                <a:tc>
                  <a:txBody>
                    <a:bodyPr/>
                    <a:lstStyle/>
                    <a:p>
                      <a:pPr algn="ctr"/>
                      <a:r>
                        <a:rPr lang="en-US" sz="1600" dirty="0" smtClean="0">
                          <a:solidFill>
                            <a:schemeClr val="bg1"/>
                          </a:solidFill>
                        </a:rPr>
                        <a:t>Virtex</a:t>
                      </a:r>
                      <a:r>
                        <a:rPr lang="en-US" sz="1600" baseline="0" dirty="0" smtClean="0">
                          <a:solidFill>
                            <a:schemeClr val="bg1"/>
                          </a:solidFill>
                        </a:rPr>
                        <a:t> 5 LX85</a:t>
                      </a:r>
                      <a:endParaRPr lang="en-US" sz="1600" dirty="0">
                        <a:solidFill>
                          <a:schemeClr val="bg1"/>
                        </a:solidFill>
                      </a:endParaRPr>
                    </a:p>
                  </a:txBody>
                  <a:tcPr/>
                </a:tc>
                <a:tc>
                  <a:txBody>
                    <a:bodyPr/>
                    <a:lstStyle/>
                    <a:p>
                      <a:pPr algn="ctr"/>
                      <a:r>
                        <a:rPr lang="en-US" sz="1600" dirty="0" smtClean="0">
                          <a:solidFill>
                            <a:schemeClr val="bg1"/>
                          </a:solidFill>
                        </a:rPr>
                        <a:t>Virtex</a:t>
                      </a:r>
                      <a:r>
                        <a:rPr lang="en-US" sz="1600" baseline="0" dirty="0" smtClean="0">
                          <a:solidFill>
                            <a:schemeClr val="bg1"/>
                          </a:solidFill>
                        </a:rPr>
                        <a:t> 5 LX110</a:t>
                      </a:r>
                      <a:endParaRPr lang="en-US" sz="1600" dirty="0">
                        <a:solidFill>
                          <a:schemeClr val="bg1"/>
                        </a:solidFill>
                      </a:endParaRPr>
                    </a:p>
                  </a:txBody>
                  <a:tcPr/>
                </a:tc>
              </a:tr>
              <a:tr h="574566">
                <a:tc>
                  <a:txBody>
                    <a:bodyPr/>
                    <a:lstStyle/>
                    <a:p>
                      <a:r>
                        <a:rPr lang="en-US" sz="1600" dirty="0" smtClean="0"/>
                        <a:t>Equivalent Logic Cells</a:t>
                      </a:r>
                      <a:endParaRPr lang="en-US" sz="1600" dirty="0"/>
                    </a:p>
                  </a:txBody>
                  <a:tcPr/>
                </a:tc>
                <a:tc>
                  <a:txBody>
                    <a:bodyPr/>
                    <a:lstStyle/>
                    <a:p>
                      <a:pPr algn="ctr"/>
                      <a:r>
                        <a:rPr lang="en-US" sz="1600" dirty="0" smtClean="0"/>
                        <a:t>11,520</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latin typeface="+mn-lt"/>
                          <a:ea typeface="+mn-ea"/>
                          <a:cs typeface="+mn-cs"/>
                        </a:rPr>
                        <a:t>17,280</a:t>
                      </a:r>
                    </a:p>
                    <a:p>
                      <a:pPr algn="ctr"/>
                      <a:endParaRPr lang="en-US" sz="1600" kern="1200" dirty="0">
                        <a:solidFill>
                          <a:schemeClr val="dk1"/>
                        </a:solidFill>
                        <a:latin typeface="+mn-lt"/>
                        <a:ea typeface="+mn-ea"/>
                        <a:cs typeface="+mn-cs"/>
                      </a:endParaRPr>
                    </a:p>
                  </a:txBody>
                  <a:tcPr/>
                </a:tc>
                <a:tc>
                  <a:txBody>
                    <a:bodyPr/>
                    <a:lstStyle/>
                    <a:p>
                      <a:pPr algn="ctr"/>
                      <a:r>
                        <a:rPr lang="en-US" sz="1600" dirty="0" smtClean="0"/>
                        <a:t>30,720</a:t>
                      </a:r>
                      <a:endParaRPr lang="en-US" sz="1600" dirty="0"/>
                    </a:p>
                  </a:txBody>
                  <a:tcPr/>
                </a:tc>
                <a:tc>
                  <a:txBody>
                    <a:bodyPr/>
                    <a:lstStyle/>
                    <a:p>
                      <a:pPr algn="ctr"/>
                      <a:r>
                        <a:rPr lang="en-US" sz="1600" dirty="0" smtClean="0"/>
                        <a:t>32,256</a:t>
                      </a:r>
                      <a:endParaRPr lang="en-US" sz="1600" dirty="0"/>
                    </a:p>
                  </a:txBody>
                  <a:tcPr/>
                </a:tc>
                <a:tc>
                  <a:txBody>
                    <a:bodyPr/>
                    <a:lstStyle/>
                    <a:p>
                      <a:pPr algn="ctr"/>
                      <a:r>
                        <a:rPr lang="en-US" sz="1600" dirty="0" smtClean="0"/>
                        <a:t>46,080</a:t>
                      </a:r>
                      <a:endParaRPr lang="en-US" sz="1600" dirty="0"/>
                    </a:p>
                  </a:txBody>
                  <a:tcPr/>
                </a:tc>
                <a:tc>
                  <a:txBody>
                    <a:bodyPr/>
                    <a:lstStyle/>
                    <a:p>
                      <a:pPr algn="ctr"/>
                      <a:r>
                        <a:rPr lang="en-US" sz="1600" dirty="0" smtClean="0"/>
                        <a:t>46,080</a:t>
                      </a:r>
                      <a:endParaRPr lang="en-US" sz="1600" dirty="0"/>
                    </a:p>
                  </a:txBody>
                  <a:tcPr/>
                </a:tc>
                <a:tc>
                  <a:txBody>
                    <a:bodyPr/>
                    <a:lstStyle/>
                    <a:p>
                      <a:pPr algn="ctr"/>
                      <a:r>
                        <a:rPr lang="en-US" sz="1600" dirty="0" smtClean="0"/>
                        <a:t>82,944</a:t>
                      </a:r>
                      <a:endParaRPr lang="en-US" sz="1600" dirty="0"/>
                    </a:p>
                  </a:txBody>
                  <a:tcPr/>
                </a:tc>
                <a:tc>
                  <a:txBody>
                    <a:bodyPr/>
                    <a:lstStyle/>
                    <a:p>
                      <a:pPr algn="ctr"/>
                      <a:r>
                        <a:rPr lang="en-US" sz="1600" dirty="0" smtClean="0"/>
                        <a:t>110,592</a:t>
                      </a:r>
                      <a:endParaRPr lang="en-US" sz="1600" dirty="0"/>
                    </a:p>
                  </a:txBody>
                  <a:tcPr/>
                </a:tc>
              </a:tr>
              <a:tr h="369684">
                <a:tc>
                  <a:txBody>
                    <a:bodyPr/>
                    <a:lstStyle/>
                    <a:p>
                      <a:r>
                        <a:rPr lang="en-US" sz="1600" dirty="0" smtClean="0"/>
                        <a:t>LUTs/FFs</a:t>
                      </a:r>
                      <a:endParaRPr lang="en-US" sz="1600" dirty="0"/>
                    </a:p>
                  </a:txBody>
                  <a:tcPr/>
                </a:tc>
                <a:tc>
                  <a:txBody>
                    <a:bodyPr/>
                    <a:lstStyle/>
                    <a:p>
                      <a:pPr algn="ctr"/>
                      <a:r>
                        <a:rPr lang="en-US" sz="1600" dirty="0" smtClean="0"/>
                        <a:t>10,240</a:t>
                      </a:r>
                      <a:endParaRPr lang="en-US" sz="1600" dirty="0"/>
                    </a:p>
                  </a:txBody>
                  <a:tcPr/>
                </a:tc>
                <a:tc>
                  <a:txBody>
                    <a:bodyPr/>
                    <a:lstStyle/>
                    <a:p>
                      <a:pPr algn="ctr"/>
                      <a:r>
                        <a:rPr lang="en-US" sz="1600" kern="1200" dirty="0" smtClean="0">
                          <a:solidFill>
                            <a:schemeClr val="dk1"/>
                          </a:solidFill>
                          <a:latin typeface="+mn-lt"/>
                          <a:ea typeface="+mn-ea"/>
                          <a:cs typeface="+mn-cs"/>
                        </a:rPr>
                        <a:t>15,360</a:t>
                      </a:r>
                      <a:endParaRPr lang="en-US" sz="1600" kern="1200" dirty="0">
                        <a:solidFill>
                          <a:schemeClr val="dk1"/>
                        </a:solidFill>
                        <a:latin typeface="+mn-lt"/>
                        <a:ea typeface="+mn-ea"/>
                        <a:cs typeface="+mn-cs"/>
                      </a:endParaRPr>
                    </a:p>
                  </a:txBody>
                  <a:tcPr/>
                </a:tc>
                <a:tc>
                  <a:txBody>
                    <a:bodyPr/>
                    <a:lstStyle/>
                    <a:p>
                      <a:pPr algn="ctr"/>
                      <a:r>
                        <a:rPr lang="en-US" sz="1600" kern="1200" dirty="0" smtClean="0">
                          <a:solidFill>
                            <a:schemeClr val="dk1"/>
                          </a:solidFill>
                          <a:latin typeface="+mn-lt"/>
                          <a:ea typeface="+mn-ea"/>
                          <a:cs typeface="+mn-cs"/>
                        </a:rPr>
                        <a:t>19,200</a:t>
                      </a:r>
                      <a:endParaRPr lang="en-US" sz="1600" kern="1200" dirty="0">
                        <a:solidFill>
                          <a:schemeClr val="dk1"/>
                        </a:solidFill>
                        <a:latin typeface="+mn-lt"/>
                        <a:ea typeface="+mn-ea"/>
                        <a:cs typeface="+mn-cs"/>
                      </a:endParaRPr>
                    </a:p>
                  </a:txBody>
                  <a:tcPr/>
                </a:tc>
                <a:tc>
                  <a:txBody>
                    <a:bodyPr/>
                    <a:lstStyle/>
                    <a:p>
                      <a:pPr algn="ctr"/>
                      <a:r>
                        <a:rPr lang="en-US" sz="1600" dirty="0" smtClean="0"/>
                        <a:t>28,672</a:t>
                      </a:r>
                      <a:endParaRPr lang="en-US" sz="1600" dirty="0"/>
                    </a:p>
                  </a:txBody>
                  <a:tcPr/>
                </a:tc>
                <a:tc>
                  <a:txBody>
                    <a:bodyPr/>
                    <a:lstStyle/>
                    <a:p>
                      <a:pPr algn="ctr"/>
                      <a:r>
                        <a:rPr lang="en-US" sz="1600" dirty="0" smtClean="0"/>
                        <a:t>28,800</a:t>
                      </a:r>
                      <a:endParaRPr lang="en-US" sz="1600" dirty="0"/>
                    </a:p>
                  </a:txBody>
                  <a:tcPr/>
                </a:tc>
                <a:tc>
                  <a:txBody>
                    <a:bodyPr/>
                    <a:lstStyle/>
                    <a:p>
                      <a:pPr algn="ctr"/>
                      <a:r>
                        <a:rPr lang="en-US" sz="1600" dirty="0" smtClean="0"/>
                        <a:t>40,960</a:t>
                      </a:r>
                      <a:endParaRPr lang="en-US" sz="1600" dirty="0"/>
                    </a:p>
                  </a:txBody>
                  <a:tcPr/>
                </a:tc>
                <a:tc>
                  <a:txBody>
                    <a:bodyPr/>
                    <a:lstStyle/>
                    <a:p>
                      <a:pPr algn="ctr"/>
                      <a:r>
                        <a:rPr lang="en-US" sz="1600" dirty="0" smtClean="0"/>
                        <a:t>51,840</a:t>
                      </a:r>
                      <a:endParaRPr lang="en-US" sz="1600" dirty="0"/>
                    </a:p>
                  </a:txBody>
                  <a:tcPr/>
                </a:tc>
                <a:tc>
                  <a:txBody>
                    <a:bodyPr/>
                    <a:lstStyle/>
                    <a:p>
                      <a:pPr algn="ctr"/>
                      <a:r>
                        <a:rPr lang="en-US" sz="1600" dirty="0" smtClean="0"/>
                        <a:t>69,120</a:t>
                      </a:r>
                      <a:endParaRPr lang="en-US" sz="1600" dirty="0"/>
                    </a:p>
                  </a:txBody>
                  <a:tcPr/>
                </a:tc>
              </a:tr>
              <a:tr h="369684">
                <a:tc>
                  <a:txBody>
                    <a:bodyPr/>
                    <a:lstStyle/>
                    <a:p>
                      <a:r>
                        <a:rPr lang="en-US" sz="1600" dirty="0" smtClean="0"/>
                        <a:t>Multipliers</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24</a:t>
                      </a:r>
                      <a:endParaRPr lang="en-US" sz="1600" dirty="0"/>
                    </a:p>
                  </a:txBody>
                  <a:tcPr/>
                </a:tc>
                <a:tc>
                  <a:txBody>
                    <a:bodyPr/>
                    <a:lstStyle/>
                    <a:p>
                      <a:pPr algn="ctr"/>
                      <a:r>
                        <a:rPr lang="en-US" sz="1600" dirty="0" smtClean="0"/>
                        <a:t>32</a:t>
                      </a:r>
                      <a:endParaRPr lang="en-US" sz="1600" dirty="0"/>
                    </a:p>
                  </a:txBody>
                  <a:tcPr/>
                </a:tc>
                <a:tc>
                  <a:txBody>
                    <a:bodyPr/>
                    <a:lstStyle/>
                    <a:p>
                      <a:pPr algn="ctr"/>
                      <a:r>
                        <a:rPr lang="en-US" sz="1600" dirty="0" smtClean="0"/>
                        <a:t>96</a:t>
                      </a:r>
                      <a:endParaRPr lang="en-US" sz="1600" dirty="0"/>
                    </a:p>
                  </a:txBody>
                  <a:tcPr/>
                </a:tc>
                <a:tc>
                  <a:txBody>
                    <a:bodyPr/>
                    <a:lstStyle/>
                    <a:p>
                      <a:pPr algn="ctr"/>
                      <a:r>
                        <a:rPr lang="en-US" sz="1600" dirty="0" smtClean="0"/>
                        <a:t>48</a:t>
                      </a:r>
                    </a:p>
                  </a:txBody>
                  <a:tcPr/>
                </a:tc>
                <a:tc>
                  <a:txBody>
                    <a:bodyPr/>
                    <a:lstStyle/>
                    <a:p>
                      <a:pPr algn="ctr"/>
                      <a:r>
                        <a:rPr lang="en-US" sz="1600" dirty="0" smtClean="0"/>
                        <a:t>40</a:t>
                      </a:r>
                      <a:endParaRPr lang="en-US" sz="1600" dirty="0"/>
                    </a:p>
                  </a:txBody>
                  <a:tcPr/>
                </a:tc>
                <a:tc>
                  <a:txBody>
                    <a:bodyPr/>
                    <a:lstStyle/>
                    <a:p>
                      <a:pPr algn="ctr"/>
                      <a:r>
                        <a:rPr lang="en-US" sz="1600" dirty="0" smtClean="0"/>
                        <a:t>48</a:t>
                      </a:r>
                      <a:endParaRPr lang="en-US" sz="1600" dirty="0"/>
                    </a:p>
                  </a:txBody>
                  <a:tcPr/>
                </a:tc>
                <a:tc>
                  <a:txBody>
                    <a:bodyPr/>
                    <a:lstStyle/>
                    <a:p>
                      <a:pPr algn="ctr"/>
                      <a:r>
                        <a:rPr lang="en-US" sz="1600" dirty="0" smtClean="0"/>
                        <a:t>64</a:t>
                      </a:r>
                      <a:endParaRPr lang="en-US" sz="1600" dirty="0"/>
                    </a:p>
                  </a:txBody>
                  <a:tcPr/>
                </a:tc>
              </a:tr>
              <a:tr h="574566">
                <a:tc>
                  <a:txBody>
                    <a:bodyPr/>
                    <a:lstStyle/>
                    <a:p>
                      <a:r>
                        <a:rPr lang="en-US" sz="1600" dirty="0" smtClean="0"/>
                        <a:t>Block RAM</a:t>
                      </a:r>
                      <a:r>
                        <a:rPr lang="en-US" sz="1600" baseline="0" dirty="0" smtClean="0"/>
                        <a:t> (Kb)</a:t>
                      </a:r>
                      <a:endParaRPr lang="en-US" sz="1600" dirty="0"/>
                    </a:p>
                  </a:txBody>
                  <a:tcPr/>
                </a:tc>
                <a:tc>
                  <a:txBody>
                    <a:bodyPr/>
                    <a:lstStyle/>
                    <a:p>
                      <a:pPr algn="ctr"/>
                      <a:r>
                        <a:rPr lang="en-US" sz="1600" dirty="0" smtClean="0"/>
                        <a:t>720</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latin typeface="+mn-lt"/>
                          <a:ea typeface="+mn-ea"/>
                          <a:cs typeface="+mn-cs"/>
                        </a:rPr>
                        <a:t>432</a:t>
                      </a:r>
                    </a:p>
                    <a:p>
                      <a:pPr algn="ctr"/>
                      <a:endParaRPr lang="en-US" sz="1600" dirty="0"/>
                    </a:p>
                  </a:txBody>
                  <a:tcPr/>
                </a:tc>
                <a:tc>
                  <a:txBody>
                    <a:bodyPr/>
                    <a:lstStyle/>
                    <a:p>
                      <a:pPr algn="ctr"/>
                      <a:r>
                        <a:rPr lang="en-US" sz="1600" dirty="0" smtClean="0"/>
                        <a:t>1,152</a:t>
                      </a:r>
                      <a:endParaRPr lang="en-US" sz="1600" dirty="0"/>
                    </a:p>
                  </a:txBody>
                  <a:tcPr/>
                </a:tc>
                <a:tc>
                  <a:txBody>
                    <a:bodyPr/>
                    <a:lstStyle/>
                    <a:p>
                      <a:pPr algn="ctr"/>
                      <a:r>
                        <a:rPr lang="en-US" sz="1600" dirty="0" smtClean="0"/>
                        <a:t>1,728</a:t>
                      </a:r>
                      <a:endParaRPr lang="en-US" sz="1600" dirty="0"/>
                    </a:p>
                  </a:txBody>
                  <a:tcPr/>
                </a:tc>
                <a:tc>
                  <a:txBody>
                    <a:bodyPr/>
                    <a:lstStyle/>
                    <a:p>
                      <a:pPr algn="ctr"/>
                      <a:r>
                        <a:rPr lang="en-US" sz="1600" dirty="0" smtClean="0"/>
                        <a:t>1,728</a:t>
                      </a:r>
                      <a:endParaRPr lang="en-US" sz="1600" dirty="0"/>
                    </a:p>
                  </a:txBody>
                  <a:tcPr/>
                </a:tc>
                <a:tc>
                  <a:txBody>
                    <a:bodyPr/>
                    <a:lstStyle/>
                    <a:p>
                      <a:pPr algn="ctr"/>
                      <a:r>
                        <a:rPr lang="en-US" sz="1600" dirty="0" smtClean="0"/>
                        <a:t>720</a:t>
                      </a:r>
                      <a:endParaRPr lang="en-US" sz="1600" dirty="0"/>
                    </a:p>
                  </a:txBody>
                  <a:tcPr/>
                </a:tc>
                <a:tc>
                  <a:txBody>
                    <a:bodyPr/>
                    <a:lstStyle/>
                    <a:p>
                      <a:pPr algn="ctr"/>
                      <a:r>
                        <a:rPr lang="en-US" sz="1600" dirty="0" smtClean="0"/>
                        <a:t>3,456</a:t>
                      </a:r>
                      <a:endParaRPr lang="en-US" sz="1600" dirty="0"/>
                    </a:p>
                  </a:txBody>
                  <a:tcPr/>
                </a:tc>
                <a:tc>
                  <a:txBody>
                    <a:bodyPr/>
                    <a:lstStyle/>
                    <a:p>
                      <a:pPr algn="ctr"/>
                      <a:r>
                        <a:rPr lang="en-US" sz="1600" kern="1200" baseline="0" dirty="0" smtClean="0">
                          <a:solidFill>
                            <a:schemeClr val="dk1"/>
                          </a:solidFill>
                          <a:latin typeface="+mn-lt"/>
                          <a:ea typeface="+mn-ea"/>
                          <a:cs typeface="+mn-cs"/>
                        </a:rPr>
                        <a:t>4,608</a:t>
                      </a:r>
                      <a:endParaRPr lang="en-US" sz="1600" dirty="0"/>
                    </a:p>
                  </a:txBody>
                  <a:tcPr/>
                </a:tc>
              </a:tr>
              <a:tr h="937450">
                <a:tc>
                  <a:txBody>
                    <a:bodyPr/>
                    <a:lstStyle/>
                    <a:p>
                      <a:r>
                        <a:rPr lang="en-US" sz="1600" dirty="0" smtClean="0"/>
                        <a:t>Sample</a:t>
                      </a:r>
                      <a:r>
                        <a:rPr lang="en-US" sz="1600" baseline="0" dirty="0" smtClean="0"/>
                        <a:t> NI Products</a:t>
                      </a:r>
                      <a:endParaRPr lang="en-US" sz="1600" dirty="0"/>
                    </a:p>
                  </a:txBody>
                  <a:tcPr/>
                </a:tc>
                <a:tc>
                  <a:txBody>
                    <a:bodyPr/>
                    <a:lstStyle/>
                    <a:p>
                      <a:pPr algn="ctr"/>
                      <a:r>
                        <a:rPr lang="en-US" sz="1400" kern="1200" baseline="0" dirty="0" smtClean="0">
                          <a:solidFill>
                            <a:schemeClr val="dk1"/>
                          </a:solidFill>
                          <a:latin typeface="+mn-lt"/>
                          <a:ea typeface="+mn-ea"/>
                          <a:cs typeface="+mn-cs"/>
                        </a:rPr>
                        <a:t>cRIO-9101</a:t>
                      </a:r>
                      <a:endParaRPr lang="en-US" sz="1400" kern="1200" baseline="0" dirty="0">
                        <a:solidFill>
                          <a:schemeClr val="dk1"/>
                        </a:solidFill>
                        <a:latin typeface="+mn-lt"/>
                        <a:ea typeface="+mn-ea"/>
                        <a:cs typeface="+mn-cs"/>
                      </a:endParaRPr>
                    </a:p>
                  </a:txBody>
                  <a:tcPr/>
                </a:tc>
                <a:tc>
                  <a:txBody>
                    <a:bodyPr/>
                    <a:lstStyle/>
                    <a:p>
                      <a:pPr algn="ctr"/>
                      <a:r>
                        <a:rPr lang="en-US" sz="1400" kern="1200" baseline="0" dirty="0" smtClean="0">
                          <a:solidFill>
                            <a:schemeClr val="dk1"/>
                          </a:solidFill>
                          <a:latin typeface="+mn-lt"/>
                          <a:ea typeface="+mn-ea"/>
                          <a:cs typeface="+mn-cs"/>
                        </a:rPr>
                        <a:t>cRIO-9072</a:t>
                      </a:r>
                      <a:endParaRPr lang="en-US" sz="1400" kern="1200" baseline="0" dirty="0">
                        <a:solidFill>
                          <a:schemeClr val="dk1"/>
                        </a:solidFill>
                        <a:latin typeface="+mn-lt"/>
                        <a:ea typeface="+mn-ea"/>
                        <a:cs typeface="+mn-cs"/>
                      </a:endParaRPr>
                    </a:p>
                  </a:txBody>
                  <a:tcPr/>
                </a:tc>
                <a:tc>
                  <a:txBody>
                    <a:bodyPr/>
                    <a:lstStyle/>
                    <a:p>
                      <a:pPr algn="ctr"/>
                      <a:r>
                        <a:rPr lang="en-US" sz="1400" kern="1200" baseline="0" dirty="0" smtClean="0">
                          <a:solidFill>
                            <a:schemeClr val="dk1"/>
                          </a:solidFill>
                          <a:latin typeface="+mn-lt"/>
                          <a:ea typeface="+mn-ea"/>
                          <a:cs typeface="+mn-cs"/>
                        </a:rPr>
                        <a:t>cRIO-9111</a:t>
                      </a:r>
                    </a:p>
                    <a:p>
                      <a:pPr algn="ctr"/>
                      <a:r>
                        <a:rPr lang="en-US" sz="1400" kern="1200" baseline="0" dirty="0" smtClean="0">
                          <a:solidFill>
                            <a:schemeClr val="dk1"/>
                          </a:solidFill>
                          <a:latin typeface="+mn-lt"/>
                          <a:ea typeface="+mn-ea"/>
                          <a:cs typeface="+mn-cs"/>
                        </a:rPr>
                        <a:t>PXI-7851R</a:t>
                      </a:r>
                      <a:endParaRPr lang="en-US" sz="1400" kern="1200" baseline="0" dirty="0">
                        <a:solidFill>
                          <a:schemeClr val="dk1"/>
                        </a:solidFill>
                        <a:latin typeface="+mn-lt"/>
                        <a:ea typeface="+mn-ea"/>
                        <a:cs typeface="+mn-cs"/>
                      </a:endParaRPr>
                    </a:p>
                  </a:txBody>
                  <a:tcPr/>
                </a:tc>
                <a:tc>
                  <a:txBody>
                    <a:bodyPr/>
                    <a:lstStyle/>
                    <a:p>
                      <a:pPr algn="ctr"/>
                      <a:r>
                        <a:rPr lang="en-US" sz="1400" kern="1200" baseline="0" dirty="0" smtClean="0">
                          <a:solidFill>
                            <a:schemeClr val="dk1"/>
                          </a:solidFill>
                          <a:latin typeface="+mn-lt"/>
                          <a:ea typeface="+mn-ea"/>
                          <a:cs typeface="+mn-cs"/>
                        </a:rPr>
                        <a:t>cRIO-9104</a:t>
                      </a:r>
                    </a:p>
                    <a:p>
                      <a:pPr algn="ctr"/>
                      <a:r>
                        <a:rPr lang="en-US" sz="1400" kern="1200" baseline="0" dirty="0" smtClean="0">
                          <a:solidFill>
                            <a:schemeClr val="dk1"/>
                          </a:solidFill>
                          <a:latin typeface="+mn-lt"/>
                          <a:ea typeface="+mn-ea"/>
                          <a:cs typeface="+mn-cs"/>
                        </a:rPr>
                        <a:t>PXI-7833R</a:t>
                      </a:r>
                      <a:endParaRPr lang="en-US" sz="1400" kern="1200" baseline="0" dirty="0">
                        <a:solidFill>
                          <a:schemeClr val="dk1"/>
                        </a:solidFill>
                        <a:latin typeface="+mn-lt"/>
                        <a:ea typeface="+mn-ea"/>
                        <a:cs typeface="+mn-cs"/>
                      </a:endParaRPr>
                    </a:p>
                  </a:txBody>
                  <a:tcPr/>
                </a:tc>
                <a:tc>
                  <a:txBody>
                    <a:bodyPr/>
                    <a:lstStyle/>
                    <a:p>
                      <a:pPr algn="ctr"/>
                      <a:r>
                        <a:rPr lang="en-US" sz="1400" kern="1200" baseline="0" dirty="0" smtClean="0">
                          <a:solidFill>
                            <a:schemeClr val="dk1"/>
                          </a:solidFill>
                          <a:latin typeface="+mn-lt"/>
                          <a:ea typeface="+mn-ea"/>
                          <a:cs typeface="+mn-cs"/>
                        </a:rPr>
                        <a:t>cRIO-9113</a:t>
                      </a:r>
                    </a:p>
                    <a:p>
                      <a:pPr algn="ctr"/>
                      <a:r>
                        <a:rPr lang="en-US" sz="1400" kern="1200" baseline="0" dirty="0" smtClean="0">
                          <a:solidFill>
                            <a:schemeClr val="dk1"/>
                          </a:solidFill>
                          <a:latin typeface="+mn-lt"/>
                          <a:ea typeface="+mn-ea"/>
                          <a:cs typeface="+mn-cs"/>
                        </a:rPr>
                        <a:t>PXI-7852R</a:t>
                      </a:r>
                      <a:endParaRPr lang="en-US" sz="1400" kern="1200" baseline="0" dirty="0">
                        <a:solidFill>
                          <a:schemeClr val="dk1"/>
                        </a:solidFill>
                        <a:latin typeface="+mn-lt"/>
                        <a:ea typeface="+mn-ea"/>
                        <a:cs typeface="+mn-cs"/>
                      </a:endParaRPr>
                    </a:p>
                  </a:txBody>
                  <a:tcPr/>
                </a:tc>
                <a:tc>
                  <a:txBody>
                    <a:bodyPr/>
                    <a:lstStyle/>
                    <a:p>
                      <a:pPr algn="ctr"/>
                      <a:r>
                        <a:rPr lang="en-US" sz="1400" kern="1200" baseline="0" dirty="0" smtClean="0">
                          <a:solidFill>
                            <a:schemeClr val="dk1"/>
                          </a:solidFill>
                          <a:latin typeface="+mn-lt"/>
                          <a:ea typeface="+mn-ea"/>
                          <a:cs typeface="+mn-cs"/>
                        </a:rPr>
                        <a:t>cRIO-9074</a:t>
                      </a:r>
                      <a:endParaRPr lang="en-US" sz="1400" kern="1200" baseline="0" dirty="0">
                        <a:solidFill>
                          <a:schemeClr val="dk1"/>
                        </a:solidFill>
                        <a:latin typeface="+mn-lt"/>
                        <a:ea typeface="+mn-ea"/>
                        <a:cs typeface="+mn-cs"/>
                      </a:endParaRPr>
                    </a:p>
                  </a:txBody>
                  <a:tcPr/>
                </a:tc>
                <a:tc>
                  <a:txBody>
                    <a:bodyPr/>
                    <a:lstStyle/>
                    <a:p>
                      <a:pPr algn="ctr"/>
                      <a:r>
                        <a:rPr lang="en-US" sz="1400" kern="1200" baseline="0" dirty="0" smtClean="0">
                          <a:solidFill>
                            <a:schemeClr val="dk1"/>
                          </a:solidFill>
                          <a:latin typeface="+mn-lt"/>
                          <a:ea typeface="+mn-ea"/>
                          <a:cs typeface="+mn-cs"/>
                        </a:rPr>
                        <a:t>cRIO-9116</a:t>
                      </a:r>
                    </a:p>
                    <a:p>
                      <a:pPr algn="ctr"/>
                      <a:r>
                        <a:rPr lang="en-US" sz="1400" kern="1200" baseline="0" dirty="0" smtClean="0">
                          <a:solidFill>
                            <a:schemeClr val="dk1"/>
                          </a:solidFill>
                          <a:latin typeface="+mn-lt"/>
                          <a:ea typeface="+mn-ea"/>
                          <a:cs typeface="+mn-cs"/>
                        </a:rPr>
                        <a:t>PXI-7853R</a:t>
                      </a:r>
                      <a:endParaRPr lang="en-US" sz="1400" kern="1200" baseline="0" dirty="0">
                        <a:solidFill>
                          <a:schemeClr val="dk1"/>
                        </a:solidFill>
                        <a:latin typeface="+mn-lt"/>
                        <a:ea typeface="+mn-ea"/>
                        <a:cs typeface="+mn-cs"/>
                      </a:endParaRPr>
                    </a:p>
                  </a:txBody>
                  <a:tcPr/>
                </a:tc>
                <a:tc>
                  <a:txBody>
                    <a:bodyPr/>
                    <a:lstStyle/>
                    <a:p>
                      <a:pPr algn="ctr"/>
                      <a:r>
                        <a:rPr lang="en-US" sz="1400" kern="1200" baseline="0" dirty="0" smtClean="0">
                          <a:solidFill>
                            <a:schemeClr val="dk1"/>
                          </a:solidFill>
                          <a:latin typeface="+mn-lt"/>
                          <a:ea typeface="+mn-ea"/>
                          <a:cs typeface="+mn-cs"/>
                        </a:rPr>
                        <a:t>PXI-7854R</a:t>
                      </a:r>
                      <a:endParaRPr lang="en-US" sz="1400" kern="1200" baseline="0" dirty="0">
                        <a:solidFill>
                          <a:schemeClr val="dk1"/>
                        </a:solidFill>
                        <a:latin typeface="+mn-lt"/>
                        <a:ea typeface="+mn-ea"/>
                        <a:cs typeface="+mn-cs"/>
                      </a:endParaRPr>
                    </a:p>
                  </a:txBody>
                  <a:tcPr/>
                </a:tc>
              </a:tr>
            </a:tbl>
          </a:graphicData>
        </a:graphic>
      </p:graphicFrame>
      <p:sp>
        <p:nvSpPr>
          <p:cNvPr id="482379" name="TextBox 5"/>
          <p:cNvSpPr txBox="1">
            <a:spLocks noChangeArrowheads="1"/>
          </p:cNvSpPr>
          <p:nvPr/>
        </p:nvSpPr>
        <p:spPr bwMode="auto">
          <a:xfrm>
            <a:off x="762000" y="5334000"/>
            <a:ext cx="7772400" cy="830263"/>
          </a:xfrm>
          <a:prstGeom prst="rect">
            <a:avLst/>
          </a:prstGeom>
          <a:noFill/>
          <a:ln w="9525">
            <a:noFill/>
            <a:miter lim="800000"/>
            <a:headEnd/>
            <a:tailEnd/>
          </a:ln>
        </p:spPr>
        <p:txBody>
          <a:bodyPr>
            <a:spAutoFit/>
          </a:bodyPr>
          <a:lstStyle/>
          <a:p>
            <a:pPr marL="0" lvl="2" indent="0" algn="ctr" eaLnBrk="0" hangingPunct="0"/>
            <a:r>
              <a:rPr lang="en-US" sz="2400">
                <a:solidFill>
                  <a:srgbClr val="000000"/>
                </a:solidFill>
              </a:rPr>
              <a:t>Refer to </a:t>
            </a:r>
            <a:r>
              <a:rPr lang="en-US" sz="2400">
                <a:solidFill>
                  <a:srgbClr val="000000"/>
                </a:solidFill>
                <a:hlinkClick r:id="rId3"/>
              </a:rPr>
              <a:t>http://zone.ni.com/devzone/cda/tut/p/id/7440</a:t>
            </a:r>
            <a:r>
              <a:rPr lang="en-US" sz="2400">
                <a:solidFill>
                  <a:srgbClr val="000000"/>
                </a:solidFill>
              </a:rPr>
              <a:t> for more information.</a:t>
            </a:r>
          </a:p>
        </p:txBody>
      </p:sp>
      <p:sp>
        <p:nvSpPr>
          <p:cNvPr id="482380" name="TextBox 4"/>
          <p:cNvSpPr txBox="1">
            <a:spLocks noChangeArrowheads="1"/>
          </p:cNvSpPr>
          <p:nvPr/>
        </p:nvSpPr>
        <p:spPr bwMode="auto">
          <a:xfrm>
            <a:off x="1219200" y="5257800"/>
            <a:ext cx="6934200" cy="369888"/>
          </a:xfrm>
          <a:prstGeom prst="rect">
            <a:avLst/>
          </a:prstGeom>
          <a:noFill/>
          <a:ln w="9525">
            <a:noFill/>
            <a:miter lim="800000"/>
            <a:headEnd/>
            <a:tailEnd/>
          </a:ln>
        </p:spPr>
        <p:txBody>
          <a:bodyPr>
            <a:spAutoFit/>
          </a:bodyPr>
          <a:lstStyle/>
          <a:p>
            <a:pPr algn="ctr" eaLnBrk="0" hangingPunct="0"/>
            <a:endParaRPr lang="en-US" sz="1800">
              <a:solidFill>
                <a:srgbClr val="000000"/>
              </a:solidFill>
            </a:endParaRPr>
          </a:p>
        </p:txBody>
      </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4738" name="Picture 3" descr="loc_missing_art_imagefile"/>
          <p:cNvPicPr>
            <a:picLocks noChangeAspect="1" noChangeArrowheads="1"/>
          </p:cNvPicPr>
          <p:nvPr/>
        </p:nvPicPr>
        <p:blipFill>
          <a:blip r:embed="rId3" cstate="print"/>
          <a:srcRect/>
          <a:stretch>
            <a:fillRect/>
          </a:stretch>
        </p:blipFill>
        <p:spPr bwMode="auto">
          <a:xfrm>
            <a:off x="152400" y="3200400"/>
            <a:ext cx="8534400" cy="2974975"/>
          </a:xfrm>
          <a:prstGeom prst="rect">
            <a:avLst/>
          </a:prstGeom>
          <a:noFill/>
          <a:ln w="9525">
            <a:noFill/>
            <a:miter lim="800000"/>
            <a:headEnd/>
            <a:tailEnd/>
          </a:ln>
        </p:spPr>
      </p:pic>
      <p:grpSp>
        <p:nvGrpSpPr>
          <p:cNvPr id="2" name="Group 34"/>
          <p:cNvGrpSpPr>
            <a:grpSpLocks/>
          </p:cNvGrpSpPr>
          <p:nvPr/>
        </p:nvGrpSpPr>
        <p:grpSpPr bwMode="auto">
          <a:xfrm>
            <a:off x="1143000" y="2819400"/>
            <a:ext cx="381000" cy="2209800"/>
            <a:chOff x="1272" y="1584"/>
            <a:chExt cx="240" cy="1248"/>
          </a:xfrm>
        </p:grpSpPr>
        <p:sp>
          <p:nvSpPr>
            <p:cNvPr id="884794" name="Line 9"/>
            <p:cNvSpPr>
              <a:spLocks noChangeShapeType="1"/>
            </p:cNvSpPr>
            <p:nvPr/>
          </p:nvSpPr>
          <p:spPr bwMode="auto">
            <a:xfrm>
              <a:off x="1392" y="1824"/>
              <a:ext cx="0" cy="1008"/>
            </a:xfrm>
            <a:prstGeom prst="line">
              <a:avLst/>
            </a:prstGeom>
            <a:noFill/>
            <a:ln w="9525">
              <a:solidFill>
                <a:schemeClr val="tx1"/>
              </a:solidFill>
              <a:round/>
              <a:headEnd/>
              <a:tailEnd/>
            </a:ln>
          </p:spPr>
          <p:txBody>
            <a:bodyPr wrap="none" anchor="ctr"/>
            <a:lstStyle/>
            <a:p>
              <a:endParaRPr lang="en-US"/>
            </a:p>
          </p:txBody>
        </p:sp>
        <p:sp>
          <p:nvSpPr>
            <p:cNvPr id="884795" name="Text Box 21"/>
            <p:cNvSpPr txBox="1">
              <a:spLocks noChangeArrowheads="1"/>
            </p:cNvSpPr>
            <p:nvPr/>
          </p:nvSpPr>
          <p:spPr bwMode="auto">
            <a:xfrm>
              <a:off x="1272" y="1584"/>
              <a:ext cx="240" cy="25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1</a:t>
              </a:r>
            </a:p>
          </p:txBody>
        </p:sp>
      </p:grpSp>
      <p:grpSp>
        <p:nvGrpSpPr>
          <p:cNvPr id="4" name="Group 35"/>
          <p:cNvGrpSpPr>
            <a:grpSpLocks/>
          </p:cNvGrpSpPr>
          <p:nvPr/>
        </p:nvGrpSpPr>
        <p:grpSpPr bwMode="auto">
          <a:xfrm>
            <a:off x="1752600" y="2819400"/>
            <a:ext cx="304800" cy="1981200"/>
            <a:chOff x="1680" y="1584"/>
            <a:chExt cx="192" cy="1248"/>
          </a:xfrm>
        </p:grpSpPr>
        <p:sp>
          <p:nvSpPr>
            <p:cNvPr id="884792" name="Line 10"/>
            <p:cNvSpPr>
              <a:spLocks noChangeShapeType="1"/>
            </p:cNvSpPr>
            <p:nvPr/>
          </p:nvSpPr>
          <p:spPr bwMode="auto">
            <a:xfrm>
              <a:off x="1776" y="1824"/>
              <a:ext cx="0" cy="1008"/>
            </a:xfrm>
            <a:prstGeom prst="line">
              <a:avLst/>
            </a:prstGeom>
            <a:noFill/>
            <a:ln w="9525">
              <a:solidFill>
                <a:schemeClr val="tx1"/>
              </a:solidFill>
              <a:round/>
              <a:headEnd/>
              <a:tailEnd/>
            </a:ln>
          </p:spPr>
          <p:txBody>
            <a:bodyPr wrap="none" anchor="ctr"/>
            <a:lstStyle/>
            <a:p>
              <a:endParaRPr lang="en-US"/>
            </a:p>
          </p:txBody>
        </p:sp>
        <p:sp>
          <p:nvSpPr>
            <p:cNvPr id="884793" name="Text Box 22"/>
            <p:cNvSpPr txBox="1">
              <a:spLocks noChangeArrowheads="1"/>
            </p:cNvSpPr>
            <p:nvPr/>
          </p:nvSpPr>
          <p:spPr bwMode="auto">
            <a:xfrm>
              <a:off x="1680"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2</a:t>
              </a:r>
            </a:p>
          </p:txBody>
        </p:sp>
      </p:grpSp>
      <p:grpSp>
        <p:nvGrpSpPr>
          <p:cNvPr id="5" name="Group 36"/>
          <p:cNvGrpSpPr>
            <a:grpSpLocks/>
          </p:cNvGrpSpPr>
          <p:nvPr/>
        </p:nvGrpSpPr>
        <p:grpSpPr bwMode="auto">
          <a:xfrm>
            <a:off x="2209800" y="2819400"/>
            <a:ext cx="304800" cy="1981200"/>
            <a:chOff x="1884" y="1584"/>
            <a:chExt cx="192" cy="1248"/>
          </a:xfrm>
        </p:grpSpPr>
        <p:sp>
          <p:nvSpPr>
            <p:cNvPr id="884790" name="Line 11"/>
            <p:cNvSpPr>
              <a:spLocks noChangeShapeType="1"/>
            </p:cNvSpPr>
            <p:nvPr/>
          </p:nvSpPr>
          <p:spPr bwMode="auto">
            <a:xfrm>
              <a:off x="1968" y="1824"/>
              <a:ext cx="0" cy="1008"/>
            </a:xfrm>
            <a:prstGeom prst="line">
              <a:avLst/>
            </a:prstGeom>
            <a:noFill/>
            <a:ln w="9525">
              <a:solidFill>
                <a:schemeClr val="tx1"/>
              </a:solidFill>
              <a:round/>
              <a:headEnd/>
              <a:tailEnd/>
            </a:ln>
          </p:spPr>
          <p:txBody>
            <a:bodyPr wrap="none" anchor="ctr"/>
            <a:lstStyle/>
            <a:p>
              <a:endParaRPr lang="en-US"/>
            </a:p>
          </p:txBody>
        </p:sp>
        <p:sp>
          <p:nvSpPr>
            <p:cNvPr id="884791" name="Text Box 23"/>
            <p:cNvSpPr txBox="1">
              <a:spLocks noChangeArrowheads="1"/>
            </p:cNvSpPr>
            <p:nvPr/>
          </p:nvSpPr>
          <p:spPr bwMode="auto">
            <a:xfrm>
              <a:off x="1884"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3</a:t>
              </a:r>
            </a:p>
          </p:txBody>
        </p:sp>
      </p:grpSp>
      <p:grpSp>
        <p:nvGrpSpPr>
          <p:cNvPr id="6" name="Group 37"/>
          <p:cNvGrpSpPr>
            <a:grpSpLocks/>
          </p:cNvGrpSpPr>
          <p:nvPr/>
        </p:nvGrpSpPr>
        <p:grpSpPr bwMode="auto">
          <a:xfrm>
            <a:off x="2590800" y="2819400"/>
            <a:ext cx="304800" cy="1981200"/>
            <a:chOff x="2064" y="1584"/>
            <a:chExt cx="192" cy="1248"/>
          </a:xfrm>
        </p:grpSpPr>
        <p:sp>
          <p:nvSpPr>
            <p:cNvPr id="884788" name="Line 12"/>
            <p:cNvSpPr>
              <a:spLocks noChangeShapeType="1"/>
            </p:cNvSpPr>
            <p:nvPr/>
          </p:nvSpPr>
          <p:spPr bwMode="auto">
            <a:xfrm>
              <a:off x="2160" y="1824"/>
              <a:ext cx="0" cy="1008"/>
            </a:xfrm>
            <a:prstGeom prst="line">
              <a:avLst/>
            </a:prstGeom>
            <a:noFill/>
            <a:ln w="9525">
              <a:solidFill>
                <a:schemeClr val="tx1"/>
              </a:solidFill>
              <a:round/>
              <a:headEnd/>
              <a:tailEnd/>
            </a:ln>
          </p:spPr>
          <p:txBody>
            <a:bodyPr wrap="none" anchor="ctr"/>
            <a:lstStyle/>
            <a:p>
              <a:endParaRPr lang="en-US"/>
            </a:p>
          </p:txBody>
        </p:sp>
        <p:sp>
          <p:nvSpPr>
            <p:cNvPr id="884789" name="Text Box 24"/>
            <p:cNvSpPr txBox="1">
              <a:spLocks noChangeArrowheads="1"/>
            </p:cNvSpPr>
            <p:nvPr/>
          </p:nvSpPr>
          <p:spPr bwMode="auto">
            <a:xfrm>
              <a:off x="2064"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4</a:t>
              </a:r>
            </a:p>
          </p:txBody>
        </p:sp>
      </p:grpSp>
      <p:grpSp>
        <p:nvGrpSpPr>
          <p:cNvPr id="7" name="Group 38"/>
          <p:cNvGrpSpPr>
            <a:grpSpLocks/>
          </p:cNvGrpSpPr>
          <p:nvPr/>
        </p:nvGrpSpPr>
        <p:grpSpPr bwMode="auto">
          <a:xfrm>
            <a:off x="3276600" y="2819400"/>
            <a:ext cx="304800" cy="1981200"/>
            <a:chOff x="2352" y="1584"/>
            <a:chExt cx="192" cy="1248"/>
          </a:xfrm>
        </p:grpSpPr>
        <p:sp>
          <p:nvSpPr>
            <p:cNvPr id="884786" name="Line 13"/>
            <p:cNvSpPr>
              <a:spLocks noChangeShapeType="1"/>
            </p:cNvSpPr>
            <p:nvPr/>
          </p:nvSpPr>
          <p:spPr bwMode="auto">
            <a:xfrm>
              <a:off x="2448" y="1824"/>
              <a:ext cx="0" cy="1008"/>
            </a:xfrm>
            <a:prstGeom prst="line">
              <a:avLst/>
            </a:prstGeom>
            <a:noFill/>
            <a:ln w="9525">
              <a:solidFill>
                <a:schemeClr val="tx1"/>
              </a:solidFill>
              <a:round/>
              <a:headEnd/>
              <a:tailEnd/>
            </a:ln>
          </p:spPr>
          <p:txBody>
            <a:bodyPr wrap="none" anchor="ctr"/>
            <a:lstStyle/>
            <a:p>
              <a:endParaRPr lang="en-US"/>
            </a:p>
          </p:txBody>
        </p:sp>
        <p:sp>
          <p:nvSpPr>
            <p:cNvPr id="884787" name="Text Box 25"/>
            <p:cNvSpPr txBox="1">
              <a:spLocks noChangeArrowheads="1"/>
            </p:cNvSpPr>
            <p:nvPr/>
          </p:nvSpPr>
          <p:spPr bwMode="auto">
            <a:xfrm>
              <a:off x="2352"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5</a:t>
              </a:r>
            </a:p>
          </p:txBody>
        </p:sp>
      </p:grpSp>
      <p:grpSp>
        <p:nvGrpSpPr>
          <p:cNvPr id="8" name="Group 39"/>
          <p:cNvGrpSpPr>
            <a:grpSpLocks/>
          </p:cNvGrpSpPr>
          <p:nvPr/>
        </p:nvGrpSpPr>
        <p:grpSpPr bwMode="auto">
          <a:xfrm>
            <a:off x="4267200" y="2819400"/>
            <a:ext cx="304800" cy="1981200"/>
            <a:chOff x="2784" y="1584"/>
            <a:chExt cx="192" cy="1248"/>
          </a:xfrm>
        </p:grpSpPr>
        <p:sp>
          <p:nvSpPr>
            <p:cNvPr id="884784" name="Line 14"/>
            <p:cNvSpPr>
              <a:spLocks noChangeShapeType="1"/>
            </p:cNvSpPr>
            <p:nvPr/>
          </p:nvSpPr>
          <p:spPr bwMode="auto">
            <a:xfrm>
              <a:off x="2880" y="1824"/>
              <a:ext cx="0" cy="1008"/>
            </a:xfrm>
            <a:prstGeom prst="line">
              <a:avLst/>
            </a:prstGeom>
            <a:noFill/>
            <a:ln w="9525">
              <a:solidFill>
                <a:schemeClr val="tx1"/>
              </a:solidFill>
              <a:round/>
              <a:headEnd/>
              <a:tailEnd/>
            </a:ln>
          </p:spPr>
          <p:txBody>
            <a:bodyPr wrap="none" anchor="ctr"/>
            <a:lstStyle/>
            <a:p>
              <a:endParaRPr lang="en-US"/>
            </a:p>
          </p:txBody>
        </p:sp>
        <p:sp>
          <p:nvSpPr>
            <p:cNvPr id="884785" name="Text Box 26"/>
            <p:cNvSpPr txBox="1">
              <a:spLocks noChangeArrowheads="1"/>
            </p:cNvSpPr>
            <p:nvPr/>
          </p:nvSpPr>
          <p:spPr bwMode="auto">
            <a:xfrm>
              <a:off x="2784"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6</a:t>
              </a:r>
            </a:p>
          </p:txBody>
        </p:sp>
      </p:grpSp>
      <p:grpSp>
        <p:nvGrpSpPr>
          <p:cNvPr id="9" name="Group 40"/>
          <p:cNvGrpSpPr>
            <a:grpSpLocks/>
          </p:cNvGrpSpPr>
          <p:nvPr/>
        </p:nvGrpSpPr>
        <p:grpSpPr bwMode="auto">
          <a:xfrm>
            <a:off x="4876800" y="2819400"/>
            <a:ext cx="304800" cy="1981200"/>
            <a:chOff x="3072" y="1584"/>
            <a:chExt cx="192" cy="1248"/>
          </a:xfrm>
        </p:grpSpPr>
        <p:sp>
          <p:nvSpPr>
            <p:cNvPr id="884782" name="Line 15"/>
            <p:cNvSpPr>
              <a:spLocks noChangeShapeType="1"/>
            </p:cNvSpPr>
            <p:nvPr/>
          </p:nvSpPr>
          <p:spPr bwMode="auto">
            <a:xfrm>
              <a:off x="3168" y="1824"/>
              <a:ext cx="0" cy="1008"/>
            </a:xfrm>
            <a:prstGeom prst="line">
              <a:avLst/>
            </a:prstGeom>
            <a:noFill/>
            <a:ln w="9525">
              <a:solidFill>
                <a:schemeClr val="tx1"/>
              </a:solidFill>
              <a:round/>
              <a:headEnd/>
              <a:tailEnd/>
            </a:ln>
          </p:spPr>
          <p:txBody>
            <a:bodyPr wrap="none" anchor="ctr"/>
            <a:lstStyle/>
            <a:p>
              <a:endParaRPr lang="en-US"/>
            </a:p>
          </p:txBody>
        </p:sp>
        <p:sp>
          <p:nvSpPr>
            <p:cNvPr id="884783" name="Text Box 27"/>
            <p:cNvSpPr txBox="1">
              <a:spLocks noChangeArrowheads="1"/>
            </p:cNvSpPr>
            <p:nvPr/>
          </p:nvSpPr>
          <p:spPr bwMode="auto">
            <a:xfrm>
              <a:off x="3072"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7</a:t>
              </a:r>
            </a:p>
          </p:txBody>
        </p:sp>
      </p:grpSp>
      <p:grpSp>
        <p:nvGrpSpPr>
          <p:cNvPr id="10" name="Group 41"/>
          <p:cNvGrpSpPr>
            <a:grpSpLocks/>
          </p:cNvGrpSpPr>
          <p:nvPr/>
        </p:nvGrpSpPr>
        <p:grpSpPr bwMode="auto">
          <a:xfrm>
            <a:off x="6629400" y="2819400"/>
            <a:ext cx="304800" cy="1981200"/>
            <a:chOff x="3792" y="1584"/>
            <a:chExt cx="192" cy="1248"/>
          </a:xfrm>
        </p:grpSpPr>
        <p:sp>
          <p:nvSpPr>
            <p:cNvPr id="884780" name="Line 16"/>
            <p:cNvSpPr>
              <a:spLocks noChangeShapeType="1"/>
            </p:cNvSpPr>
            <p:nvPr/>
          </p:nvSpPr>
          <p:spPr bwMode="auto">
            <a:xfrm>
              <a:off x="3888" y="1824"/>
              <a:ext cx="0" cy="1008"/>
            </a:xfrm>
            <a:prstGeom prst="line">
              <a:avLst/>
            </a:prstGeom>
            <a:noFill/>
            <a:ln w="9525">
              <a:solidFill>
                <a:schemeClr val="tx1"/>
              </a:solidFill>
              <a:round/>
              <a:headEnd/>
              <a:tailEnd/>
            </a:ln>
          </p:spPr>
          <p:txBody>
            <a:bodyPr wrap="none" anchor="ctr"/>
            <a:lstStyle/>
            <a:p>
              <a:endParaRPr lang="en-US"/>
            </a:p>
          </p:txBody>
        </p:sp>
        <p:sp>
          <p:nvSpPr>
            <p:cNvPr id="884781" name="Text Box 28"/>
            <p:cNvSpPr txBox="1">
              <a:spLocks noChangeArrowheads="1"/>
            </p:cNvSpPr>
            <p:nvPr/>
          </p:nvSpPr>
          <p:spPr bwMode="auto">
            <a:xfrm>
              <a:off x="3792"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8</a:t>
              </a:r>
            </a:p>
          </p:txBody>
        </p:sp>
      </p:grpSp>
      <p:grpSp>
        <p:nvGrpSpPr>
          <p:cNvPr id="11" name="Group 42"/>
          <p:cNvGrpSpPr>
            <a:grpSpLocks/>
          </p:cNvGrpSpPr>
          <p:nvPr/>
        </p:nvGrpSpPr>
        <p:grpSpPr bwMode="auto">
          <a:xfrm>
            <a:off x="7162800" y="2819400"/>
            <a:ext cx="304800" cy="1981200"/>
            <a:chOff x="4080" y="1584"/>
            <a:chExt cx="192" cy="1248"/>
          </a:xfrm>
        </p:grpSpPr>
        <p:sp>
          <p:nvSpPr>
            <p:cNvPr id="884778" name="Line 17"/>
            <p:cNvSpPr>
              <a:spLocks noChangeShapeType="1"/>
            </p:cNvSpPr>
            <p:nvPr/>
          </p:nvSpPr>
          <p:spPr bwMode="auto">
            <a:xfrm>
              <a:off x="4176" y="1824"/>
              <a:ext cx="0" cy="1008"/>
            </a:xfrm>
            <a:prstGeom prst="line">
              <a:avLst/>
            </a:prstGeom>
            <a:noFill/>
            <a:ln w="9525">
              <a:solidFill>
                <a:schemeClr val="tx1"/>
              </a:solidFill>
              <a:round/>
              <a:headEnd/>
              <a:tailEnd/>
            </a:ln>
          </p:spPr>
          <p:txBody>
            <a:bodyPr wrap="none" anchor="ctr"/>
            <a:lstStyle/>
            <a:p>
              <a:endParaRPr lang="en-US"/>
            </a:p>
          </p:txBody>
        </p:sp>
        <p:sp>
          <p:nvSpPr>
            <p:cNvPr id="884779" name="Text Box 30"/>
            <p:cNvSpPr txBox="1">
              <a:spLocks noChangeArrowheads="1"/>
            </p:cNvSpPr>
            <p:nvPr/>
          </p:nvSpPr>
          <p:spPr bwMode="auto">
            <a:xfrm>
              <a:off x="4080" y="1584"/>
              <a:ext cx="192"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9</a:t>
              </a:r>
            </a:p>
          </p:txBody>
        </p:sp>
      </p:grpSp>
      <p:grpSp>
        <p:nvGrpSpPr>
          <p:cNvPr id="12" name="Group 43"/>
          <p:cNvGrpSpPr>
            <a:grpSpLocks/>
          </p:cNvGrpSpPr>
          <p:nvPr/>
        </p:nvGrpSpPr>
        <p:grpSpPr bwMode="auto">
          <a:xfrm>
            <a:off x="7543800" y="2819400"/>
            <a:ext cx="762000" cy="1981200"/>
            <a:chOff x="4284" y="1584"/>
            <a:chExt cx="480" cy="1248"/>
          </a:xfrm>
        </p:grpSpPr>
        <p:sp>
          <p:nvSpPr>
            <p:cNvPr id="884776" name="Line 18"/>
            <p:cNvSpPr>
              <a:spLocks noChangeShapeType="1"/>
            </p:cNvSpPr>
            <p:nvPr/>
          </p:nvSpPr>
          <p:spPr bwMode="auto">
            <a:xfrm>
              <a:off x="4512" y="1824"/>
              <a:ext cx="0" cy="1008"/>
            </a:xfrm>
            <a:prstGeom prst="line">
              <a:avLst/>
            </a:prstGeom>
            <a:noFill/>
            <a:ln w="9525">
              <a:solidFill>
                <a:schemeClr val="tx1"/>
              </a:solidFill>
              <a:round/>
              <a:headEnd/>
              <a:tailEnd/>
            </a:ln>
          </p:spPr>
          <p:txBody>
            <a:bodyPr wrap="none" anchor="ctr"/>
            <a:lstStyle/>
            <a:p>
              <a:endParaRPr lang="en-US"/>
            </a:p>
          </p:txBody>
        </p:sp>
        <p:sp>
          <p:nvSpPr>
            <p:cNvPr id="884777" name="Text Box 31"/>
            <p:cNvSpPr txBox="1">
              <a:spLocks noChangeArrowheads="1"/>
            </p:cNvSpPr>
            <p:nvPr/>
          </p:nvSpPr>
          <p:spPr bwMode="auto">
            <a:xfrm>
              <a:off x="4284" y="1584"/>
              <a:ext cx="480" cy="28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10</a:t>
              </a:r>
            </a:p>
          </p:txBody>
        </p:sp>
      </p:grpSp>
      <p:grpSp>
        <p:nvGrpSpPr>
          <p:cNvPr id="13" name="Group 69"/>
          <p:cNvGrpSpPr>
            <a:grpSpLocks/>
          </p:cNvGrpSpPr>
          <p:nvPr/>
        </p:nvGrpSpPr>
        <p:grpSpPr bwMode="auto">
          <a:xfrm>
            <a:off x="1143000" y="3886200"/>
            <a:ext cx="7848600" cy="2209800"/>
            <a:chOff x="768" y="2145"/>
            <a:chExt cx="4944" cy="1392"/>
          </a:xfrm>
        </p:grpSpPr>
        <p:sp>
          <p:nvSpPr>
            <p:cNvPr id="884762" name="AutoShape 45"/>
            <p:cNvSpPr>
              <a:spLocks noChangeArrowheads="1"/>
            </p:cNvSpPr>
            <p:nvPr/>
          </p:nvSpPr>
          <p:spPr bwMode="auto">
            <a:xfrm>
              <a:off x="768" y="2289"/>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63" name="AutoShape 44"/>
            <p:cNvSpPr>
              <a:spLocks noChangeArrowheads="1"/>
            </p:cNvSpPr>
            <p:nvPr/>
          </p:nvSpPr>
          <p:spPr bwMode="auto">
            <a:xfrm>
              <a:off x="768" y="2145"/>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64" name="AutoShape 46"/>
            <p:cNvSpPr>
              <a:spLocks noChangeArrowheads="1"/>
            </p:cNvSpPr>
            <p:nvPr/>
          </p:nvSpPr>
          <p:spPr bwMode="auto">
            <a:xfrm>
              <a:off x="768" y="2625"/>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65" name="AutoShape 47"/>
            <p:cNvSpPr>
              <a:spLocks noChangeArrowheads="1"/>
            </p:cNvSpPr>
            <p:nvPr/>
          </p:nvSpPr>
          <p:spPr bwMode="auto">
            <a:xfrm>
              <a:off x="1152" y="2145"/>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66" name="AutoShape 48"/>
            <p:cNvSpPr>
              <a:spLocks noChangeArrowheads="1"/>
            </p:cNvSpPr>
            <p:nvPr/>
          </p:nvSpPr>
          <p:spPr bwMode="auto">
            <a:xfrm>
              <a:off x="1440" y="2241"/>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67" name="AutoShape 49"/>
            <p:cNvSpPr>
              <a:spLocks noChangeArrowheads="1"/>
            </p:cNvSpPr>
            <p:nvPr/>
          </p:nvSpPr>
          <p:spPr bwMode="auto">
            <a:xfrm>
              <a:off x="1680" y="2385"/>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68" name="AutoShape 50"/>
            <p:cNvSpPr>
              <a:spLocks noChangeArrowheads="1"/>
            </p:cNvSpPr>
            <p:nvPr/>
          </p:nvSpPr>
          <p:spPr bwMode="auto">
            <a:xfrm>
              <a:off x="2112" y="2769"/>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69" name="AutoShape 51"/>
            <p:cNvSpPr>
              <a:spLocks noChangeArrowheads="1"/>
            </p:cNvSpPr>
            <p:nvPr/>
          </p:nvSpPr>
          <p:spPr bwMode="auto">
            <a:xfrm>
              <a:off x="2736" y="2385"/>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70" name="AutoShape 52"/>
            <p:cNvSpPr>
              <a:spLocks noChangeArrowheads="1"/>
            </p:cNvSpPr>
            <p:nvPr/>
          </p:nvSpPr>
          <p:spPr bwMode="auto">
            <a:xfrm>
              <a:off x="3120" y="2769"/>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71" name="AutoShape 53"/>
            <p:cNvSpPr>
              <a:spLocks noChangeArrowheads="1"/>
            </p:cNvSpPr>
            <p:nvPr/>
          </p:nvSpPr>
          <p:spPr bwMode="auto">
            <a:xfrm>
              <a:off x="4224" y="2721"/>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72" name="AutoShape 54"/>
            <p:cNvSpPr>
              <a:spLocks noChangeArrowheads="1"/>
            </p:cNvSpPr>
            <p:nvPr/>
          </p:nvSpPr>
          <p:spPr bwMode="auto">
            <a:xfrm>
              <a:off x="4560" y="2673"/>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73" name="AutoShape 55"/>
            <p:cNvSpPr>
              <a:spLocks noChangeArrowheads="1"/>
            </p:cNvSpPr>
            <p:nvPr/>
          </p:nvSpPr>
          <p:spPr bwMode="auto">
            <a:xfrm>
              <a:off x="4944" y="2673"/>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74" name="AutoShape 57"/>
            <p:cNvSpPr>
              <a:spLocks noChangeArrowheads="1"/>
            </p:cNvSpPr>
            <p:nvPr/>
          </p:nvSpPr>
          <p:spPr bwMode="auto">
            <a:xfrm>
              <a:off x="5328" y="3345"/>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4775" name="AutoShape 56"/>
            <p:cNvSpPr>
              <a:spLocks noChangeArrowheads="1"/>
            </p:cNvSpPr>
            <p:nvPr/>
          </p:nvSpPr>
          <p:spPr bwMode="auto">
            <a:xfrm>
              <a:off x="5520" y="3336"/>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grpSp>
      <p:grpSp>
        <p:nvGrpSpPr>
          <p:cNvPr id="14" name="Group 68"/>
          <p:cNvGrpSpPr>
            <a:grpSpLocks/>
          </p:cNvGrpSpPr>
          <p:nvPr/>
        </p:nvGrpSpPr>
        <p:grpSpPr bwMode="auto">
          <a:xfrm>
            <a:off x="8153400" y="2819400"/>
            <a:ext cx="762000" cy="3376613"/>
            <a:chOff x="5184" y="1473"/>
            <a:chExt cx="480" cy="2127"/>
          </a:xfrm>
        </p:grpSpPr>
        <p:grpSp>
          <p:nvGrpSpPr>
            <p:cNvPr id="884758" name="Group 59"/>
            <p:cNvGrpSpPr>
              <a:grpSpLocks/>
            </p:cNvGrpSpPr>
            <p:nvPr/>
          </p:nvGrpSpPr>
          <p:grpSpPr bwMode="auto">
            <a:xfrm>
              <a:off x="5184" y="1473"/>
              <a:ext cx="480" cy="2127"/>
              <a:chOff x="4284" y="1584"/>
              <a:chExt cx="480" cy="1248"/>
            </a:xfrm>
          </p:grpSpPr>
          <p:sp>
            <p:nvSpPr>
              <p:cNvPr id="884760" name="Text Box 61"/>
              <p:cNvSpPr txBox="1">
                <a:spLocks noChangeArrowheads="1"/>
              </p:cNvSpPr>
              <p:nvPr/>
            </p:nvSpPr>
            <p:spPr bwMode="auto">
              <a:xfrm>
                <a:off x="4284" y="1584"/>
                <a:ext cx="480" cy="169"/>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11</a:t>
                </a:r>
              </a:p>
            </p:txBody>
          </p:sp>
          <p:sp>
            <p:nvSpPr>
              <p:cNvPr id="884761" name="Line 60"/>
              <p:cNvSpPr>
                <a:spLocks noChangeShapeType="1"/>
              </p:cNvSpPr>
              <p:nvPr/>
            </p:nvSpPr>
            <p:spPr bwMode="auto">
              <a:xfrm>
                <a:off x="4512" y="1824"/>
                <a:ext cx="0" cy="1008"/>
              </a:xfrm>
              <a:prstGeom prst="line">
                <a:avLst/>
              </a:prstGeom>
              <a:noFill/>
              <a:ln w="9525">
                <a:solidFill>
                  <a:schemeClr val="tx1"/>
                </a:solidFill>
                <a:round/>
                <a:headEnd/>
                <a:tailEnd/>
              </a:ln>
            </p:spPr>
            <p:txBody>
              <a:bodyPr wrap="none" anchor="ctr"/>
              <a:lstStyle/>
              <a:p>
                <a:endParaRPr lang="en-US"/>
              </a:p>
            </p:txBody>
          </p:sp>
        </p:grpSp>
        <p:sp>
          <p:nvSpPr>
            <p:cNvPr id="884759" name="Line 65"/>
            <p:cNvSpPr>
              <a:spLocks noChangeShapeType="1"/>
            </p:cNvSpPr>
            <p:nvPr/>
          </p:nvSpPr>
          <p:spPr bwMode="auto">
            <a:xfrm flipV="1">
              <a:off x="5412" y="1692"/>
              <a:ext cx="0" cy="288"/>
            </a:xfrm>
            <a:prstGeom prst="line">
              <a:avLst/>
            </a:prstGeom>
            <a:noFill/>
            <a:ln w="9525">
              <a:solidFill>
                <a:schemeClr val="tx1"/>
              </a:solidFill>
              <a:round/>
              <a:headEnd/>
              <a:tailEnd/>
            </a:ln>
          </p:spPr>
          <p:txBody>
            <a:bodyPr wrap="none" anchor="ctr"/>
            <a:lstStyle/>
            <a:p>
              <a:endParaRPr lang="en-US"/>
            </a:p>
          </p:txBody>
        </p:sp>
      </p:grpSp>
      <p:sp>
        <p:nvSpPr>
          <p:cNvPr id="884751" name="Title 1"/>
          <p:cNvSpPr>
            <a:spLocks noGrp="1"/>
          </p:cNvSpPr>
          <p:nvPr>
            <p:ph type="title"/>
          </p:nvPr>
        </p:nvSpPr>
        <p:spPr/>
        <p:txBody>
          <a:bodyPr/>
          <a:lstStyle/>
          <a:p>
            <a:pPr eaLnBrk="1" hangingPunct="1"/>
            <a:r>
              <a:rPr lang="en-US" smtClean="0"/>
              <a:t>Pipelining Optimization</a:t>
            </a:r>
          </a:p>
        </p:txBody>
      </p:sp>
      <p:sp>
        <p:nvSpPr>
          <p:cNvPr id="3" name="Content Placeholder 2"/>
          <p:cNvSpPr>
            <a:spLocks noGrp="1"/>
          </p:cNvSpPr>
          <p:nvPr>
            <p:ph sz="half" idx="1"/>
          </p:nvPr>
        </p:nvSpPr>
        <p:spPr>
          <a:xfrm>
            <a:off x="533400" y="1447800"/>
            <a:ext cx="8077200" cy="914400"/>
          </a:xfrm>
        </p:spPr>
        <p:txBody>
          <a:bodyPr rtlCol="0">
            <a:normAutofit fontScale="92500" lnSpcReduction="10000"/>
          </a:bodyPr>
          <a:lstStyle/>
          <a:p>
            <a:pPr lvl="1" eaLnBrk="1" fontAlgn="auto" hangingPunct="1">
              <a:spcAft>
                <a:spcPts val="0"/>
              </a:spcAft>
              <a:defRPr/>
            </a:pPr>
            <a:r>
              <a:rPr lang="en-US" sz="2800" dirty="0" smtClean="0"/>
              <a:t>What to do if your diagram executes too slowly?</a:t>
            </a:r>
          </a:p>
          <a:p>
            <a:pPr lvl="1" eaLnBrk="1" fontAlgn="auto" hangingPunct="1">
              <a:spcAft>
                <a:spcPts val="0"/>
              </a:spcAft>
              <a:defRPr/>
            </a:pPr>
            <a:r>
              <a:rPr lang="en-US" sz="2800" dirty="0" smtClean="0"/>
              <a:t>12 clock cycles</a:t>
            </a:r>
          </a:p>
          <a:p>
            <a:pPr marL="0" indent="0" eaLnBrk="1" fontAlgn="auto" hangingPunct="1">
              <a:spcAft>
                <a:spcPts val="0"/>
              </a:spcAft>
              <a:defRPr/>
            </a:pPr>
            <a:endParaRPr lang="en-US" dirty="0"/>
          </a:p>
        </p:txBody>
      </p:sp>
      <p:grpSp>
        <p:nvGrpSpPr>
          <p:cNvPr id="16" name="Group 68"/>
          <p:cNvGrpSpPr>
            <a:grpSpLocks/>
          </p:cNvGrpSpPr>
          <p:nvPr/>
        </p:nvGrpSpPr>
        <p:grpSpPr bwMode="auto">
          <a:xfrm>
            <a:off x="8458200" y="2819400"/>
            <a:ext cx="762000" cy="3376613"/>
            <a:chOff x="5184" y="1473"/>
            <a:chExt cx="480" cy="2127"/>
          </a:xfrm>
        </p:grpSpPr>
        <p:grpSp>
          <p:nvGrpSpPr>
            <p:cNvPr id="884754" name="Group 59"/>
            <p:cNvGrpSpPr>
              <a:grpSpLocks/>
            </p:cNvGrpSpPr>
            <p:nvPr/>
          </p:nvGrpSpPr>
          <p:grpSpPr bwMode="auto">
            <a:xfrm>
              <a:off x="5184" y="1473"/>
              <a:ext cx="480" cy="2127"/>
              <a:chOff x="4284" y="1584"/>
              <a:chExt cx="480" cy="1248"/>
            </a:xfrm>
          </p:grpSpPr>
          <p:sp>
            <p:nvSpPr>
              <p:cNvPr id="884756" name="Line 60"/>
              <p:cNvSpPr>
                <a:spLocks noChangeShapeType="1"/>
              </p:cNvSpPr>
              <p:nvPr/>
            </p:nvSpPr>
            <p:spPr bwMode="auto">
              <a:xfrm>
                <a:off x="4512" y="1824"/>
                <a:ext cx="0" cy="1008"/>
              </a:xfrm>
              <a:prstGeom prst="line">
                <a:avLst/>
              </a:prstGeom>
              <a:noFill/>
              <a:ln w="9525">
                <a:solidFill>
                  <a:schemeClr val="tx1"/>
                </a:solidFill>
                <a:round/>
                <a:headEnd/>
                <a:tailEnd/>
              </a:ln>
            </p:spPr>
            <p:txBody>
              <a:bodyPr wrap="none" anchor="ctr"/>
              <a:lstStyle/>
              <a:p>
                <a:endParaRPr lang="en-US"/>
              </a:p>
            </p:txBody>
          </p:sp>
          <p:sp>
            <p:nvSpPr>
              <p:cNvPr id="884757" name="Text Box 61"/>
              <p:cNvSpPr txBox="1">
                <a:spLocks noChangeArrowheads="1"/>
              </p:cNvSpPr>
              <p:nvPr/>
            </p:nvSpPr>
            <p:spPr bwMode="auto">
              <a:xfrm>
                <a:off x="4284" y="1584"/>
                <a:ext cx="480" cy="169"/>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12</a:t>
                </a:r>
              </a:p>
            </p:txBody>
          </p:sp>
        </p:grpSp>
        <p:sp>
          <p:nvSpPr>
            <p:cNvPr id="884755" name="Line 65"/>
            <p:cNvSpPr>
              <a:spLocks noChangeShapeType="1"/>
            </p:cNvSpPr>
            <p:nvPr/>
          </p:nvSpPr>
          <p:spPr bwMode="auto">
            <a:xfrm flipV="1">
              <a:off x="5412" y="1692"/>
              <a:ext cx="0" cy="288"/>
            </a:xfrm>
            <a:prstGeom prst="line">
              <a:avLst/>
            </a:prstGeom>
            <a:no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nodeType="afterEffect">
                                  <p:stCondLst>
                                    <p:cond delay="500"/>
                                  </p:stCondLst>
                                  <p:childTnLst>
                                    <p:set>
                                      <p:cBhvr>
                                        <p:cTn id="25" dur="1" fill="hold">
                                          <p:stCondLst>
                                            <p:cond delay="0"/>
                                          </p:stCondLst>
                                        </p:cTn>
                                        <p:tgtEl>
                                          <p:spTgt spid="8"/>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nodeType="afterEffect">
                                  <p:stCondLst>
                                    <p:cond delay="500"/>
                                  </p:stCondLst>
                                  <p:childTnLst>
                                    <p:set>
                                      <p:cBhvr>
                                        <p:cTn id="28" dur="1" fill="hold">
                                          <p:stCondLst>
                                            <p:cond delay="0"/>
                                          </p:stCondLst>
                                        </p:cTn>
                                        <p:tgtEl>
                                          <p:spTgt spid="9"/>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500"/>
                                  </p:stCondLst>
                                  <p:childTnLst>
                                    <p:set>
                                      <p:cBhvr>
                                        <p:cTn id="31" dur="1" fill="hold">
                                          <p:stCondLst>
                                            <p:cond delay="0"/>
                                          </p:stCondLst>
                                        </p:cTn>
                                        <p:tgtEl>
                                          <p:spTgt spid="10"/>
                                        </p:tgtEl>
                                        <p:attrNameLst>
                                          <p:attrName>style.visibility</p:attrName>
                                        </p:attrNameLst>
                                      </p:cBhvr>
                                      <p:to>
                                        <p:strVal val="visible"/>
                                      </p:to>
                                    </p:set>
                                  </p:childTnLst>
                                </p:cTn>
                              </p:par>
                            </p:childTnLst>
                          </p:cTn>
                        </p:par>
                        <p:par>
                          <p:cTn id="32" fill="hold">
                            <p:stCondLst>
                              <p:cond delay="3500"/>
                            </p:stCondLst>
                            <p:childTnLst>
                              <p:par>
                                <p:cTn id="33" presetID="1" presetClass="entr" presetSubtype="0" fill="hold" nodeType="afterEffect">
                                  <p:stCondLst>
                                    <p:cond delay="500"/>
                                  </p:stCondLst>
                                  <p:childTnLst>
                                    <p:set>
                                      <p:cBhvr>
                                        <p:cTn id="34" dur="1" fill="hold">
                                          <p:stCondLst>
                                            <p:cond delay="0"/>
                                          </p:stCondLst>
                                        </p:cTn>
                                        <p:tgtEl>
                                          <p:spTgt spid="11"/>
                                        </p:tgtEl>
                                        <p:attrNameLst>
                                          <p:attrName>style.visibility</p:attrName>
                                        </p:attrNameLst>
                                      </p:cBhvr>
                                      <p:to>
                                        <p:strVal val="visible"/>
                                      </p:to>
                                    </p:set>
                                  </p:childTnLst>
                                </p:cTn>
                              </p:par>
                            </p:childTnLst>
                          </p:cTn>
                        </p:par>
                        <p:par>
                          <p:cTn id="35" fill="hold">
                            <p:stCondLst>
                              <p:cond delay="4000"/>
                            </p:stCondLst>
                            <p:childTnLst>
                              <p:par>
                                <p:cTn id="36" presetID="1" presetClass="entr" presetSubtype="0" fill="hold" nodeType="afterEffect">
                                  <p:stCondLst>
                                    <p:cond delay="500"/>
                                  </p:stCondLst>
                                  <p:childTnLst>
                                    <p:set>
                                      <p:cBhvr>
                                        <p:cTn id="37" dur="1" fill="hold">
                                          <p:stCondLst>
                                            <p:cond delay="0"/>
                                          </p:stCondLst>
                                        </p:cTn>
                                        <p:tgtEl>
                                          <p:spTgt spid="12"/>
                                        </p:tgtEl>
                                        <p:attrNameLst>
                                          <p:attrName>style.visibility</p:attrName>
                                        </p:attrNameLst>
                                      </p:cBhvr>
                                      <p:to>
                                        <p:strVal val="visible"/>
                                      </p:to>
                                    </p:set>
                                  </p:childTnLst>
                                </p:cTn>
                              </p:par>
                            </p:childTnLst>
                          </p:cTn>
                        </p:par>
                        <p:par>
                          <p:cTn id="38" fill="hold">
                            <p:stCondLst>
                              <p:cond delay="4500"/>
                            </p:stCondLst>
                            <p:childTnLst>
                              <p:par>
                                <p:cTn id="39" presetID="1" presetClass="entr" presetSubtype="0" fill="hold" nodeType="afterEffect">
                                  <p:stCondLst>
                                    <p:cond delay="500"/>
                                  </p:stCondLst>
                                  <p:childTnLst>
                                    <p:set>
                                      <p:cBhvr>
                                        <p:cTn id="40" dur="1" fill="hold">
                                          <p:stCondLst>
                                            <p:cond delay="0"/>
                                          </p:stCondLst>
                                        </p:cTn>
                                        <p:tgtEl>
                                          <p:spTgt spid="14"/>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nodeType="afterEffect">
                                  <p:stCondLst>
                                    <p:cond delay="50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5762" name="Picture 3" descr="loc_missing_art_imagefile"/>
          <p:cNvPicPr>
            <a:picLocks noChangeAspect="1" noChangeArrowheads="1"/>
          </p:cNvPicPr>
          <p:nvPr/>
        </p:nvPicPr>
        <p:blipFill>
          <a:blip r:embed="rId3" cstate="print"/>
          <a:srcRect/>
          <a:stretch>
            <a:fillRect/>
          </a:stretch>
        </p:blipFill>
        <p:spPr bwMode="auto">
          <a:xfrm>
            <a:off x="685800" y="3041650"/>
            <a:ext cx="7620000" cy="3282950"/>
          </a:xfrm>
          <a:prstGeom prst="rect">
            <a:avLst/>
          </a:prstGeom>
          <a:noFill/>
          <a:ln w="9525">
            <a:noFill/>
            <a:miter lim="800000"/>
            <a:headEnd/>
            <a:tailEnd/>
          </a:ln>
        </p:spPr>
      </p:pic>
      <p:sp>
        <p:nvSpPr>
          <p:cNvPr id="885763" name="Title 1"/>
          <p:cNvSpPr>
            <a:spLocks noGrp="1"/>
          </p:cNvSpPr>
          <p:nvPr>
            <p:ph type="title"/>
          </p:nvPr>
        </p:nvSpPr>
        <p:spPr/>
        <p:txBody>
          <a:bodyPr/>
          <a:lstStyle/>
          <a:p>
            <a:pPr eaLnBrk="1" hangingPunct="1"/>
            <a:r>
              <a:rPr lang="en-US" smtClean="0"/>
              <a:t>Pipelining Optimization</a:t>
            </a:r>
          </a:p>
        </p:txBody>
      </p:sp>
      <p:sp>
        <p:nvSpPr>
          <p:cNvPr id="3" name="Content Placeholder 2"/>
          <p:cNvSpPr>
            <a:spLocks noGrp="1"/>
          </p:cNvSpPr>
          <p:nvPr>
            <p:ph sz="half" idx="1"/>
          </p:nvPr>
        </p:nvSpPr>
        <p:spPr>
          <a:xfrm>
            <a:off x="533400" y="1447800"/>
            <a:ext cx="8077200" cy="914400"/>
          </a:xfrm>
        </p:spPr>
        <p:txBody>
          <a:bodyPr rtlCol="0">
            <a:normAutofit fontScale="92500" lnSpcReduction="10000"/>
          </a:bodyPr>
          <a:lstStyle/>
          <a:p>
            <a:pPr lvl="1" eaLnBrk="1" fontAlgn="auto" hangingPunct="1">
              <a:spcAft>
                <a:spcPts val="0"/>
              </a:spcAft>
              <a:defRPr/>
            </a:pPr>
            <a:r>
              <a:rPr lang="en-US" sz="2800" dirty="0" smtClean="0"/>
              <a:t>Shorten the longest path using basic optimizations</a:t>
            </a:r>
          </a:p>
          <a:p>
            <a:pPr lvl="1" eaLnBrk="1" fontAlgn="auto" hangingPunct="1">
              <a:spcAft>
                <a:spcPts val="0"/>
              </a:spcAft>
              <a:defRPr/>
            </a:pPr>
            <a:r>
              <a:rPr lang="en-US" sz="2800" dirty="0" smtClean="0"/>
              <a:t>9 clock cycles</a:t>
            </a:r>
          </a:p>
          <a:p>
            <a:pPr marL="0" indent="0" eaLnBrk="1" fontAlgn="auto" hangingPunct="1">
              <a:spcAft>
                <a:spcPts val="0"/>
              </a:spcAft>
              <a:defRPr/>
            </a:pPr>
            <a:endParaRPr lang="en-US" dirty="0"/>
          </a:p>
        </p:txBody>
      </p:sp>
      <p:grpSp>
        <p:nvGrpSpPr>
          <p:cNvPr id="2" name="Group 38"/>
          <p:cNvGrpSpPr>
            <a:grpSpLocks/>
          </p:cNvGrpSpPr>
          <p:nvPr/>
        </p:nvGrpSpPr>
        <p:grpSpPr bwMode="auto">
          <a:xfrm>
            <a:off x="2000250" y="2644775"/>
            <a:ext cx="381000" cy="2667000"/>
            <a:chOff x="1152" y="1392"/>
            <a:chExt cx="240" cy="1680"/>
          </a:xfrm>
        </p:grpSpPr>
        <p:grpSp>
          <p:nvGrpSpPr>
            <p:cNvPr id="885823" name="Group 6"/>
            <p:cNvGrpSpPr>
              <a:grpSpLocks/>
            </p:cNvGrpSpPr>
            <p:nvPr/>
          </p:nvGrpSpPr>
          <p:grpSpPr bwMode="auto">
            <a:xfrm>
              <a:off x="1152" y="1392"/>
              <a:ext cx="240" cy="1680"/>
              <a:chOff x="1272" y="1584"/>
              <a:chExt cx="240" cy="1248"/>
            </a:xfrm>
          </p:grpSpPr>
          <p:sp>
            <p:nvSpPr>
              <p:cNvPr id="885825" name="Line 7"/>
              <p:cNvSpPr>
                <a:spLocks noChangeShapeType="1"/>
              </p:cNvSpPr>
              <p:nvPr/>
            </p:nvSpPr>
            <p:spPr bwMode="auto">
              <a:xfrm>
                <a:off x="1392" y="1824"/>
                <a:ext cx="0" cy="1008"/>
              </a:xfrm>
              <a:prstGeom prst="line">
                <a:avLst/>
              </a:prstGeom>
              <a:noFill/>
              <a:ln w="9525">
                <a:solidFill>
                  <a:schemeClr val="tx1"/>
                </a:solidFill>
                <a:round/>
                <a:headEnd/>
                <a:tailEnd/>
              </a:ln>
            </p:spPr>
            <p:txBody>
              <a:bodyPr wrap="none" anchor="ctr"/>
              <a:lstStyle/>
              <a:p>
                <a:endParaRPr lang="en-US"/>
              </a:p>
            </p:txBody>
          </p:sp>
          <p:sp>
            <p:nvSpPr>
              <p:cNvPr id="885826" name="Text Box 8"/>
              <p:cNvSpPr txBox="1">
                <a:spLocks noChangeArrowheads="1"/>
              </p:cNvSpPr>
              <p:nvPr/>
            </p:nvSpPr>
            <p:spPr bwMode="auto">
              <a:xfrm>
                <a:off x="1272" y="1584"/>
                <a:ext cx="240" cy="214"/>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1</a:t>
                </a:r>
              </a:p>
            </p:txBody>
          </p:sp>
        </p:grpSp>
        <p:sp>
          <p:nvSpPr>
            <p:cNvPr id="885824" name="Line 33"/>
            <p:cNvSpPr>
              <a:spLocks noChangeShapeType="1"/>
            </p:cNvSpPr>
            <p:nvPr/>
          </p:nvSpPr>
          <p:spPr bwMode="auto">
            <a:xfrm flipV="1">
              <a:off x="1272" y="1632"/>
              <a:ext cx="0" cy="384"/>
            </a:xfrm>
            <a:prstGeom prst="line">
              <a:avLst/>
            </a:prstGeom>
            <a:noFill/>
            <a:ln w="9525">
              <a:solidFill>
                <a:schemeClr val="tx1"/>
              </a:solidFill>
              <a:round/>
              <a:headEnd/>
              <a:tailEnd/>
            </a:ln>
          </p:spPr>
          <p:txBody>
            <a:bodyPr wrap="none" anchor="ctr"/>
            <a:lstStyle/>
            <a:p>
              <a:endParaRPr lang="en-US"/>
            </a:p>
          </p:txBody>
        </p:sp>
      </p:grpSp>
      <p:grpSp>
        <p:nvGrpSpPr>
          <p:cNvPr id="5" name="Group 39"/>
          <p:cNvGrpSpPr>
            <a:grpSpLocks/>
          </p:cNvGrpSpPr>
          <p:nvPr/>
        </p:nvGrpSpPr>
        <p:grpSpPr bwMode="auto">
          <a:xfrm>
            <a:off x="3124200" y="2644775"/>
            <a:ext cx="304800" cy="2743200"/>
            <a:chOff x="1872" y="1392"/>
            <a:chExt cx="192" cy="1728"/>
          </a:xfrm>
        </p:grpSpPr>
        <p:grpSp>
          <p:nvGrpSpPr>
            <p:cNvPr id="885819" name="Group 9"/>
            <p:cNvGrpSpPr>
              <a:grpSpLocks/>
            </p:cNvGrpSpPr>
            <p:nvPr/>
          </p:nvGrpSpPr>
          <p:grpSpPr bwMode="auto">
            <a:xfrm>
              <a:off x="1872" y="1392"/>
              <a:ext cx="192" cy="1728"/>
              <a:chOff x="1680" y="1584"/>
              <a:chExt cx="192" cy="1248"/>
            </a:xfrm>
          </p:grpSpPr>
          <p:sp>
            <p:nvSpPr>
              <p:cNvPr id="885821" name="Line 10"/>
              <p:cNvSpPr>
                <a:spLocks noChangeShapeType="1"/>
              </p:cNvSpPr>
              <p:nvPr/>
            </p:nvSpPr>
            <p:spPr bwMode="auto">
              <a:xfrm>
                <a:off x="1776" y="1824"/>
                <a:ext cx="0" cy="1008"/>
              </a:xfrm>
              <a:prstGeom prst="line">
                <a:avLst/>
              </a:prstGeom>
              <a:noFill/>
              <a:ln w="9525">
                <a:solidFill>
                  <a:schemeClr val="tx1"/>
                </a:solidFill>
                <a:round/>
                <a:headEnd/>
                <a:tailEnd/>
              </a:ln>
            </p:spPr>
            <p:txBody>
              <a:bodyPr wrap="none" anchor="ctr"/>
              <a:lstStyle/>
              <a:p>
                <a:endParaRPr lang="en-US"/>
              </a:p>
            </p:txBody>
          </p:sp>
          <p:sp>
            <p:nvSpPr>
              <p:cNvPr id="885822" name="Text Box 11"/>
              <p:cNvSpPr txBox="1">
                <a:spLocks noChangeArrowheads="1"/>
              </p:cNvSpPr>
              <p:nvPr/>
            </p:nvSpPr>
            <p:spPr bwMode="auto">
              <a:xfrm>
                <a:off x="1680" y="1584"/>
                <a:ext cx="192" cy="20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2</a:t>
                </a:r>
              </a:p>
            </p:txBody>
          </p:sp>
        </p:grpSp>
        <p:sp>
          <p:nvSpPr>
            <p:cNvPr id="885820" name="Line 34"/>
            <p:cNvSpPr>
              <a:spLocks noChangeShapeType="1"/>
            </p:cNvSpPr>
            <p:nvPr/>
          </p:nvSpPr>
          <p:spPr bwMode="auto">
            <a:xfrm flipV="1">
              <a:off x="1968" y="1632"/>
              <a:ext cx="0" cy="384"/>
            </a:xfrm>
            <a:prstGeom prst="line">
              <a:avLst/>
            </a:prstGeom>
            <a:noFill/>
            <a:ln w="9525">
              <a:solidFill>
                <a:schemeClr val="tx1"/>
              </a:solidFill>
              <a:round/>
              <a:headEnd/>
              <a:tailEnd/>
            </a:ln>
          </p:spPr>
          <p:txBody>
            <a:bodyPr wrap="none" anchor="ctr"/>
            <a:lstStyle/>
            <a:p>
              <a:endParaRPr lang="en-US"/>
            </a:p>
          </p:txBody>
        </p:sp>
      </p:grpSp>
      <p:grpSp>
        <p:nvGrpSpPr>
          <p:cNvPr id="7" name="Group 40"/>
          <p:cNvGrpSpPr>
            <a:grpSpLocks/>
          </p:cNvGrpSpPr>
          <p:nvPr/>
        </p:nvGrpSpPr>
        <p:grpSpPr bwMode="auto">
          <a:xfrm>
            <a:off x="4114800" y="2644775"/>
            <a:ext cx="304800" cy="2743200"/>
            <a:chOff x="2400" y="1392"/>
            <a:chExt cx="192" cy="1728"/>
          </a:xfrm>
        </p:grpSpPr>
        <p:grpSp>
          <p:nvGrpSpPr>
            <p:cNvPr id="885815" name="Group 12"/>
            <p:cNvGrpSpPr>
              <a:grpSpLocks/>
            </p:cNvGrpSpPr>
            <p:nvPr/>
          </p:nvGrpSpPr>
          <p:grpSpPr bwMode="auto">
            <a:xfrm>
              <a:off x="2400" y="1392"/>
              <a:ext cx="192" cy="1728"/>
              <a:chOff x="1884" y="1584"/>
              <a:chExt cx="192" cy="1248"/>
            </a:xfrm>
          </p:grpSpPr>
          <p:sp>
            <p:nvSpPr>
              <p:cNvPr id="885817" name="Line 13"/>
              <p:cNvSpPr>
                <a:spLocks noChangeShapeType="1"/>
              </p:cNvSpPr>
              <p:nvPr/>
            </p:nvSpPr>
            <p:spPr bwMode="auto">
              <a:xfrm>
                <a:off x="1968" y="1824"/>
                <a:ext cx="0" cy="1008"/>
              </a:xfrm>
              <a:prstGeom prst="line">
                <a:avLst/>
              </a:prstGeom>
              <a:noFill/>
              <a:ln w="9525">
                <a:solidFill>
                  <a:schemeClr val="tx1"/>
                </a:solidFill>
                <a:round/>
                <a:headEnd/>
                <a:tailEnd/>
              </a:ln>
            </p:spPr>
            <p:txBody>
              <a:bodyPr wrap="none" anchor="ctr"/>
              <a:lstStyle/>
              <a:p>
                <a:endParaRPr lang="en-US"/>
              </a:p>
            </p:txBody>
          </p:sp>
          <p:sp>
            <p:nvSpPr>
              <p:cNvPr id="885818" name="Text Box 14"/>
              <p:cNvSpPr txBox="1">
                <a:spLocks noChangeArrowheads="1"/>
              </p:cNvSpPr>
              <p:nvPr/>
            </p:nvSpPr>
            <p:spPr bwMode="auto">
              <a:xfrm>
                <a:off x="1884" y="1584"/>
                <a:ext cx="192" cy="20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3</a:t>
                </a:r>
              </a:p>
            </p:txBody>
          </p:sp>
        </p:grpSp>
        <p:sp>
          <p:nvSpPr>
            <p:cNvPr id="885816" name="Line 35"/>
            <p:cNvSpPr>
              <a:spLocks noChangeShapeType="1"/>
            </p:cNvSpPr>
            <p:nvPr/>
          </p:nvSpPr>
          <p:spPr bwMode="auto">
            <a:xfrm flipV="1">
              <a:off x="2484" y="1632"/>
              <a:ext cx="0" cy="384"/>
            </a:xfrm>
            <a:prstGeom prst="line">
              <a:avLst/>
            </a:prstGeom>
            <a:noFill/>
            <a:ln w="9525">
              <a:solidFill>
                <a:schemeClr val="tx1"/>
              </a:solidFill>
              <a:round/>
              <a:headEnd/>
              <a:tailEnd/>
            </a:ln>
          </p:spPr>
          <p:txBody>
            <a:bodyPr wrap="none" anchor="ctr"/>
            <a:lstStyle/>
            <a:p>
              <a:endParaRPr lang="en-US"/>
            </a:p>
          </p:txBody>
        </p:sp>
      </p:grpSp>
      <p:grpSp>
        <p:nvGrpSpPr>
          <p:cNvPr id="9" name="Group 41"/>
          <p:cNvGrpSpPr>
            <a:grpSpLocks/>
          </p:cNvGrpSpPr>
          <p:nvPr/>
        </p:nvGrpSpPr>
        <p:grpSpPr bwMode="auto">
          <a:xfrm>
            <a:off x="4724400" y="2644775"/>
            <a:ext cx="304800" cy="2743200"/>
            <a:chOff x="2832" y="1392"/>
            <a:chExt cx="192" cy="1728"/>
          </a:xfrm>
        </p:grpSpPr>
        <p:grpSp>
          <p:nvGrpSpPr>
            <p:cNvPr id="885811" name="Group 15"/>
            <p:cNvGrpSpPr>
              <a:grpSpLocks/>
            </p:cNvGrpSpPr>
            <p:nvPr/>
          </p:nvGrpSpPr>
          <p:grpSpPr bwMode="auto">
            <a:xfrm>
              <a:off x="2832" y="1392"/>
              <a:ext cx="192" cy="1728"/>
              <a:chOff x="2064" y="1584"/>
              <a:chExt cx="192" cy="1248"/>
            </a:xfrm>
          </p:grpSpPr>
          <p:sp>
            <p:nvSpPr>
              <p:cNvPr id="885813" name="Line 16"/>
              <p:cNvSpPr>
                <a:spLocks noChangeShapeType="1"/>
              </p:cNvSpPr>
              <p:nvPr/>
            </p:nvSpPr>
            <p:spPr bwMode="auto">
              <a:xfrm>
                <a:off x="2160" y="1824"/>
                <a:ext cx="0" cy="1008"/>
              </a:xfrm>
              <a:prstGeom prst="line">
                <a:avLst/>
              </a:prstGeom>
              <a:noFill/>
              <a:ln w="9525">
                <a:solidFill>
                  <a:schemeClr val="tx1"/>
                </a:solidFill>
                <a:round/>
                <a:headEnd/>
                <a:tailEnd/>
              </a:ln>
            </p:spPr>
            <p:txBody>
              <a:bodyPr wrap="none" anchor="ctr"/>
              <a:lstStyle/>
              <a:p>
                <a:endParaRPr lang="en-US"/>
              </a:p>
            </p:txBody>
          </p:sp>
          <p:sp>
            <p:nvSpPr>
              <p:cNvPr id="885814" name="Text Box 17"/>
              <p:cNvSpPr txBox="1">
                <a:spLocks noChangeArrowheads="1"/>
              </p:cNvSpPr>
              <p:nvPr/>
            </p:nvSpPr>
            <p:spPr bwMode="auto">
              <a:xfrm>
                <a:off x="2064" y="1584"/>
                <a:ext cx="192" cy="20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4</a:t>
                </a:r>
              </a:p>
            </p:txBody>
          </p:sp>
        </p:grpSp>
        <p:sp>
          <p:nvSpPr>
            <p:cNvPr id="885812" name="Line 36"/>
            <p:cNvSpPr>
              <a:spLocks noChangeShapeType="1"/>
            </p:cNvSpPr>
            <p:nvPr/>
          </p:nvSpPr>
          <p:spPr bwMode="auto">
            <a:xfrm flipV="1">
              <a:off x="2928" y="1632"/>
              <a:ext cx="0" cy="384"/>
            </a:xfrm>
            <a:prstGeom prst="line">
              <a:avLst/>
            </a:prstGeom>
            <a:noFill/>
            <a:ln w="9525">
              <a:solidFill>
                <a:schemeClr val="tx1"/>
              </a:solidFill>
              <a:round/>
              <a:headEnd/>
              <a:tailEnd/>
            </a:ln>
          </p:spPr>
          <p:txBody>
            <a:bodyPr wrap="none" anchor="ctr"/>
            <a:lstStyle/>
            <a:p>
              <a:endParaRPr lang="en-US"/>
            </a:p>
          </p:txBody>
        </p:sp>
      </p:grpSp>
      <p:grpSp>
        <p:nvGrpSpPr>
          <p:cNvPr id="11" name="Group 42"/>
          <p:cNvGrpSpPr>
            <a:grpSpLocks/>
          </p:cNvGrpSpPr>
          <p:nvPr/>
        </p:nvGrpSpPr>
        <p:grpSpPr bwMode="auto">
          <a:xfrm>
            <a:off x="6096000" y="2644775"/>
            <a:ext cx="304800" cy="2762250"/>
            <a:chOff x="3648" y="1392"/>
            <a:chExt cx="192" cy="1740"/>
          </a:xfrm>
        </p:grpSpPr>
        <p:grpSp>
          <p:nvGrpSpPr>
            <p:cNvPr id="885807" name="Group 18"/>
            <p:cNvGrpSpPr>
              <a:grpSpLocks/>
            </p:cNvGrpSpPr>
            <p:nvPr/>
          </p:nvGrpSpPr>
          <p:grpSpPr bwMode="auto">
            <a:xfrm>
              <a:off x="3648" y="1392"/>
              <a:ext cx="192" cy="1740"/>
              <a:chOff x="2352" y="1584"/>
              <a:chExt cx="192" cy="1248"/>
            </a:xfrm>
          </p:grpSpPr>
          <p:sp>
            <p:nvSpPr>
              <p:cNvPr id="885809" name="Line 19"/>
              <p:cNvSpPr>
                <a:spLocks noChangeShapeType="1"/>
              </p:cNvSpPr>
              <p:nvPr/>
            </p:nvSpPr>
            <p:spPr bwMode="auto">
              <a:xfrm>
                <a:off x="2448" y="1824"/>
                <a:ext cx="0" cy="1008"/>
              </a:xfrm>
              <a:prstGeom prst="line">
                <a:avLst/>
              </a:prstGeom>
              <a:noFill/>
              <a:ln w="9525">
                <a:solidFill>
                  <a:schemeClr val="tx1"/>
                </a:solidFill>
                <a:round/>
                <a:headEnd/>
                <a:tailEnd/>
              </a:ln>
            </p:spPr>
            <p:txBody>
              <a:bodyPr wrap="none" anchor="ctr"/>
              <a:lstStyle/>
              <a:p>
                <a:endParaRPr lang="en-US"/>
              </a:p>
            </p:txBody>
          </p:sp>
          <p:sp>
            <p:nvSpPr>
              <p:cNvPr id="885810" name="Text Box 20"/>
              <p:cNvSpPr txBox="1">
                <a:spLocks noChangeArrowheads="1"/>
              </p:cNvSpPr>
              <p:nvPr/>
            </p:nvSpPr>
            <p:spPr bwMode="auto">
              <a:xfrm>
                <a:off x="2352" y="1584"/>
                <a:ext cx="192" cy="207"/>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5</a:t>
                </a:r>
              </a:p>
            </p:txBody>
          </p:sp>
        </p:grpSp>
        <p:sp>
          <p:nvSpPr>
            <p:cNvPr id="885808" name="Line 37"/>
            <p:cNvSpPr>
              <a:spLocks noChangeShapeType="1"/>
            </p:cNvSpPr>
            <p:nvPr/>
          </p:nvSpPr>
          <p:spPr bwMode="auto">
            <a:xfrm flipV="1">
              <a:off x="3744" y="1632"/>
              <a:ext cx="0" cy="384"/>
            </a:xfrm>
            <a:prstGeom prst="line">
              <a:avLst/>
            </a:prstGeom>
            <a:noFill/>
            <a:ln w="9525">
              <a:solidFill>
                <a:schemeClr val="tx1"/>
              </a:solidFill>
              <a:round/>
              <a:headEnd/>
              <a:tailEnd/>
            </a:ln>
          </p:spPr>
          <p:txBody>
            <a:bodyPr wrap="none" anchor="ctr"/>
            <a:lstStyle/>
            <a:p>
              <a:endParaRPr lang="en-US"/>
            </a:p>
          </p:txBody>
        </p:sp>
      </p:grpSp>
      <p:grpSp>
        <p:nvGrpSpPr>
          <p:cNvPr id="13" name="Group 45"/>
          <p:cNvGrpSpPr>
            <a:grpSpLocks/>
          </p:cNvGrpSpPr>
          <p:nvPr/>
        </p:nvGrpSpPr>
        <p:grpSpPr bwMode="auto">
          <a:xfrm>
            <a:off x="6781800" y="2644775"/>
            <a:ext cx="304800" cy="2743200"/>
            <a:chOff x="4176" y="1392"/>
            <a:chExt cx="192" cy="1728"/>
          </a:xfrm>
        </p:grpSpPr>
        <p:grpSp>
          <p:nvGrpSpPr>
            <p:cNvPr id="885803" name="Group 21"/>
            <p:cNvGrpSpPr>
              <a:grpSpLocks/>
            </p:cNvGrpSpPr>
            <p:nvPr/>
          </p:nvGrpSpPr>
          <p:grpSpPr bwMode="auto">
            <a:xfrm>
              <a:off x="4176" y="1392"/>
              <a:ext cx="192" cy="1728"/>
              <a:chOff x="2784" y="1584"/>
              <a:chExt cx="192" cy="1248"/>
            </a:xfrm>
          </p:grpSpPr>
          <p:sp>
            <p:nvSpPr>
              <p:cNvPr id="885805" name="Line 22"/>
              <p:cNvSpPr>
                <a:spLocks noChangeShapeType="1"/>
              </p:cNvSpPr>
              <p:nvPr/>
            </p:nvSpPr>
            <p:spPr bwMode="auto">
              <a:xfrm>
                <a:off x="2880" y="1824"/>
                <a:ext cx="0" cy="1008"/>
              </a:xfrm>
              <a:prstGeom prst="line">
                <a:avLst/>
              </a:prstGeom>
              <a:noFill/>
              <a:ln w="9525">
                <a:solidFill>
                  <a:schemeClr val="tx1"/>
                </a:solidFill>
                <a:round/>
                <a:headEnd/>
                <a:tailEnd/>
              </a:ln>
            </p:spPr>
            <p:txBody>
              <a:bodyPr wrap="none" anchor="ctr"/>
              <a:lstStyle/>
              <a:p>
                <a:endParaRPr lang="en-US"/>
              </a:p>
            </p:txBody>
          </p:sp>
          <p:sp>
            <p:nvSpPr>
              <p:cNvPr id="885806" name="Text Box 23"/>
              <p:cNvSpPr txBox="1">
                <a:spLocks noChangeArrowheads="1"/>
              </p:cNvSpPr>
              <p:nvPr/>
            </p:nvSpPr>
            <p:spPr bwMode="auto">
              <a:xfrm>
                <a:off x="2784" y="1584"/>
                <a:ext cx="192" cy="20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6</a:t>
                </a:r>
              </a:p>
            </p:txBody>
          </p:sp>
        </p:grpSp>
        <p:sp>
          <p:nvSpPr>
            <p:cNvPr id="885804" name="Line 43"/>
            <p:cNvSpPr>
              <a:spLocks noChangeShapeType="1"/>
            </p:cNvSpPr>
            <p:nvPr/>
          </p:nvSpPr>
          <p:spPr bwMode="auto">
            <a:xfrm flipV="1">
              <a:off x="4272" y="1632"/>
              <a:ext cx="0" cy="384"/>
            </a:xfrm>
            <a:prstGeom prst="line">
              <a:avLst/>
            </a:prstGeom>
            <a:noFill/>
            <a:ln w="9525">
              <a:solidFill>
                <a:schemeClr val="tx1"/>
              </a:solidFill>
              <a:round/>
              <a:headEnd/>
              <a:tailEnd/>
            </a:ln>
          </p:spPr>
          <p:txBody>
            <a:bodyPr wrap="none" anchor="ctr"/>
            <a:lstStyle/>
            <a:p>
              <a:endParaRPr lang="en-US"/>
            </a:p>
          </p:txBody>
        </p:sp>
      </p:grpSp>
      <p:grpSp>
        <p:nvGrpSpPr>
          <p:cNvPr id="15" name="Group 46"/>
          <p:cNvGrpSpPr>
            <a:grpSpLocks/>
          </p:cNvGrpSpPr>
          <p:nvPr/>
        </p:nvGrpSpPr>
        <p:grpSpPr bwMode="auto">
          <a:xfrm>
            <a:off x="7467600" y="2644775"/>
            <a:ext cx="304800" cy="2743200"/>
            <a:chOff x="4608" y="1392"/>
            <a:chExt cx="192" cy="1728"/>
          </a:xfrm>
        </p:grpSpPr>
        <p:grpSp>
          <p:nvGrpSpPr>
            <p:cNvPr id="885799" name="Group 24"/>
            <p:cNvGrpSpPr>
              <a:grpSpLocks/>
            </p:cNvGrpSpPr>
            <p:nvPr/>
          </p:nvGrpSpPr>
          <p:grpSpPr bwMode="auto">
            <a:xfrm>
              <a:off x="4608" y="1392"/>
              <a:ext cx="192" cy="1728"/>
              <a:chOff x="3072" y="1584"/>
              <a:chExt cx="192" cy="1248"/>
            </a:xfrm>
          </p:grpSpPr>
          <p:sp>
            <p:nvSpPr>
              <p:cNvPr id="885801" name="Line 25"/>
              <p:cNvSpPr>
                <a:spLocks noChangeShapeType="1"/>
              </p:cNvSpPr>
              <p:nvPr/>
            </p:nvSpPr>
            <p:spPr bwMode="auto">
              <a:xfrm>
                <a:off x="3168" y="1824"/>
                <a:ext cx="0" cy="1008"/>
              </a:xfrm>
              <a:prstGeom prst="line">
                <a:avLst/>
              </a:prstGeom>
              <a:noFill/>
              <a:ln w="9525">
                <a:solidFill>
                  <a:schemeClr val="tx1"/>
                </a:solidFill>
                <a:round/>
                <a:headEnd/>
                <a:tailEnd/>
              </a:ln>
            </p:spPr>
            <p:txBody>
              <a:bodyPr wrap="none" anchor="ctr"/>
              <a:lstStyle/>
              <a:p>
                <a:endParaRPr lang="en-US"/>
              </a:p>
            </p:txBody>
          </p:sp>
          <p:sp>
            <p:nvSpPr>
              <p:cNvPr id="885802" name="Text Box 26"/>
              <p:cNvSpPr txBox="1">
                <a:spLocks noChangeArrowheads="1"/>
              </p:cNvSpPr>
              <p:nvPr/>
            </p:nvSpPr>
            <p:spPr bwMode="auto">
              <a:xfrm>
                <a:off x="3072" y="1584"/>
                <a:ext cx="192" cy="20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7</a:t>
                </a:r>
              </a:p>
            </p:txBody>
          </p:sp>
        </p:grpSp>
        <p:sp>
          <p:nvSpPr>
            <p:cNvPr id="885800" name="Line 44"/>
            <p:cNvSpPr>
              <a:spLocks noChangeShapeType="1"/>
            </p:cNvSpPr>
            <p:nvPr/>
          </p:nvSpPr>
          <p:spPr bwMode="auto">
            <a:xfrm flipV="1">
              <a:off x="4704" y="1632"/>
              <a:ext cx="0" cy="384"/>
            </a:xfrm>
            <a:prstGeom prst="line">
              <a:avLst/>
            </a:prstGeom>
            <a:noFill/>
            <a:ln w="9525">
              <a:solidFill>
                <a:schemeClr val="tx1"/>
              </a:solidFill>
              <a:round/>
              <a:headEnd/>
              <a:tailEnd/>
            </a:ln>
          </p:spPr>
          <p:txBody>
            <a:bodyPr wrap="none" anchor="ctr"/>
            <a:lstStyle/>
            <a:p>
              <a:endParaRPr lang="en-US"/>
            </a:p>
          </p:txBody>
        </p:sp>
      </p:grpSp>
      <p:grpSp>
        <p:nvGrpSpPr>
          <p:cNvPr id="17" name="Group 60"/>
          <p:cNvGrpSpPr>
            <a:grpSpLocks/>
          </p:cNvGrpSpPr>
          <p:nvPr/>
        </p:nvGrpSpPr>
        <p:grpSpPr bwMode="auto">
          <a:xfrm>
            <a:off x="2057400" y="3711575"/>
            <a:ext cx="6781800" cy="2590800"/>
            <a:chOff x="1392" y="2064"/>
            <a:chExt cx="4272" cy="1632"/>
          </a:xfrm>
        </p:grpSpPr>
        <p:sp>
          <p:nvSpPr>
            <p:cNvPr id="885787" name="AutoShape 47"/>
            <p:cNvSpPr>
              <a:spLocks noChangeArrowheads="1"/>
            </p:cNvSpPr>
            <p:nvPr/>
          </p:nvSpPr>
          <p:spPr bwMode="auto">
            <a:xfrm>
              <a:off x="1392" y="2208"/>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5788" name="AutoShape 48"/>
            <p:cNvSpPr>
              <a:spLocks noChangeArrowheads="1"/>
            </p:cNvSpPr>
            <p:nvPr/>
          </p:nvSpPr>
          <p:spPr bwMode="auto">
            <a:xfrm>
              <a:off x="1392" y="2064"/>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5789" name="AutoShape 49"/>
            <p:cNvSpPr>
              <a:spLocks noChangeArrowheads="1"/>
            </p:cNvSpPr>
            <p:nvPr/>
          </p:nvSpPr>
          <p:spPr bwMode="auto">
            <a:xfrm>
              <a:off x="1392" y="2784"/>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5790" name="AutoShape 50"/>
            <p:cNvSpPr>
              <a:spLocks noChangeArrowheads="1"/>
            </p:cNvSpPr>
            <p:nvPr/>
          </p:nvSpPr>
          <p:spPr bwMode="auto">
            <a:xfrm>
              <a:off x="2064" y="2496"/>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5791" name="AutoShape 51"/>
            <p:cNvSpPr>
              <a:spLocks noChangeArrowheads="1"/>
            </p:cNvSpPr>
            <p:nvPr/>
          </p:nvSpPr>
          <p:spPr bwMode="auto">
            <a:xfrm>
              <a:off x="2076" y="2784"/>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5792" name="AutoShape 52"/>
            <p:cNvSpPr>
              <a:spLocks noChangeArrowheads="1"/>
            </p:cNvSpPr>
            <p:nvPr/>
          </p:nvSpPr>
          <p:spPr bwMode="auto">
            <a:xfrm>
              <a:off x="2640" y="2880"/>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5793" name="AutoShape 53"/>
            <p:cNvSpPr>
              <a:spLocks noChangeArrowheads="1"/>
            </p:cNvSpPr>
            <p:nvPr/>
          </p:nvSpPr>
          <p:spPr bwMode="auto">
            <a:xfrm>
              <a:off x="3024" y="2592"/>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5794" name="AutoShape 54"/>
            <p:cNvSpPr>
              <a:spLocks noChangeArrowheads="1"/>
            </p:cNvSpPr>
            <p:nvPr/>
          </p:nvSpPr>
          <p:spPr bwMode="auto">
            <a:xfrm>
              <a:off x="3936" y="2592"/>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5795" name="AutoShape 55"/>
            <p:cNvSpPr>
              <a:spLocks noChangeArrowheads="1"/>
            </p:cNvSpPr>
            <p:nvPr/>
          </p:nvSpPr>
          <p:spPr bwMode="auto">
            <a:xfrm>
              <a:off x="4368" y="2544"/>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5796" name="AutoShape 56"/>
            <p:cNvSpPr>
              <a:spLocks noChangeArrowheads="1"/>
            </p:cNvSpPr>
            <p:nvPr/>
          </p:nvSpPr>
          <p:spPr bwMode="auto">
            <a:xfrm>
              <a:off x="4800" y="2592"/>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5797" name="AutoShape 57"/>
            <p:cNvSpPr>
              <a:spLocks noChangeArrowheads="1"/>
            </p:cNvSpPr>
            <p:nvPr/>
          </p:nvSpPr>
          <p:spPr bwMode="auto">
            <a:xfrm>
              <a:off x="5472" y="3504"/>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5798" name="AutoShape 58"/>
            <p:cNvSpPr>
              <a:spLocks noChangeArrowheads="1"/>
            </p:cNvSpPr>
            <p:nvPr/>
          </p:nvSpPr>
          <p:spPr bwMode="auto">
            <a:xfrm>
              <a:off x="5280" y="3504"/>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grpSp>
      <p:grpSp>
        <p:nvGrpSpPr>
          <p:cNvPr id="18" name="Group 73"/>
          <p:cNvGrpSpPr>
            <a:grpSpLocks/>
          </p:cNvGrpSpPr>
          <p:nvPr/>
        </p:nvGrpSpPr>
        <p:grpSpPr bwMode="auto">
          <a:xfrm>
            <a:off x="8229600" y="2644775"/>
            <a:ext cx="304800" cy="3276600"/>
            <a:chOff x="5280" y="1392"/>
            <a:chExt cx="192" cy="2064"/>
          </a:xfrm>
        </p:grpSpPr>
        <p:grpSp>
          <p:nvGrpSpPr>
            <p:cNvPr id="885781" name="Group 61"/>
            <p:cNvGrpSpPr>
              <a:grpSpLocks/>
            </p:cNvGrpSpPr>
            <p:nvPr/>
          </p:nvGrpSpPr>
          <p:grpSpPr bwMode="auto">
            <a:xfrm>
              <a:off x="5280" y="1392"/>
              <a:ext cx="192" cy="1728"/>
              <a:chOff x="4608" y="1392"/>
              <a:chExt cx="192" cy="1728"/>
            </a:xfrm>
          </p:grpSpPr>
          <p:grpSp>
            <p:nvGrpSpPr>
              <p:cNvPr id="885783" name="Group 62"/>
              <p:cNvGrpSpPr>
                <a:grpSpLocks/>
              </p:cNvGrpSpPr>
              <p:nvPr/>
            </p:nvGrpSpPr>
            <p:grpSpPr bwMode="auto">
              <a:xfrm>
                <a:off x="4608" y="1392"/>
                <a:ext cx="192" cy="1728"/>
                <a:chOff x="3072" y="1584"/>
                <a:chExt cx="192" cy="1248"/>
              </a:xfrm>
            </p:grpSpPr>
            <p:sp>
              <p:nvSpPr>
                <p:cNvPr id="885785" name="Line 63"/>
                <p:cNvSpPr>
                  <a:spLocks noChangeShapeType="1"/>
                </p:cNvSpPr>
                <p:nvPr/>
              </p:nvSpPr>
              <p:spPr bwMode="auto">
                <a:xfrm>
                  <a:off x="3168" y="1824"/>
                  <a:ext cx="0" cy="1008"/>
                </a:xfrm>
                <a:prstGeom prst="line">
                  <a:avLst/>
                </a:prstGeom>
                <a:noFill/>
                <a:ln w="9525">
                  <a:solidFill>
                    <a:schemeClr val="tx1"/>
                  </a:solidFill>
                  <a:round/>
                  <a:headEnd/>
                  <a:tailEnd/>
                </a:ln>
              </p:spPr>
              <p:txBody>
                <a:bodyPr wrap="none" anchor="ctr"/>
                <a:lstStyle/>
                <a:p>
                  <a:endParaRPr lang="en-US"/>
                </a:p>
              </p:txBody>
            </p:sp>
            <p:sp>
              <p:nvSpPr>
                <p:cNvPr id="885786" name="Text Box 64"/>
                <p:cNvSpPr txBox="1">
                  <a:spLocks noChangeArrowheads="1"/>
                </p:cNvSpPr>
                <p:nvPr/>
              </p:nvSpPr>
              <p:spPr bwMode="auto">
                <a:xfrm>
                  <a:off x="3072" y="1584"/>
                  <a:ext cx="192" cy="20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8</a:t>
                  </a:r>
                </a:p>
              </p:txBody>
            </p:sp>
          </p:grpSp>
          <p:sp>
            <p:nvSpPr>
              <p:cNvPr id="885784" name="Line 65"/>
              <p:cNvSpPr>
                <a:spLocks noChangeShapeType="1"/>
              </p:cNvSpPr>
              <p:nvPr/>
            </p:nvSpPr>
            <p:spPr bwMode="auto">
              <a:xfrm flipV="1">
                <a:off x="4704" y="1632"/>
                <a:ext cx="0" cy="384"/>
              </a:xfrm>
              <a:prstGeom prst="line">
                <a:avLst/>
              </a:prstGeom>
              <a:noFill/>
              <a:ln w="9525">
                <a:solidFill>
                  <a:schemeClr val="tx1"/>
                </a:solidFill>
                <a:round/>
                <a:headEnd/>
                <a:tailEnd/>
              </a:ln>
            </p:spPr>
            <p:txBody>
              <a:bodyPr wrap="none" anchor="ctr"/>
              <a:lstStyle/>
              <a:p>
                <a:endParaRPr lang="en-US"/>
              </a:p>
            </p:txBody>
          </p:sp>
        </p:grpSp>
        <p:sp>
          <p:nvSpPr>
            <p:cNvPr id="885782" name="Line 71"/>
            <p:cNvSpPr>
              <a:spLocks noChangeShapeType="1"/>
            </p:cNvSpPr>
            <p:nvPr/>
          </p:nvSpPr>
          <p:spPr bwMode="auto">
            <a:xfrm>
              <a:off x="5376" y="3120"/>
              <a:ext cx="0" cy="336"/>
            </a:xfrm>
            <a:prstGeom prst="line">
              <a:avLst/>
            </a:prstGeom>
            <a:noFill/>
            <a:ln w="9525">
              <a:solidFill>
                <a:schemeClr val="tx1"/>
              </a:solidFill>
              <a:round/>
              <a:headEnd/>
              <a:tailEnd/>
            </a:ln>
          </p:spPr>
          <p:txBody>
            <a:bodyPr wrap="none" anchor="ctr"/>
            <a:lstStyle/>
            <a:p>
              <a:endParaRPr lang="en-US"/>
            </a:p>
          </p:txBody>
        </p:sp>
      </p:grpSp>
      <p:grpSp>
        <p:nvGrpSpPr>
          <p:cNvPr id="21" name="Group 74"/>
          <p:cNvGrpSpPr>
            <a:grpSpLocks/>
          </p:cNvGrpSpPr>
          <p:nvPr/>
        </p:nvGrpSpPr>
        <p:grpSpPr bwMode="auto">
          <a:xfrm>
            <a:off x="8458200" y="2644775"/>
            <a:ext cx="304800" cy="3257550"/>
            <a:chOff x="5472" y="1392"/>
            <a:chExt cx="192" cy="2052"/>
          </a:xfrm>
        </p:grpSpPr>
        <p:grpSp>
          <p:nvGrpSpPr>
            <p:cNvPr id="885775" name="Group 66"/>
            <p:cNvGrpSpPr>
              <a:grpSpLocks/>
            </p:cNvGrpSpPr>
            <p:nvPr/>
          </p:nvGrpSpPr>
          <p:grpSpPr bwMode="auto">
            <a:xfrm>
              <a:off x="5472" y="1392"/>
              <a:ext cx="192" cy="1728"/>
              <a:chOff x="4608" y="1392"/>
              <a:chExt cx="192" cy="1728"/>
            </a:xfrm>
          </p:grpSpPr>
          <p:grpSp>
            <p:nvGrpSpPr>
              <p:cNvPr id="885777" name="Group 67"/>
              <p:cNvGrpSpPr>
                <a:grpSpLocks/>
              </p:cNvGrpSpPr>
              <p:nvPr/>
            </p:nvGrpSpPr>
            <p:grpSpPr bwMode="auto">
              <a:xfrm>
                <a:off x="4608" y="1392"/>
                <a:ext cx="192" cy="1728"/>
                <a:chOff x="3072" y="1584"/>
                <a:chExt cx="192" cy="1248"/>
              </a:xfrm>
            </p:grpSpPr>
            <p:sp>
              <p:nvSpPr>
                <p:cNvPr id="885779" name="Line 68"/>
                <p:cNvSpPr>
                  <a:spLocks noChangeShapeType="1"/>
                </p:cNvSpPr>
                <p:nvPr/>
              </p:nvSpPr>
              <p:spPr bwMode="auto">
                <a:xfrm>
                  <a:off x="3168" y="1824"/>
                  <a:ext cx="0" cy="1008"/>
                </a:xfrm>
                <a:prstGeom prst="line">
                  <a:avLst/>
                </a:prstGeom>
                <a:noFill/>
                <a:ln w="9525">
                  <a:solidFill>
                    <a:schemeClr val="tx1"/>
                  </a:solidFill>
                  <a:round/>
                  <a:headEnd/>
                  <a:tailEnd/>
                </a:ln>
              </p:spPr>
              <p:txBody>
                <a:bodyPr wrap="none" anchor="ctr"/>
                <a:lstStyle/>
                <a:p>
                  <a:endParaRPr lang="en-US"/>
                </a:p>
              </p:txBody>
            </p:sp>
            <p:sp>
              <p:nvSpPr>
                <p:cNvPr id="885780" name="Text Box 69"/>
                <p:cNvSpPr txBox="1">
                  <a:spLocks noChangeArrowheads="1"/>
                </p:cNvSpPr>
                <p:nvPr/>
              </p:nvSpPr>
              <p:spPr bwMode="auto">
                <a:xfrm>
                  <a:off x="3072" y="1584"/>
                  <a:ext cx="192" cy="20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9</a:t>
                  </a:r>
                </a:p>
              </p:txBody>
            </p:sp>
          </p:grpSp>
          <p:sp>
            <p:nvSpPr>
              <p:cNvPr id="885778" name="Line 70"/>
              <p:cNvSpPr>
                <a:spLocks noChangeShapeType="1"/>
              </p:cNvSpPr>
              <p:nvPr/>
            </p:nvSpPr>
            <p:spPr bwMode="auto">
              <a:xfrm flipV="1">
                <a:off x="4704" y="1632"/>
                <a:ext cx="0" cy="384"/>
              </a:xfrm>
              <a:prstGeom prst="line">
                <a:avLst/>
              </a:prstGeom>
              <a:noFill/>
              <a:ln w="9525">
                <a:solidFill>
                  <a:schemeClr val="tx1"/>
                </a:solidFill>
                <a:round/>
                <a:headEnd/>
                <a:tailEnd/>
              </a:ln>
            </p:spPr>
            <p:txBody>
              <a:bodyPr wrap="none" anchor="ctr"/>
              <a:lstStyle/>
              <a:p>
                <a:endParaRPr lang="en-US"/>
              </a:p>
            </p:txBody>
          </p:sp>
        </p:grpSp>
        <p:sp>
          <p:nvSpPr>
            <p:cNvPr id="885776" name="Line 72"/>
            <p:cNvSpPr>
              <a:spLocks noChangeShapeType="1"/>
            </p:cNvSpPr>
            <p:nvPr/>
          </p:nvSpPr>
          <p:spPr bwMode="auto">
            <a:xfrm>
              <a:off x="5568" y="3108"/>
              <a:ext cx="0" cy="336"/>
            </a:xfrm>
            <a:prstGeom prst="line">
              <a:avLst/>
            </a:prstGeom>
            <a:no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9"/>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500"/>
                                  </p:stCondLst>
                                  <p:childTnLst>
                                    <p:set>
                                      <p:cBhvr>
                                        <p:cTn id="22" dur="1" fill="hold">
                                          <p:stCondLst>
                                            <p:cond delay="0"/>
                                          </p:stCondLst>
                                        </p:cTn>
                                        <p:tgtEl>
                                          <p:spTgt spid="11"/>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nodeType="afterEffect">
                                  <p:stCondLst>
                                    <p:cond delay="500"/>
                                  </p:stCondLst>
                                  <p:childTnLst>
                                    <p:set>
                                      <p:cBhvr>
                                        <p:cTn id="25" dur="1" fill="hold">
                                          <p:stCondLst>
                                            <p:cond delay="0"/>
                                          </p:stCondLst>
                                        </p:cTn>
                                        <p:tgtEl>
                                          <p:spTgt spid="13"/>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nodeType="afterEffect">
                                  <p:stCondLst>
                                    <p:cond delay="500"/>
                                  </p:stCondLst>
                                  <p:childTnLst>
                                    <p:set>
                                      <p:cBhvr>
                                        <p:cTn id="28" dur="1" fill="hold">
                                          <p:stCondLst>
                                            <p:cond delay="0"/>
                                          </p:stCondLst>
                                        </p:cTn>
                                        <p:tgtEl>
                                          <p:spTgt spid="15"/>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500"/>
                                  </p:stCondLst>
                                  <p:childTnLst>
                                    <p:set>
                                      <p:cBhvr>
                                        <p:cTn id="31" dur="1" fill="hold">
                                          <p:stCondLst>
                                            <p:cond delay="0"/>
                                          </p:stCondLst>
                                        </p:cTn>
                                        <p:tgtEl>
                                          <p:spTgt spid="18"/>
                                        </p:tgtEl>
                                        <p:attrNameLst>
                                          <p:attrName>style.visibility</p:attrName>
                                        </p:attrNameLst>
                                      </p:cBhvr>
                                      <p:to>
                                        <p:strVal val="visible"/>
                                      </p:to>
                                    </p:set>
                                  </p:childTnLst>
                                </p:cTn>
                              </p:par>
                            </p:childTnLst>
                          </p:cTn>
                        </p:par>
                        <p:par>
                          <p:cTn id="32" fill="hold">
                            <p:stCondLst>
                              <p:cond delay="3500"/>
                            </p:stCondLst>
                            <p:childTnLst>
                              <p:par>
                                <p:cTn id="33" presetID="1" presetClass="entr" presetSubtype="0" fill="hold"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6786" name="Picture 3" descr="loc_missing_art_imagefile"/>
          <p:cNvPicPr>
            <a:picLocks noChangeAspect="1" noChangeArrowheads="1"/>
          </p:cNvPicPr>
          <p:nvPr/>
        </p:nvPicPr>
        <p:blipFill>
          <a:blip r:embed="rId3" cstate="print"/>
          <a:srcRect/>
          <a:stretch>
            <a:fillRect/>
          </a:stretch>
        </p:blipFill>
        <p:spPr bwMode="auto">
          <a:xfrm>
            <a:off x="3733800" y="2057400"/>
            <a:ext cx="4598988" cy="4038600"/>
          </a:xfrm>
          <a:prstGeom prst="rect">
            <a:avLst/>
          </a:prstGeom>
          <a:noFill/>
          <a:ln w="9525">
            <a:noFill/>
            <a:miter lim="800000"/>
            <a:headEnd/>
            <a:tailEnd/>
          </a:ln>
        </p:spPr>
      </p:pic>
      <p:sp>
        <p:nvSpPr>
          <p:cNvPr id="886787" name="Title 1"/>
          <p:cNvSpPr>
            <a:spLocks noGrp="1"/>
          </p:cNvSpPr>
          <p:nvPr>
            <p:ph type="title"/>
          </p:nvPr>
        </p:nvSpPr>
        <p:spPr/>
        <p:txBody>
          <a:bodyPr/>
          <a:lstStyle/>
          <a:p>
            <a:pPr eaLnBrk="1" hangingPunct="1"/>
            <a:r>
              <a:rPr lang="en-US" smtClean="0"/>
              <a:t>Pipelining Optimization</a:t>
            </a:r>
          </a:p>
        </p:txBody>
      </p:sp>
      <p:sp>
        <p:nvSpPr>
          <p:cNvPr id="886788" name="Content Placeholder 2"/>
          <p:cNvSpPr>
            <a:spLocks noGrp="1"/>
          </p:cNvSpPr>
          <p:nvPr>
            <p:ph sz="half" idx="1"/>
          </p:nvPr>
        </p:nvSpPr>
        <p:spPr>
          <a:xfrm>
            <a:off x="533400" y="2057400"/>
            <a:ext cx="4038600" cy="3733800"/>
          </a:xfrm>
        </p:spPr>
        <p:txBody>
          <a:bodyPr/>
          <a:lstStyle/>
          <a:p>
            <a:pPr lvl="1" eaLnBrk="1" hangingPunct="1"/>
            <a:r>
              <a:rPr lang="en-US" smtClean="0"/>
              <a:t>Watch out for pipeline </a:t>
            </a:r>
            <a:br>
              <a:rPr lang="en-US" smtClean="0"/>
            </a:br>
            <a:r>
              <a:rPr lang="en-US" smtClean="0"/>
              <a:t>effects including </a:t>
            </a:r>
            <a:br>
              <a:rPr lang="en-US" smtClean="0"/>
            </a:br>
            <a:r>
              <a:rPr lang="en-US" smtClean="0"/>
              <a:t>increased latency</a:t>
            </a:r>
          </a:p>
          <a:p>
            <a:pPr lvl="1" eaLnBrk="1" hangingPunct="1"/>
            <a:r>
              <a:rPr lang="en-US" smtClean="0"/>
              <a:t>6 clock cycles</a:t>
            </a:r>
          </a:p>
          <a:p>
            <a:pPr marL="0" indent="0" eaLnBrk="1" hangingPunct="1"/>
            <a:endParaRPr lang="en-US" smtClean="0"/>
          </a:p>
        </p:txBody>
      </p:sp>
      <p:sp>
        <p:nvSpPr>
          <p:cNvPr id="886789" name="Text Placeholder 5"/>
          <p:cNvSpPr>
            <a:spLocks noGrp="1"/>
          </p:cNvSpPr>
          <p:nvPr>
            <p:ph type="body" sz="quarter" idx="10"/>
          </p:nvPr>
        </p:nvSpPr>
        <p:spPr/>
        <p:txBody>
          <a:bodyPr/>
          <a:lstStyle/>
          <a:p>
            <a:pPr marL="0" indent="0" eaLnBrk="1" hangingPunct="1"/>
            <a:r>
              <a:rPr lang="en-US" smtClean="0"/>
              <a:t>Implement Pipelining</a:t>
            </a:r>
          </a:p>
        </p:txBody>
      </p:sp>
      <p:grpSp>
        <p:nvGrpSpPr>
          <p:cNvPr id="2" name="Group 22"/>
          <p:cNvGrpSpPr>
            <a:grpSpLocks/>
          </p:cNvGrpSpPr>
          <p:nvPr/>
        </p:nvGrpSpPr>
        <p:grpSpPr bwMode="auto">
          <a:xfrm>
            <a:off x="5334000" y="1524000"/>
            <a:ext cx="381000" cy="4267200"/>
            <a:chOff x="3264" y="768"/>
            <a:chExt cx="240" cy="2688"/>
          </a:xfrm>
        </p:grpSpPr>
        <p:grpSp>
          <p:nvGrpSpPr>
            <p:cNvPr id="886833" name="Group 6"/>
            <p:cNvGrpSpPr>
              <a:grpSpLocks/>
            </p:cNvGrpSpPr>
            <p:nvPr/>
          </p:nvGrpSpPr>
          <p:grpSpPr bwMode="auto">
            <a:xfrm>
              <a:off x="3264" y="768"/>
              <a:ext cx="240" cy="2688"/>
              <a:chOff x="1272" y="1584"/>
              <a:chExt cx="240" cy="1248"/>
            </a:xfrm>
          </p:grpSpPr>
          <p:sp>
            <p:nvSpPr>
              <p:cNvPr id="886835" name="Line 7"/>
              <p:cNvSpPr>
                <a:spLocks noChangeShapeType="1"/>
              </p:cNvSpPr>
              <p:nvPr/>
            </p:nvSpPr>
            <p:spPr bwMode="auto">
              <a:xfrm>
                <a:off x="1392" y="1824"/>
                <a:ext cx="0" cy="1008"/>
              </a:xfrm>
              <a:prstGeom prst="line">
                <a:avLst/>
              </a:prstGeom>
              <a:noFill/>
              <a:ln w="9525">
                <a:solidFill>
                  <a:schemeClr val="tx1"/>
                </a:solidFill>
                <a:round/>
                <a:headEnd/>
                <a:tailEnd/>
              </a:ln>
            </p:spPr>
            <p:txBody>
              <a:bodyPr wrap="none" anchor="ctr"/>
              <a:lstStyle/>
              <a:p>
                <a:endParaRPr lang="en-US"/>
              </a:p>
            </p:txBody>
          </p:sp>
          <p:sp>
            <p:nvSpPr>
              <p:cNvPr id="886836" name="Text Box 8"/>
              <p:cNvSpPr txBox="1">
                <a:spLocks noChangeArrowheads="1"/>
              </p:cNvSpPr>
              <p:nvPr/>
            </p:nvSpPr>
            <p:spPr bwMode="auto">
              <a:xfrm>
                <a:off x="1272" y="1584"/>
                <a:ext cx="240" cy="134"/>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1</a:t>
                </a:r>
              </a:p>
            </p:txBody>
          </p:sp>
        </p:grpSp>
        <p:sp>
          <p:nvSpPr>
            <p:cNvPr id="886834" name="Line 18"/>
            <p:cNvSpPr>
              <a:spLocks noChangeShapeType="1"/>
            </p:cNvSpPr>
            <p:nvPr/>
          </p:nvSpPr>
          <p:spPr bwMode="auto">
            <a:xfrm flipV="1">
              <a:off x="3384" y="1056"/>
              <a:ext cx="0" cy="384"/>
            </a:xfrm>
            <a:prstGeom prst="line">
              <a:avLst/>
            </a:prstGeom>
            <a:noFill/>
            <a:ln w="9525">
              <a:solidFill>
                <a:schemeClr val="tx1"/>
              </a:solidFill>
              <a:round/>
              <a:headEnd/>
              <a:tailEnd/>
            </a:ln>
          </p:spPr>
          <p:txBody>
            <a:bodyPr wrap="none" anchor="ctr"/>
            <a:lstStyle/>
            <a:p>
              <a:endParaRPr lang="en-US"/>
            </a:p>
          </p:txBody>
        </p:sp>
      </p:grpSp>
      <p:grpSp>
        <p:nvGrpSpPr>
          <p:cNvPr id="4" name="Group 23"/>
          <p:cNvGrpSpPr>
            <a:grpSpLocks/>
          </p:cNvGrpSpPr>
          <p:nvPr/>
        </p:nvGrpSpPr>
        <p:grpSpPr bwMode="auto">
          <a:xfrm>
            <a:off x="6172200" y="1524000"/>
            <a:ext cx="304800" cy="4267200"/>
            <a:chOff x="3840" y="768"/>
            <a:chExt cx="192" cy="2688"/>
          </a:xfrm>
        </p:grpSpPr>
        <p:grpSp>
          <p:nvGrpSpPr>
            <p:cNvPr id="886829" name="Group 9"/>
            <p:cNvGrpSpPr>
              <a:grpSpLocks/>
            </p:cNvGrpSpPr>
            <p:nvPr/>
          </p:nvGrpSpPr>
          <p:grpSpPr bwMode="auto">
            <a:xfrm>
              <a:off x="3840" y="768"/>
              <a:ext cx="192" cy="2688"/>
              <a:chOff x="1680" y="1584"/>
              <a:chExt cx="192" cy="1248"/>
            </a:xfrm>
          </p:grpSpPr>
          <p:sp>
            <p:nvSpPr>
              <p:cNvPr id="886831" name="Line 10"/>
              <p:cNvSpPr>
                <a:spLocks noChangeShapeType="1"/>
              </p:cNvSpPr>
              <p:nvPr/>
            </p:nvSpPr>
            <p:spPr bwMode="auto">
              <a:xfrm>
                <a:off x="1776" y="1824"/>
                <a:ext cx="0" cy="1008"/>
              </a:xfrm>
              <a:prstGeom prst="line">
                <a:avLst/>
              </a:prstGeom>
              <a:noFill/>
              <a:ln w="9525">
                <a:solidFill>
                  <a:schemeClr val="tx1"/>
                </a:solidFill>
                <a:round/>
                <a:headEnd/>
                <a:tailEnd/>
              </a:ln>
            </p:spPr>
            <p:txBody>
              <a:bodyPr wrap="none" anchor="ctr"/>
              <a:lstStyle/>
              <a:p>
                <a:endParaRPr lang="en-US"/>
              </a:p>
            </p:txBody>
          </p:sp>
          <p:sp>
            <p:nvSpPr>
              <p:cNvPr id="886832" name="Text Box 11"/>
              <p:cNvSpPr txBox="1">
                <a:spLocks noChangeArrowheads="1"/>
              </p:cNvSpPr>
              <p:nvPr/>
            </p:nvSpPr>
            <p:spPr bwMode="auto">
              <a:xfrm>
                <a:off x="1680" y="1584"/>
                <a:ext cx="192" cy="134"/>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2</a:t>
                </a:r>
              </a:p>
            </p:txBody>
          </p:sp>
        </p:grpSp>
        <p:sp>
          <p:nvSpPr>
            <p:cNvPr id="886830" name="Line 19"/>
            <p:cNvSpPr>
              <a:spLocks noChangeShapeType="1"/>
            </p:cNvSpPr>
            <p:nvPr/>
          </p:nvSpPr>
          <p:spPr bwMode="auto">
            <a:xfrm flipV="1">
              <a:off x="3936" y="1056"/>
              <a:ext cx="0" cy="384"/>
            </a:xfrm>
            <a:prstGeom prst="line">
              <a:avLst/>
            </a:prstGeom>
            <a:noFill/>
            <a:ln w="9525">
              <a:solidFill>
                <a:schemeClr val="tx1"/>
              </a:solidFill>
              <a:round/>
              <a:headEnd/>
              <a:tailEnd/>
            </a:ln>
          </p:spPr>
          <p:txBody>
            <a:bodyPr wrap="none" anchor="ctr"/>
            <a:lstStyle/>
            <a:p>
              <a:endParaRPr lang="en-US"/>
            </a:p>
          </p:txBody>
        </p:sp>
      </p:grpSp>
      <p:grpSp>
        <p:nvGrpSpPr>
          <p:cNvPr id="6" name="Group 25"/>
          <p:cNvGrpSpPr>
            <a:grpSpLocks/>
          </p:cNvGrpSpPr>
          <p:nvPr/>
        </p:nvGrpSpPr>
        <p:grpSpPr bwMode="auto">
          <a:xfrm>
            <a:off x="7620000" y="1524000"/>
            <a:ext cx="304800" cy="2743200"/>
            <a:chOff x="4704" y="768"/>
            <a:chExt cx="192" cy="1728"/>
          </a:xfrm>
        </p:grpSpPr>
        <p:grpSp>
          <p:nvGrpSpPr>
            <p:cNvPr id="886825" name="Group 15"/>
            <p:cNvGrpSpPr>
              <a:grpSpLocks/>
            </p:cNvGrpSpPr>
            <p:nvPr/>
          </p:nvGrpSpPr>
          <p:grpSpPr bwMode="auto">
            <a:xfrm>
              <a:off x="4704" y="768"/>
              <a:ext cx="192" cy="1728"/>
              <a:chOff x="2064" y="1584"/>
              <a:chExt cx="192" cy="1248"/>
            </a:xfrm>
          </p:grpSpPr>
          <p:sp>
            <p:nvSpPr>
              <p:cNvPr id="886827" name="Line 16"/>
              <p:cNvSpPr>
                <a:spLocks noChangeShapeType="1"/>
              </p:cNvSpPr>
              <p:nvPr/>
            </p:nvSpPr>
            <p:spPr bwMode="auto">
              <a:xfrm>
                <a:off x="2160" y="1824"/>
                <a:ext cx="0" cy="1008"/>
              </a:xfrm>
              <a:prstGeom prst="line">
                <a:avLst/>
              </a:prstGeom>
              <a:noFill/>
              <a:ln w="9525">
                <a:solidFill>
                  <a:schemeClr val="tx1"/>
                </a:solidFill>
                <a:round/>
                <a:headEnd/>
                <a:tailEnd/>
              </a:ln>
            </p:spPr>
            <p:txBody>
              <a:bodyPr wrap="none" anchor="ctr"/>
              <a:lstStyle/>
              <a:p>
                <a:endParaRPr lang="en-US"/>
              </a:p>
            </p:txBody>
          </p:sp>
          <p:sp>
            <p:nvSpPr>
              <p:cNvPr id="886828" name="Text Box 17"/>
              <p:cNvSpPr txBox="1">
                <a:spLocks noChangeArrowheads="1"/>
              </p:cNvSpPr>
              <p:nvPr/>
            </p:nvSpPr>
            <p:spPr bwMode="auto">
              <a:xfrm>
                <a:off x="2064" y="1584"/>
                <a:ext cx="192" cy="20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4</a:t>
                </a:r>
              </a:p>
            </p:txBody>
          </p:sp>
        </p:grpSp>
        <p:sp>
          <p:nvSpPr>
            <p:cNvPr id="886826" name="Line 21"/>
            <p:cNvSpPr>
              <a:spLocks noChangeShapeType="1"/>
            </p:cNvSpPr>
            <p:nvPr/>
          </p:nvSpPr>
          <p:spPr bwMode="auto">
            <a:xfrm flipV="1">
              <a:off x="4800" y="1056"/>
              <a:ext cx="0" cy="384"/>
            </a:xfrm>
            <a:prstGeom prst="line">
              <a:avLst/>
            </a:prstGeom>
            <a:noFill/>
            <a:ln w="9525">
              <a:solidFill>
                <a:schemeClr val="tx1"/>
              </a:solidFill>
              <a:round/>
              <a:headEnd/>
              <a:tailEnd/>
            </a:ln>
          </p:spPr>
          <p:txBody>
            <a:bodyPr wrap="none" anchor="ctr"/>
            <a:lstStyle/>
            <a:p>
              <a:endParaRPr lang="en-US"/>
            </a:p>
          </p:txBody>
        </p:sp>
      </p:grpSp>
      <p:grpSp>
        <p:nvGrpSpPr>
          <p:cNvPr id="8" name="Group 53"/>
          <p:cNvGrpSpPr>
            <a:grpSpLocks/>
          </p:cNvGrpSpPr>
          <p:nvPr/>
        </p:nvGrpSpPr>
        <p:grpSpPr bwMode="auto">
          <a:xfrm>
            <a:off x="5410200" y="2590800"/>
            <a:ext cx="3333750" cy="3581400"/>
            <a:chOff x="3552" y="1440"/>
            <a:chExt cx="2100" cy="2256"/>
          </a:xfrm>
        </p:grpSpPr>
        <p:sp>
          <p:nvSpPr>
            <p:cNvPr id="886813" name="AutoShape 26"/>
            <p:cNvSpPr>
              <a:spLocks noChangeArrowheads="1"/>
            </p:cNvSpPr>
            <p:nvPr/>
          </p:nvSpPr>
          <p:spPr bwMode="auto">
            <a:xfrm>
              <a:off x="5460" y="3504"/>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6814" name="AutoShape 27"/>
            <p:cNvSpPr>
              <a:spLocks noChangeArrowheads="1"/>
            </p:cNvSpPr>
            <p:nvPr/>
          </p:nvSpPr>
          <p:spPr bwMode="auto">
            <a:xfrm>
              <a:off x="5280" y="3504"/>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6815" name="AutoShape 28"/>
            <p:cNvSpPr>
              <a:spLocks noChangeArrowheads="1"/>
            </p:cNvSpPr>
            <p:nvPr/>
          </p:nvSpPr>
          <p:spPr bwMode="auto">
            <a:xfrm>
              <a:off x="3600" y="1584"/>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6816" name="AutoShape 29"/>
            <p:cNvSpPr>
              <a:spLocks noChangeArrowheads="1"/>
            </p:cNvSpPr>
            <p:nvPr/>
          </p:nvSpPr>
          <p:spPr bwMode="auto">
            <a:xfrm>
              <a:off x="3600" y="1440"/>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6817" name="AutoShape 30"/>
            <p:cNvSpPr>
              <a:spLocks noChangeArrowheads="1"/>
            </p:cNvSpPr>
            <p:nvPr/>
          </p:nvSpPr>
          <p:spPr bwMode="auto">
            <a:xfrm>
              <a:off x="3552" y="2112"/>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6818" name="AutoShape 31"/>
            <p:cNvSpPr>
              <a:spLocks noChangeArrowheads="1"/>
            </p:cNvSpPr>
            <p:nvPr/>
          </p:nvSpPr>
          <p:spPr bwMode="auto">
            <a:xfrm>
              <a:off x="3552" y="2928"/>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6819" name="AutoShape 32"/>
            <p:cNvSpPr>
              <a:spLocks noChangeArrowheads="1"/>
            </p:cNvSpPr>
            <p:nvPr/>
          </p:nvSpPr>
          <p:spPr bwMode="auto">
            <a:xfrm>
              <a:off x="4032" y="1872"/>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6820" name="AutoShape 33"/>
            <p:cNvSpPr>
              <a:spLocks noChangeArrowheads="1"/>
            </p:cNvSpPr>
            <p:nvPr/>
          </p:nvSpPr>
          <p:spPr bwMode="auto">
            <a:xfrm>
              <a:off x="4032" y="2112"/>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6821" name="AutoShape 34"/>
            <p:cNvSpPr>
              <a:spLocks noChangeArrowheads="1"/>
            </p:cNvSpPr>
            <p:nvPr/>
          </p:nvSpPr>
          <p:spPr bwMode="auto">
            <a:xfrm>
              <a:off x="4032" y="2880"/>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6822" name="AutoShape 35"/>
            <p:cNvSpPr>
              <a:spLocks noChangeArrowheads="1"/>
            </p:cNvSpPr>
            <p:nvPr/>
          </p:nvSpPr>
          <p:spPr bwMode="auto">
            <a:xfrm>
              <a:off x="4560" y="2208"/>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6823" name="AutoShape 36"/>
            <p:cNvSpPr>
              <a:spLocks noChangeArrowheads="1"/>
            </p:cNvSpPr>
            <p:nvPr/>
          </p:nvSpPr>
          <p:spPr bwMode="auto">
            <a:xfrm>
              <a:off x="4560" y="2928"/>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sp>
          <p:nvSpPr>
            <p:cNvPr id="886824" name="AutoShape 37"/>
            <p:cNvSpPr>
              <a:spLocks noChangeArrowheads="1"/>
            </p:cNvSpPr>
            <p:nvPr/>
          </p:nvSpPr>
          <p:spPr bwMode="auto">
            <a:xfrm>
              <a:off x="4944" y="1968"/>
              <a:ext cx="192" cy="192"/>
            </a:xfrm>
            <a:prstGeom prst="cube">
              <a:avLst>
                <a:gd name="adj" fmla="val 25000"/>
              </a:avLst>
            </a:prstGeom>
            <a:solidFill>
              <a:schemeClr val="bg2"/>
            </a:solidFill>
            <a:ln w="9525">
              <a:noFill/>
              <a:miter lim="800000"/>
              <a:headEnd/>
              <a:tailEnd/>
            </a:ln>
          </p:spPr>
          <p:txBody>
            <a:bodyPr wrap="none" anchor="ctr"/>
            <a:lstStyle/>
            <a:p>
              <a:pPr algn="ctr" eaLnBrk="0" hangingPunct="0"/>
              <a:r>
                <a:rPr lang="en-US" sz="1200">
                  <a:solidFill>
                    <a:srgbClr val="000000"/>
                  </a:solidFill>
                </a:rPr>
                <a:t>FFs</a:t>
              </a:r>
            </a:p>
          </p:txBody>
        </p:sp>
      </p:grpSp>
      <p:grpSp>
        <p:nvGrpSpPr>
          <p:cNvPr id="9" name="Group 54"/>
          <p:cNvGrpSpPr>
            <a:grpSpLocks/>
          </p:cNvGrpSpPr>
          <p:nvPr/>
        </p:nvGrpSpPr>
        <p:grpSpPr bwMode="auto">
          <a:xfrm>
            <a:off x="8153400" y="1524000"/>
            <a:ext cx="304800" cy="4286250"/>
            <a:chOff x="5280" y="768"/>
            <a:chExt cx="192" cy="2700"/>
          </a:xfrm>
        </p:grpSpPr>
        <p:grpSp>
          <p:nvGrpSpPr>
            <p:cNvPr id="886807" name="Group 40"/>
            <p:cNvGrpSpPr>
              <a:grpSpLocks/>
            </p:cNvGrpSpPr>
            <p:nvPr/>
          </p:nvGrpSpPr>
          <p:grpSpPr bwMode="auto">
            <a:xfrm>
              <a:off x="5280" y="768"/>
              <a:ext cx="192" cy="1728"/>
              <a:chOff x="4704" y="768"/>
              <a:chExt cx="192" cy="1728"/>
            </a:xfrm>
          </p:grpSpPr>
          <p:grpSp>
            <p:nvGrpSpPr>
              <p:cNvPr id="886809" name="Group 41"/>
              <p:cNvGrpSpPr>
                <a:grpSpLocks/>
              </p:cNvGrpSpPr>
              <p:nvPr/>
            </p:nvGrpSpPr>
            <p:grpSpPr bwMode="auto">
              <a:xfrm>
                <a:off x="4704" y="768"/>
                <a:ext cx="192" cy="1728"/>
                <a:chOff x="2064" y="1584"/>
                <a:chExt cx="192" cy="1248"/>
              </a:xfrm>
            </p:grpSpPr>
            <p:sp>
              <p:nvSpPr>
                <p:cNvPr id="886811" name="Line 42"/>
                <p:cNvSpPr>
                  <a:spLocks noChangeShapeType="1"/>
                </p:cNvSpPr>
                <p:nvPr/>
              </p:nvSpPr>
              <p:spPr bwMode="auto">
                <a:xfrm>
                  <a:off x="2160" y="1824"/>
                  <a:ext cx="0" cy="1008"/>
                </a:xfrm>
                <a:prstGeom prst="line">
                  <a:avLst/>
                </a:prstGeom>
                <a:noFill/>
                <a:ln w="9525">
                  <a:solidFill>
                    <a:schemeClr val="tx1"/>
                  </a:solidFill>
                  <a:round/>
                  <a:headEnd/>
                  <a:tailEnd/>
                </a:ln>
              </p:spPr>
              <p:txBody>
                <a:bodyPr wrap="none" anchor="ctr"/>
                <a:lstStyle/>
                <a:p>
                  <a:endParaRPr lang="en-US"/>
                </a:p>
              </p:txBody>
            </p:sp>
            <p:sp>
              <p:nvSpPr>
                <p:cNvPr id="886812" name="Text Box 43"/>
                <p:cNvSpPr txBox="1">
                  <a:spLocks noChangeArrowheads="1"/>
                </p:cNvSpPr>
                <p:nvPr/>
              </p:nvSpPr>
              <p:spPr bwMode="auto">
                <a:xfrm>
                  <a:off x="2064" y="1584"/>
                  <a:ext cx="192" cy="20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5</a:t>
                  </a:r>
                </a:p>
              </p:txBody>
            </p:sp>
          </p:grpSp>
          <p:sp>
            <p:nvSpPr>
              <p:cNvPr id="886810" name="Line 44"/>
              <p:cNvSpPr>
                <a:spLocks noChangeShapeType="1"/>
              </p:cNvSpPr>
              <p:nvPr/>
            </p:nvSpPr>
            <p:spPr bwMode="auto">
              <a:xfrm flipV="1">
                <a:off x="4800" y="1056"/>
                <a:ext cx="0" cy="384"/>
              </a:xfrm>
              <a:prstGeom prst="line">
                <a:avLst/>
              </a:prstGeom>
              <a:noFill/>
              <a:ln w="9525">
                <a:solidFill>
                  <a:schemeClr val="tx1"/>
                </a:solidFill>
                <a:round/>
                <a:headEnd/>
                <a:tailEnd/>
              </a:ln>
            </p:spPr>
            <p:txBody>
              <a:bodyPr wrap="none" anchor="ctr"/>
              <a:lstStyle/>
              <a:p>
                <a:endParaRPr lang="en-US"/>
              </a:p>
            </p:txBody>
          </p:sp>
        </p:grpSp>
        <p:sp>
          <p:nvSpPr>
            <p:cNvPr id="886808" name="Line 50"/>
            <p:cNvSpPr>
              <a:spLocks noChangeShapeType="1"/>
            </p:cNvSpPr>
            <p:nvPr/>
          </p:nvSpPr>
          <p:spPr bwMode="auto">
            <a:xfrm>
              <a:off x="5376" y="2460"/>
              <a:ext cx="0" cy="1008"/>
            </a:xfrm>
            <a:prstGeom prst="line">
              <a:avLst/>
            </a:prstGeom>
            <a:noFill/>
            <a:ln w="9525">
              <a:solidFill>
                <a:schemeClr val="tx1"/>
              </a:solidFill>
              <a:round/>
              <a:headEnd/>
              <a:tailEnd/>
            </a:ln>
          </p:spPr>
          <p:txBody>
            <a:bodyPr wrap="none" anchor="ctr"/>
            <a:lstStyle/>
            <a:p>
              <a:endParaRPr lang="en-US"/>
            </a:p>
          </p:txBody>
        </p:sp>
      </p:grpSp>
      <p:grpSp>
        <p:nvGrpSpPr>
          <p:cNvPr id="12" name="Group 52"/>
          <p:cNvGrpSpPr>
            <a:grpSpLocks/>
          </p:cNvGrpSpPr>
          <p:nvPr/>
        </p:nvGrpSpPr>
        <p:grpSpPr bwMode="auto">
          <a:xfrm>
            <a:off x="8458200" y="1524000"/>
            <a:ext cx="304800" cy="4267200"/>
            <a:chOff x="5472" y="768"/>
            <a:chExt cx="192" cy="2688"/>
          </a:xfrm>
        </p:grpSpPr>
        <p:grpSp>
          <p:nvGrpSpPr>
            <p:cNvPr id="886801" name="Group 45"/>
            <p:cNvGrpSpPr>
              <a:grpSpLocks/>
            </p:cNvGrpSpPr>
            <p:nvPr/>
          </p:nvGrpSpPr>
          <p:grpSpPr bwMode="auto">
            <a:xfrm>
              <a:off x="5472" y="768"/>
              <a:ext cx="192" cy="1728"/>
              <a:chOff x="4704" y="768"/>
              <a:chExt cx="192" cy="1728"/>
            </a:xfrm>
          </p:grpSpPr>
          <p:grpSp>
            <p:nvGrpSpPr>
              <p:cNvPr id="886803" name="Group 46"/>
              <p:cNvGrpSpPr>
                <a:grpSpLocks/>
              </p:cNvGrpSpPr>
              <p:nvPr/>
            </p:nvGrpSpPr>
            <p:grpSpPr bwMode="auto">
              <a:xfrm>
                <a:off x="4704" y="768"/>
                <a:ext cx="192" cy="1728"/>
                <a:chOff x="2064" y="1584"/>
                <a:chExt cx="192" cy="1248"/>
              </a:xfrm>
            </p:grpSpPr>
            <p:sp>
              <p:nvSpPr>
                <p:cNvPr id="886805" name="Line 47"/>
                <p:cNvSpPr>
                  <a:spLocks noChangeShapeType="1"/>
                </p:cNvSpPr>
                <p:nvPr/>
              </p:nvSpPr>
              <p:spPr bwMode="auto">
                <a:xfrm>
                  <a:off x="2160" y="1824"/>
                  <a:ext cx="0" cy="1008"/>
                </a:xfrm>
                <a:prstGeom prst="line">
                  <a:avLst/>
                </a:prstGeom>
                <a:noFill/>
                <a:ln w="9525">
                  <a:solidFill>
                    <a:schemeClr val="tx1"/>
                  </a:solidFill>
                  <a:round/>
                  <a:headEnd/>
                  <a:tailEnd/>
                </a:ln>
              </p:spPr>
              <p:txBody>
                <a:bodyPr wrap="none" anchor="ctr"/>
                <a:lstStyle/>
                <a:p>
                  <a:endParaRPr lang="en-US"/>
                </a:p>
              </p:txBody>
            </p:sp>
            <p:sp>
              <p:nvSpPr>
                <p:cNvPr id="886806" name="Text Box 48"/>
                <p:cNvSpPr txBox="1">
                  <a:spLocks noChangeArrowheads="1"/>
                </p:cNvSpPr>
                <p:nvPr/>
              </p:nvSpPr>
              <p:spPr bwMode="auto">
                <a:xfrm>
                  <a:off x="2064" y="1584"/>
                  <a:ext cx="192" cy="208"/>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6</a:t>
                  </a:r>
                </a:p>
              </p:txBody>
            </p:sp>
          </p:grpSp>
          <p:sp>
            <p:nvSpPr>
              <p:cNvPr id="886804" name="Line 49"/>
              <p:cNvSpPr>
                <a:spLocks noChangeShapeType="1"/>
              </p:cNvSpPr>
              <p:nvPr/>
            </p:nvSpPr>
            <p:spPr bwMode="auto">
              <a:xfrm flipV="1">
                <a:off x="4800" y="1056"/>
                <a:ext cx="0" cy="384"/>
              </a:xfrm>
              <a:prstGeom prst="line">
                <a:avLst/>
              </a:prstGeom>
              <a:noFill/>
              <a:ln w="9525">
                <a:solidFill>
                  <a:schemeClr val="tx1"/>
                </a:solidFill>
                <a:round/>
                <a:headEnd/>
                <a:tailEnd/>
              </a:ln>
            </p:spPr>
            <p:txBody>
              <a:bodyPr wrap="none" anchor="ctr"/>
              <a:lstStyle/>
              <a:p>
                <a:endParaRPr lang="en-US"/>
              </a:p>
            </p:txBody>
          </p:sp>
        </p:grpSp>
        <p:sp>
          <p:nvSpPr>
            <p:cNvPr id="886802" name="Line 51"/>
            <p:cNvSpPr>
              <a:spLocks noChangeShapeType="1"/>
            </p:cNvSpPr>
            <p:nvPr/>
          </p:nvSpPr>
          <p:spPr bwMode="auto">
            <a:xfrm>
              <a:off x="5568" y="2448"/>
              <a:ext cx="0" cy="1008"/>
            </a:xfrm>
            <a:prstGeom prst="line">
              <a:avLst/>
            </a:prstGeom>
            <a:noFill/>
            <a:ln w="9525">
              <a:solidFill>
                <a:schemeClr val="tx1"/>
              </a:solidFill>
              <a:round/>
              <a:headEnd/>
              <a:tailEnd/>
            </a:ln>
          </p:spPr>
          <p:txBody>
            <a:bodyPr wrap="none" anchor="ctr"/>
            <a:lstStyle/>
            <a:p>
              <a:endParaRPr lang="en-US"/>
            </a:p>
          </p:txBody>
        </p:sp>
      </p:grpSp>
      <p:grpSp>
        <p:nvGrpSpPr>
          <p:cNvPr id="15" name="Group 24"/>
          <p:cNvGrpSpPr>
            <a:grpSpLocks/>
          </p:cNvGrpSpPr>
          <p:nvPr/>
        </p:nvGrpSpPr>
        <p:grpSpPr bwMode="auto">
          <a:xfrm>
            <a:off x="6319838" y="1524000"/>
            <a:ext cx="919162" cy="4267200"/>
            <a:chOff x="3981" y="768"/>
            <a:chExt cx="579" cy="2688"/>
          </a:xfrm>
        </p:grpSpPr>
        <p:grpSp>
          <p:nvGrpSpPr>
            <p:cNvPr id="886797" name="Group 12"/>
            <p:cNvGrpSpPr>
              <a:grpSpLocks/>
            </p:cNvGrpSpPr>
            <p:nvPr/>
          </p:nvGrpSpPr>
          <p:grpSpPr bwMode="auto">
            <a:xfrm>
              <a:off x="3981" y="768"/>
              <a:ext cx="579" cy="2688"/>
              <a:chOff x="1968" y="1584"/>
              <a:chExt cx="579" cy="1248"/>
            </a:xfrm>
          </p:grpSpPr>
          <p:sp>
            <p:nvSpPr>
              <p:cNvPr id="886799" name="Line 13"/>
              <p:cNvSpPr>
                <a:spLocks noChangeShapeType="1"/>
              </p:cNvSpPr>
              <p:nvPr/>
            </p:nvSpPr>
            <p:spPr bwMode="auto">
              <a:xfrm>
                <a:off x="1968" y="1824"/>
                <a:ext cx="0" cy="1008"/>
              </a:xfrm>
              <a:prstGeom prst="line">
                <a:avLst/>
              </a:prstGeom>
              <a:noFill/>
              <a:ln w="9525">
                <a:solidFill>
                  <a:schemeClr val="tx1"/>
                </a:solidFill>
                <a:round/>
                <a:headEnd/>
                <a:tailEnd/>
              </a:ln>
            </p:spPr>
            <p:txBody>
              <a:bodyPr wrap="none" anchor="ctr"/>
              <a:lstStyle/>
              <a:p>
                <a:endParaRPr lang="en-US"/>
              </a:p>
            </p:txBody>
          </p:sp>
          <p:sp>
            <p:nvSpPr>
              <p:cNvPr id="886800" name="Text Box 14"/>
              <p:cNvSpPr txBox="1">
                <a:spLocks noChangeArrowheads="1"/>
              </p:cNvSpPr>
              <p:nvPr/>
            </p:nvSpPr>
            <p:spPr bwMode="auto">
              <a:xfrm>
                <a:off x="2355" y="1584"/>
                <a:ext cx="192" cy="134"/>
              </a:xfrm>
              <a:prstGeom prst="rect">
                <a:avLst/>
              </a:prstGeom>
              <a:noFill/>
              <a:ln w="9525">
                <a:noFill/>
                <a:miter lim="800000"/>
                <a:headEnd/>
                <a:tailEnd/>
              </a:ln>
            </p:spPr>
            <p:txBody>
              <a:bodyPr>
                <a:spAutoFit/>
              </a:bodyPr>
              <a:lstStyle/>
              <a:p>
                <a:pPr algn="ctr" eaLnBrk="0" hangingPunct="0">
                  <a:spcBef>
                    <a:spcPct val="50000"/>
                  </a:spcBef>
                </a:pPr>
                <a:r>
                  <a:rPr lang="en-US" sz="2400">
                    <a:solidFill>
                      <a:srgbClr val="000000"/>
                    </a:solidFill>
                  </a:rPr>
                  <a:t>3</a:t>
                </a:r>
              </a:p>
            </p:txBody>
          </p:sp>
        </p:grpSp>
        <p:sp>
          <p:nvSpPr>
            <p:cNvPr id="886798" name="Line 20"/>
            <p:cNvSpPr>
              <a:spLocks noChangeShapeType="1"/>
            </p:cNvSpPr>
            <p:nvPr/>
          </p:nvSpPr>
          <p:spPr bwMode="auto">
            <a:xfrm flipV="1">
              <a:off x="4464" y="1056"/>
              <a:ext cx="0" cy="2400"/>
            </a:xfrm>
            <a:prstGeom prst="line">
              <a:avLst/>
            </a:prstGeom>
            <a:no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50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nodeType="afterEffect">
                                  <p:stCondLst>
                                    <p:cond delay="50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Title 1"/>
          <p:cNvSpPr>
            <a:spLocks noGrp="1"/>
          </p:cNvSpPr>
          <p:nvPr>
            <p:ph type="title"/>
          </p:nvPr>
        </p:nvSpPr>
        <p:spPr/>
        <p:txBody>
          <a:bodyPr/>
          <a:lstStyle/>
          <a:p>
            <a:pPr eaLnBrk="1" hangingPunct="1"/>
            <a:r>
              <a:rPr lang="en-US" smtClean="0"/>
              <a:t>B. Using Pipelining in SCTLs</a:t>
            </a:r>
          </a:p>
        </p:txBody>
      </p:sp>
      <p:sp>
        <p:nvSpPr>
          <p:cNvPr id="887811" name="Content Placeholder 2"/>
          <p:cNvSpPr>
            <a:spLocks noGrp="1"/>
          </p:cNvSpPr>
          <p:nvPr>
            <p:ph idx="1"/>
          </p:nvPr>
        </p:nvSpPr>
        <p:spPr/>
        <p:txBody>
          <a:bodyPr/>
          <a:lstStyle/>
          <a:p>
            <a:pPr marL="0" indent="0" eaLnBrk="1" hangingPunct="1"/>
            <a:r>
              <a:rPr lang="en-US" smtClean="0"/>
              <a:t>SCTL limited by propagation delays through the FPGA circuitry</a:t>
            </a:r>
          </a:p>
          <a:p>
            <a:pPr lvl="1" eaLnBrk="1" hangingPunct="1"/>
            <a:r>
              <a:rPr lang="en-US" smtClean="0"/>
              <a:t>If total combinatorial path propagation takes longer than 1 clock cycle, compile fails</a:t>
            </a:r>
          </a:p>
          <a:p>
            <a:pPr lvl="2" eaLnBrk="1" hangingPunct="1"/>
            <a:r>
              <a:rPr lang="en-US" sz="2400" smtClean="0"/>
              <a:t>First, shorten the longest path using basic optimizations</a:t>
            </a:r>
          </a:p>
          <a:p>
            <a:pPr lvl="2" eaLnBrk="1" hangingPunct="1"/>
            <a:r>
              <a:rPr lang="en-US" smtClean="0"/>
              <a:t>If necessary, reduce the length of the combinatorial path further using pipelining</a:t>
            </a:r>
          </a:p>
          <a:p>
            <a:pPr lvl="2" eaLnBrk="1" hangingPunct="1"/>
            <a:endParaRPr lang="en-US" smtClean="0"/>
          </a:p>
          <a:p>
            <a:pPr marL="0" indent="0" eaLnBrk="1" hangingPunct="1"/>
            <a:endParaRPr lang="en-US" smtClean="0"/>
          </a:p>
          <a:p>
            <a:pPr marL="0" indent="0" eaLnBrk="1" hangingPunct="1"/>
            <a:endParaRPr lang="en-US" smtClean="0"/>
          </a:p>
        </p:txBody>
      </p:sp>
    </p:spTree>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Title 1"/>
          <p:cNvSpPr>
            <a:spLocks noGrp="1"/>
          </p:cNvSpPr>
          <p:nvPr>
            <p:ph type="title"/>
          </p:nvPr>
        </p:nvSpPr>
        <p:spPr/>
        <p:txBody>
          <a:bodyPr/>
          <a:lstStyle/>
          <a:p>
            <a:pPr eaLnBrk="1" hangingPunct="1"/>
            <a:r>
              <a:rPr lang="en-US" smtClean="0"/>
              <a:t>Using Pipelining in SCTLs</a:t>
            </a:r>
          </a:p>
        </p:txBody>
      </p:sp>
      <p:pic>
        <p:nvPicPr>
          <p:cNvPr id="888835" name="Picture 2" descr="loc_missing_art_imagefile"/>
          <p:cNvPicPr>
            <a:picLocks noChangeAspect="1" noChangeArrowheads="1"/>
          </p:cNvPicPr>
          <p:nvPr/>
        </p:nvPicPr>
        <p:blipFill>
          <a:blip r:embed="rId3" cstate="print"/>
          <a:srcRect/>
          <a:stretch>
            <a:fillRect/>
          </a:stretch>
        </p:blipFill>
        <p:spPr bwMode="auto">
          <a:xfrm>
            <a:off x="1838325" y="1247775"/>
            <a:ext cx="5934075" cy="4735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9858" name="Picture 2" descr="loc_missing_art_imagefile"/>
          <p:cNvPicPr>
            <a:picLocks noChangeAspect="1" noChangeArrowheads="1"/>
          </p:cNvPicPr>
          <p:nvPr/>
        </p:nvPicPr>
        <p:blipFill>
          <a:blip r:embed="rId3" cstate="print"/>
          <a:srcRect/>
          <a:stretch>
            <a:fillRect/>
          </a:stretch>
        </p:blipFill>
        <p:spPr bwMode="auto">
          <a:xfrm>
            <a:off x="1219200" y="1143000"/>
            <a:ext cx="6734175" cy="5022850"/>
          </a:xfrm>
          <a:prstGeom prst="rect">
            <a:avLst/>
          </a:prstGeom>
          <a:noFill/>
          <a:ln w="9525">
            <a:noFill/>
            <a:miter lim="800000"/>
            <a:headEnd/>
            <a:tailEnd/>
          </a:ln>
        </p:spPr>
      </p:pic>
      <p:sp>
        <p:nvSpPr>
          <p:cNvPr id="889859" name="Title 1"/>
          <p:cNvSpPr>
            <a:spLocks noGrp="1"/>
          </p:cNvSpPr>
          <p:nvPr>
            <p:ph type="title"/>
          </p:nvPr>
        </p:nvSpPr>
        <p:spPr/>
        <p:txBody>
          <a:bodyPr/>
          <a:lstStyle/>
          <a:p>
            <a:pPr eaLnBrk="1" hangingPunct="1"/>
            <a:r>
              <a:rPr lang="en-US" smtClean="0"/>
              <a:t>Using Pipelining in SCTLs</a:t>
            </a:r>
          </a:p>
        </p:txBody>
      </p:sp>
    </p:spTree>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Title 1"/>
          <p:cNvSpPr>
            <a:spLocks noGrp="1"/>
          </p:cNvSpPr>
          <p:nvPr>
            <p:ph type="title"/>
          </p:nvPr>
        </p:nvSpPr>
        <p:spPr/>
        <p:txBody>
          <a:bodyPr/>
          <a:lstStyle/>
          <a:p>
            <a:pPr eaLnBrk="1" hangingPunct="1"/>
            <a:r>
              <a:rPr lang="en-US" smtClean="0"/>
              <a:t>Using Pipelining in SCTLs</a:t>
            </a:r>
          </a:p>
        </p:txBody>
      </p:sp>
      <p:pic>
        <p:nvPicPr>
          <p:cNvPr id="890883" name="Picture 2" descr="loc_missing_art_imagefile"/>
          <p:cNvPicPr>
            <a:picLocks noChangeAspect="1" noChangeArrowheads="1"/>
          </p:cNvPicPr>
          <p:nvPr/>
        </p:nvPicPr>
        <p:blipFill>
          <a:blip r:embed="rId3" cstate="print"/>
          <a:srcRect/>
          <a:stretch>
            <a:fillRect/>
          </a:stretch>
        </p:blipFill>
        <p:spPr bwMode="auto">
          <a:xfrm>
            <a:off x="2095500" y="1085850"/>
            <a:ext cx="5295900" cy="5010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p:txBody>
          <a:bodyPr/>
          <a:lstStyle/>
          <a:p>
            <a:r>
              <a:rPr lang="en-US" smtClean="0"/>
              <a:t>Continuing Your LabVIEW Education</a:t>
            </a:r>
          </a:p>
        </p:txBody>
      </p:sp>
      <p:sp>
        <p:nvSpPr>
          <p:cNvPr id="891907" name="Rectangle 3"/>
          <p:cNvSpPr>
            <a:spLocks noGrp="1" noChangeArrowheads="1"/>
          </p:cNvSpPr>
          <p:nvPr>
            <p:ph idx="1"/>
          </p:nvPr>
        </p:nvSpPr>
        <p:spPr/>
        <p:txBody>
          <a:bodyPr/>
          <a:lstStyle/>
          <a:p>
            <a:pPr lvl="1"/>
            <a:r>
              <a:rPr lang="en-US" smtClean="0"/>
              <a:t>Instructor Led Training</a:t>
            </a:r>
          </a:p>
          <a:p>
            <a:pPr lvl="2"/>
            <a:r>
              <a:rPr lang="en-US" smtClean="0"/>
              <a:t>LabVIEW Real-Time 1</a:t>
            </a:r>
          </a:p>
          <a:p>
            <a:pPr lvl="2"/>
            <a:r>
              <a:rPr lang="en-US" smtClean="0"/>
              <a:t>LabVIEW Real-Time 2</a:t>
            </a:r>
          </a:p>
          <a:p>
            <a:pPr lvl="2"/>
            <a:r>
              <a:rPr lang="en-US" smtClean="0"/>
              <a:t>LabVIEW Performance</a:t>
            </a:r>
          </a:p>
        </p:txBody>
      </p:sp>
    </p:spTree>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p:txBody>
          <a:bodyPr/>
          <a:lstStyle/>
          <a:p>
            <a:r>
              <a:rPr lang="en-US" smtClean="0"/>
              <a:t>Continuing Your LabVIEW Education</a:t>
            </a:r>
          </a:p>
        </p:txBody>
      </p:sp>
      <p:sp>
        <p:nvSpPr>
          <p:cNvPr id="892931" name="Rectangle 3"/>
          <p:cNvSpPr>
            <a:spLocks noGrp="1" noChangeArrowheads="1"/>
          </p:cNvSpPr>
          <p:nvPr>
            <p:ph idx="1"/>
          </p:nvPr>
        </p:nvSpPr>
        <p:spPr/>
        <p:txBody>
          <a:bodyPr/>
          <a:lstStyle/>
          <a:p>
            <a:pPr lvl="1"/>
            <a:r>
              <a:rPr lang="en-US" smtClean="0"/>
              <a:t>Training and Certification Membership upgrade</a:t>
            </a:r>
          </a:p>
          <a:p>
            <a:pPr lvl="2"/>
            <a:r>
              <a:rPr lang="en-US" smtClean="0"/>
              <a:t>Includes access to all our regional and online classes plus all certifications from 1 yr of purchase</a:t>
            </a:r>
          </a:p>
          <a:p>
            <a:pPr lvl="2"/>
            <a:r>
              <a:rPr lang="en-US" smtClean="0"/>
              <a:t>Please contact Customer Education at (866) 337-5918 to receive a quote for Training and Certification Membership</a:t>
            </a:r>
          </a:p>
          <a:p>
            <a:pPr lvl="2"/>
            <a:r>
              <a:rPr lang="en-US" smtClean="0"/>
              <a:t>Apply the cost of this course to your membership if you purchase within 30 days</a:t>
            </a:r>
          </a:p>
        </p:txBody>
      </p:sp>
    </p:spTree>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p:txBody>
          <a:bodyPr/>
          <a:lstStyle/>
          <a:p>
            <a:r>
              <a:rPr lang="en-US" smtClean="0"/>
              <a:t>Continue Your Learning</a:t>
            </a:r>
          </a:p>
        </p:txBody>
      </p:sp>
      <p:sp>
        <p:nvSpPr>
          <p:cNvPr id="152579" name="Rectangle 3"/>
          <p:cNvSpPr>
            <a:spLocks noGrp="1" noChangeArrowheads="1"/>
          </p:cNvSpPr>
          <p:nvPr>
            <p:ph idx="1"/>
          </p:nvPr>
        </p:nvSpPr>
        <p:spPr/>
        <p:txBody>
          <a:bodyPr rtlCol="0">
            <a:normAutofit lnSpcReduction="10000"/>
          </a:bodyPr>
          <a:lstStyle/>
          <a:p>
            <a:pPr lvl="1" fontAlgn="auto">
              <a:spcAft>
                <a:spcPts val="0"/>
              </a:spcAft>
              <a:defRPr/>
            </a:pPr>
            <a:r>
              <a:rPr lang="en-US" dirty="0">
                <a:hlinkClick r:id="rId3"/>
              </a:rPr>
              <a:t>ni.com/support</a:t>
            </a:r>
            <a:endParaRPr lang="en-US" dirty="0"/>
          </a:p>
          <a:p>
            <a:pPr lvl="2" fontAlgn="auto">
              <a:spcAft>
                <a:spcPts val="0"/>
              </a:spcAft>
              <a:defRPr/>
            </a:pPr>
            <a:r>
              <a:rPr lang="en-US" dirty="0" smtClean="0"/>
              <a:t>On Demand training modules: </a:t>
            </a:r>
            <a:r>
              <a:rPr lang="en-US" dirty="0" smtClean="0">
                <a:hlinkClick r:id="rId4"/>
              </a:rPr>
              <a:t>ni.com/</a:t>
            </a:r>
            <a:r>
              <a:rPr lang="en-US" dirty="0" err="1" smtClean="0">
                <a:hlinkClick r:id="rId4"/>
              </a:rPr>
              <a:t>src</a:t>
            </a:r>
            <a:endParaRPr lang="en-US" dirty="0" smtClean="0"/>
          </a:p>
          <a:p>
            <a:pPr lvl="2" fontAlgn="auto">
              <a:spcAft>
                <a:spcPts val="0"/>
              </a:spcAft>
              <a:defRPr/>
            </a:pPr>
            <a:r>
              <a:rPr lang="en-US" dirty="0" smtClean="0"/>
              <a:t>Access </a:t>
            </a:r>
            <a:r>
              <a:rPr lang="en-US" dirty="0"/>
              <a:t>product manuals, </a:t>
            </a:r>
            <a:r>
              <a:rPr lang="en-US" dirty="0" err="1"/>
              <a:t>KnowledgeBase</a:t>
            </a:r>
            <a:r>
              <a:rPr lang="en-US" dirty="0"/>
              <a:t>, example code, tutorials, application notes, and discussion forums</a:t>
            </a:r>
          </a:p>
          <a:p>
            <a:pPr lvl="1" fontAlgn="auto">
              <a:spcAft>
                <a:spcPts val="0"/>
              </a:spcAft>
              <a:defRPr/>
            </a:pPr>
            <a:r>
              <a:rPr lang="en-US" dirty="0" smtClean="0"/>
              <a:t>Info-</a:t>
            </a:r>
            <a:r>
              <a:rPr lang="en-US" dirty="0" err="1" smtClean="0"/>
              <a:t>LabVIEW</a:t>
            </a:r>
            <a:r>
              <a:rPr lang="en-US" dirty="0"/>
              <a:t>:  </a:t>
            </a:r>
            <a:r>
              <a:rPr lang="en-US" dirty="0">
                <a:hlinkClick r:id="rId5"/>
              </a:rPr>
              <a:t>www.info-labview.org</a:t>
            </a:r>
            <a:endParaRPr lang="en-US" dirty="0"/>
          </a:p>
          <a:p>
            <a:pPr lvl="1" fontAlgn="auto">
              <a:spcAft>
                <a:spcPts val="0"/>
              </a:spcAft>
              <a:defRPr/>
            </a:pPr>
            <a:r>
              <a:rPr lang="en-US" dirty="0" smtClean="0"/>
              <a:t>User Groups: </a:t>
            </a:r>
            <a:r>
              <a:rPr lang="en-US" dirty="0" smtClean="0">
                <a:hlinkClick r:id="rId6"/>
              </a:rPr>
              <a:t>ni.com/</a:t>
            </a:r>
            <a:r>
              <a:rPr lang="en-US" dirty="0" err="1" smtClean="0">
                <a:hlinkClick r:id="rId6"/>
              </a:rPr>
              <a:t>usergroups</a:t>
            </a:r>
            <a:endParaRPr lang="en-US" dirty="0" smtClean="0"/>
          </a:p>
          <a:p>
            <a:pPr lvl="1" fontAlgn="auto">
              <a:spcAft>
                <a:spcPts val="0"/>
              </a:spcAft>
              <a:defRPr/>
            </a:pPr>
            <a:r>
              <a:rPr lang="en-US" dirty="0" smtClean="0"/>
              <a:t>Alliance </a:t>
            </a:r>
            <a:r>
              <a:rPr lang="en-US" dirty="0"/>
              <a:t>Program: </a:t>
            </a:r>
            <a:r>
              <a:rPr lang="en-US" dirty="0">
                <a:hlinkClick r:id="rId7"/>
              </a:rPr>
              <a:t>ni.com/alliance</a:t>
            </a:r>
            <a:endParaRPr lang="en-US" dirty="0"/>
          </a:p>
          <a:p>
            <a:pPr lvl="1" fontAlgn="auto">
              <a:spcAft>
                <a:spcPts val="0"/>
              </a:spcAft>
              <a:defRPr/>
            </a:pPr>
            <a:r>
              <a:rPr lang="en-US" dirty="0"/>
              <a:t>Publications: </a:t>
            </a:r>
            <a:r>
              <a:rPr lang="en-US" dirty="0">
                <a:hlinkClick r:id="rId8"/>
              </a:rPr>
              <a:t>ni.com/reference/books/</a:t>
            </a:r>
            <a:endParaRPr lang="en-US" dirty="0"/>
          </a:p>
          <a:p>
            <a:pPr lvl="1" fontAlgn="auto">
              <a:spcAft>
                <a:spcPts val="0"/>
              </a:spcAft>
              <a:defRPr/>
            </a:pPr>
            <a:r>
              <a:rPr lang="en-US" dirty="0"/>
              <a:t>Practice!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pPr eaLnBrk="1" hangingPunct="1"/>
            <a:r>
              <a:rPr lang="en-US" dirty="0" smtClean="0"/>
              <a:t>Exercise 2-1: Set up a </a:t>
            </a:r>
            <a:r>
              <a:rPr lang="en-US" dirty="0" err="1" smtClean="0"/>
              <a:t>CompactRIO</a:t>
            </a:r>
            <a:r>
              <a:rPr lang="en-US" dirty="0" smtClean="0"/>
              <a:t> System</a:t>
            </a:r>
          </a:p>
        </p:txBody>
      </p:sp>
      <p:sp>
        <p:nvSpPr>
          <p:cNvPr id="483331" name="Rectangle 4"/>
          <p:cNvSpPr>
            <a:spLocks noGrp="1" noChangeArrowheads="1"/>
          </p:cNvSpPr>
          <p:nvPr>
            <p:ph idx="1"/>
          </p:nvPr>
        </p:nvSpPr>
        <p:spPr/>
        <p:txBody>
          <a:bodyPr/>
          <a:lstStyle/>
          <a:p>
            <a:pPr marL="0" indent="0" eaLnBrk="1" hangingPunct="1"/>
            <a:r>
              <a:rPr lang="en-US" smtClean="0"/>
              <a:t>Connect and power up a CompactRIO system.</a:t>
            </a:r>
          </a:p>
        </p:txBody>
      </p:sp>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Line 3"/>
          <p:cNvSpPr>
            <a:spLocks noChangeShapeType="1"/>
          </p:cNvSpPr>
          <p:nvPr/>
        </p:nvSpPr>
        <p:spPr bwMode="auto">
          <a:xfrm>
            <a:off x="6096000" y="0"/>
            <a:ext cx="0" cy="4495800"/>
          </a:xfrm>
          <a:prstGeom prst="line">
            <a:avLst/>
          </a:prstGeom>
          <a:noFill/>
          <a:ln w="19050">
            <a:solidFill>
              <a:schemeClr val="accent1"/>
            </a:solidFill>
            <a:prstDash val="lgDash"/>
            <a:round/>
            <a:headEnd type="none" w="sm" len="sm"/>
            <a:tailEnd type="none" w="sm" len="sm"/>
          </a:ln>
        </p:spPr>
        <p:txBody>
          <a:bodyPr wrap="none" anchor="ctr"/>
          <a:lstStyle/>
          <a:p>
            <a:endParaRPr lang="en-US"/>
          </a:p>
        </p:txBody>
      </p:sp>
      <p:sp>
        <p:nvSpPr>
          <p:cNvPr id="894979" name="AutoShape 4"/>
          <p:cNvSpPr>
            <a:spLocks noChangeArrowheads="1"/>
          </p:cNvSpPr>
          <p:nvPr/>
        </p:nvSpPr>
        <p:spPr bwMode="auto">
          <a:xfrm>
            <a:off x="5486400" y="3810000"/>
            <a:ext cx="762000" cy="381000"/>
          </a:xfrm>
          <a:prstGeom prst="rightArrow">
            <a:avLst>
              <a:gd name="adj1" fmla="val 50000"/>
              <a:gd name="adj2" fmla="val 50000"/>
            </a:avLst>
          </a:prstGeom>
          <a:solidFill>
            <a:schemeClr val="tx1"/>
          </a:solidFill>
          <a:ln w="9525" algn="ctr">
            <a:noFill/>
            <a:miter lim="800000"/>
            <a:headEnd type="none" w="sm" len="sm"/>
            <a:tailEnd type="none" w="sm" len="sm"/>
          </a:ln>
        </p:spPr>
        <p:txBody>
          <a:bodyPr wrap="none" anchor="ctr"/>
          <a:lstStyle/>
          <a:p>
            <a:endParaRPr lang="en-US" sz="1800" b="0">
              <a:solidFill>
                <a:srgbClr val="000000"/>
              </a:solidFill>
            </a:endParaRPr>
          </a:p>
        </p:txBody>
      </p:sp>
      <p:sp>
        <p:nvSpPr>
          <p:cNvPr id="894980" name="Line 5"/>
          <p:cNvSpPr>
            <a:spLocks noChangeShapeType="1"/>
          </p:cNvSpPr>
          <p:nvPr/>
        </p:nvSpPr>
        <p:spPr bwMode="auto">
          <a:xfrm>
            <a:off x="3124200" y="0"/>
            <a:ext cx="0" cy="4495800"/>
          </a:xfrm>
          <a:prstGeom prst="line">
            <a:avLst/>
          </a:prstGeom>
          <a:noFill/>
          <a:ln w="19050">
            <a:solidFill>
              <a:schemeClr val="accent1"/>
            </a:solidFill>
            <a:prstDash val="lgDash"/>
            <a:round/>
            <a:headEnd type="none" w="sm" len="sm"/>
            <a:tailEnd type="none" w="sm" len="sm"/>
          </a:ln>
        </p:spPr>
        <p:txBody>
          <a:bodyPr wrap="none" anchor="ctr"/>
          <a:lstStyle/>
          <a:p>
            <a:endParaRPr lang="en-US"/>
          </a:p>
        </p:txBody>
      </p:sp>
      <p:sp>
        <p:nvSpPr>
          <p:cNvPr id="894981" name="AutoShape 6"/>
          <p:cNvSpPr>
            <a:spLocks noChangeArrowheads="1"/>
          </p:cNvSpPr>
          <p:nvPr/>
        </p:nvSpPr>
        <p:spPr bwMode="auto">
          <a:xfrm>
            <a:off x="2463800" y="3810000"/>
            <a:ext cx="762000" cy="381000"/>
          </a:xfrm>
          <a:prstGeom prst="rightArrow">
            <a:avLst>
              <a:gd name="adj1" fmla="val 50000"/>
              <a:gd name="adj2" fmla="val 50000"/>
            </a:avLst>
          </a:prstGeom>
          <a:solidFill>
            <a:schemeClr val="tx1"/>
          </a:solidFill>
          <a:ln w="9525" algn="ctr">
            <a:noFill/>
            <a:miter lim="800000"/>
            <a:headEnd type="none" w="sm" len="sm"/>
            <a:tailEnd type="none" w="sm" len="sm"/>
          </a:ln>
        </p:spPr>
        <p:txBody>
          <a:bodyPr wrap="none" anchor="ctr"/>
          <a:lstStyle/>
          <a:p>
            <a:endParaRPr lang="en-US" sz="1800" b="0">
              <a:solidFill>
                <a:srgbClr val="000000"/>
              </a:solidFill>
            </a:endParaRPr>
          </a:p>
        </p:txBody>
      </p:sp>
      <p:sp>
        <p:nvSpPr>
          <p:cNvPr id="894982" name="AutoShape 7"/>
          <p:cNvSpPr>
            <a:spLocks noChangeArrowheads="1"/>
          </p:cNvSpPr>
          <p:nvPr/>
        </p:nvSpPr>
        <p:spPr bwMode="auto">
          <a:xfrm>
            <a:off x="5473700" y="1371600"/>
            <a:ext cx="762000" cy="381000"/>
          </a:xfrm>
          <a:prstGeom prst="rightArrow">
            <a:avLst>
              <a:gd name="adj1" fmla="val 50000"/>
              <a:gd name="adj2" fmla="val 50000"/>
            </a:avLst>
          </a:prstGeom>
          <a:solidFill>
            <a:schemeClr val="tx1"/>
          </a:solidFill>
          <a:ln w="9525" algn="ctr">
            <a:noFill/>
            <a:miter lim="800000"/>
            <a:headEnd type="none" w="sm" len="sm"/>
            <a:tailEnd type="none" w="sm" len="sm"/>
          </a:ln>
        </p:spPr>
        <p:txBody>
          <a:bodyPr wrap="none" anchor="ctr"/>
          <a:lstStyle/>
          <a:p>
            <a:endParaRPr lang="en-US" sz="1800" b="0">
              <a:solidFill>
                <a:srgbClr val="000000"/>
              </a:solidFill>
            </a:endParaRPr>
          </a:p>
        </p:txBody>
      </p:sp>
      <p:sp>
        <p:nvSpPr>
          <p:cNvPr id="894983" name="AutoShape 8"/>
          <p:cNvSpPr>
            <a:spLocks noChangeArrowheads="1"/>
          </p:cNvSpPr>
          <p:nvPr/>
        </p:nvSpPr>
        <p:spPr bwMode="auto">
          <a:xfrm>
            <a:off x="2463800" y="1371600"/>
            <a:ext cx="762000" cy="381000"/>
          </a:xfrm>
          <a:prstGeom prst="rightArrow">
            <a:avLst>
              <a:gd name="adj1" fmla="val 50000"/>
              <a:gd name="adj2" fmla="val 50000"/>
            </a:avLst>
          </a:prstGeom>
          <a:solidFill>
            <a:schemeClr val="tx1"/>
          </a:solidFill>
          <a:ln w="9525" algn="ctr">
            <a:noFill/>
            <a:miter lim="800000"/>
            <a:headEnd type="none" w="sm" len="sm"/>
            <a:tailEnd type="none" w="sm" len="sm"/>
          </a:ln>
        </p:spPr>
        <p:txBody>
          <a:bodyPr wrap="none" anchor="ctr"/>
          <a:lstStyle/>
          <a:p>
            <a:endParaRPr lang="en-US" sz="1800" b="0">
              <a:solidFill>
                <a:srgbClr val="000000"/>
              </a:solidFill>
            </a:endParaRPr>
          </a:p>
        </p:txBody>
      </p:sp>
      <p:sp>
        <p:nvSpPr>
          <p:cNvPr id="171017" name="Rectangle 9"/>
          <p:cNvSpPr>
            <a:spLocks noChangeArrowheads="1"/>
          </p:cNvSpPr>
          <p:nvPr/>
        </p:nvSpPr>
        <p:spPr bwMode="auto">
          <a:xfrm>
            <a:off x="6248400" y="1155700"/>
            <a:ext cx="2438400" cy="13589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171018" name="Rectangle 10"/>
          <p:cNvSpPr>
            <a:spLocks noChangeArrowheads="1"/>
          </p:cNvSpPr>
          <p:nvPr/>
        </p:nvSpPr>
        <p:spPr bwMode="auto">
          <a:xfrm>
            <a:off x="228600" y="1155700"/>
            <a:ext cx="2438400" cy="960438"/>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894986" name="Line 11"/>
          <p:cNvSpPr>
            <a:spLocks noChangeShapeType="1"/>
          </p:cNvSpPr>
          <p:nvPr/>
        </p:nvSpPr>
        <p:spPr bwMode="auto">
          <a:xfrm>
            <a:off x="228600" y="1587500"/>
            <a:ext cx="2476500" cy="0"/>
          </a:xfrm>
          <a:prstGeom prst="line">
            <a:avLst/>
          </a:prstGeom>
          <a:noFill/>
          <a:ln w="19050">
            <a:solidFill>
              <a:schemeClr val="bg2"/>
            </a:solidFill>
            <a:round/>
            <a:headEnd type="none" w="sm" len="sm"/>
            <a:tailEnd type="none" w="sm" len="sm"/>
          </a:ln>
        </p:spPr>
        <p:txBody>
          <a:bodyPr wrap="none" anchor="ctr"/>
          <a:lstStyle/>
          <a:p>
            <a:endParaRPr lang="en-US"/>
          </a:p>
        </p:txBody>
      </p:sp>
      <p:sp>
        <p:nvSpPr>
          <p:cNvPr id="171020" name="Rectangle 12"/>
          <p:cNvSpPr>
            <a:spLocks noChangeArrowheads="1"/>
          </p:cNvSpPr>
          <p:nvPr/>
        </p:nvSpPr>
        <p:spPr bwMode="auto">
          <a:xfrm>
            <a:off x="3238500" y="1143000"/>
            <a:ext cx="2438400" cy="558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171021" name="Rectangle 13"/>
          <p:cNvSpPr>
            <a:spLocks noChangeArrowheads="1"/>
          </p:cNvSpPr>
          <p:nvPr/>
        </p:nvSpPr>
        <p:spPr bwMode="auto">
          <a:xfrm>
            <a:off x="6223000" y="3657600"/>
            <a:ext cx="2438400" cy="685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171022" name="Rectangle 14"/>
          <p:cNvSpPr>
            <a:spLocks noChangeArrowheads="1"/>
          </p:cNvSpPr>
          <p:nvPr/>
        </p:nvSpPr>
        <p:spPr bwMode="auto">
          <a:xfrm>
            <a:off x="3225800" y="3657600"/>
            <a:ext cx="2438400" cy="685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171023" name="Rectangle 15"/>
          <p:cNvSpPr>
            <a:spLocks noChangeArrowheads="1"/>
          </p:cNvSpPr>
          <p:nvPr/>
        </p:nvSpPr>
        <p:spPr bwMode="auto">
          <a:xfrm>
            <a:off x="266700" y="3644900"/>
            <a:ext cx="2438400" cy="685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894991" name="Text Box 19"/>
          <p:cNvSpPr txBox="1">
            <a:spLocks noChangeArrowheads="1"/>
          </p:cNvSpPr>
          <p:nvPr/>
        </p:nvSpPr>
        <p:spPr bwMode="auto">
          <a:xfrm>
            <a:off x="192088" y="3200400"/>
            <a:ext cx="2559050" cy="1295400"/>
          </a:xfrm>
          <a:prstGeom prst="rect">
            <a:avLst/>
          </a:prstGeom>
          <a:noFill/>
          <a:ln w="9525" algn="ctr">
            <a:noFill/>
            <a:miter lim="800000"/>
            <a:headEnd type="none" w="sm" len="sm"/>
            <a:tailEnd type="none" w="sm" len="sm"/>
          </a:ln>
        </p:spPr>
        <p:txBody>
          <a:bodyPr/>
          <a:lstStyle/>
          <a:p>
            <a:pPr marL="165100" indent="-165100">
              <a:spcBef>
                <a:spcPct val="50000"/>
              </a:spcBef>
              <a:tabLst>
                <a:tab pos="177800" algn="l"/>
              </a:tabLst>
            </a:pPr>
            <a:r>
              <a:rPr lang="en-US" sz="1800">
                <a:solidFill>
                  <a:srgbClr val="000000"/>
                </a:solidFill>
              </a:rPr>
              <a:t>Certifications</a:t>
            </a:r>
          </a:p>
          <a:p>
            <a:pPr marL="165100" indent="-165100" algn="ctr">
              <a:spcBef>
                <a:spcPct val="50000"/>
              </a:spcBef>
              <a:tabLst>
                <a:tab pos="177800" algn="l"/>
              </a:tabLst>
            </a:pPr>
            <a:r>
              <a:rPr lang="en-US" sz="2000">
                <a:solidFill>
                  <a:srgbClr val="FFFFFF"/>
                </a:solidFill>
              </a:rPr>
              <a:t>Certified LV Associate Developer Exam</a:t>
            </a:r>
          </a:p>
          <a:p>
            <a:pPr marL="165100" indent="-165100">
              <a:spcBef>
                <a:spcPct val="15000"/>
              </a:spcBef>
              <a:tabLst>
                <a:tab pos="177800" algn="l"/>
              </a:tabLst>
            </a:pPr>
            <a:endParaRPr lang="en-US" sz="800" b="0">
              <a:solidFill>
                <a:srgbClr val="000000"/>
              </a:solidFill>
            </a:endParaRPr>
          </a:p>
        </p:txBody>
      </p:sp>
      <p:sp>
        <p:nvSpPr>
          <p:cNvPr id="894992" name="Text Box 20"/>
          <p:cNvSpPr txBox="1">
            <a:spLocks noChangeArrowheads="1"/>
          </p:cNvSpPr>
          <p:nvPr/>
        </p:nvSpPr>
        <p:spPr bwMode="auto">
          <a:xfrm>
            <a:off x="3163888" y="3200400"/>
            <a:ext cx="2559050" cy="1295400"/>
          </a:xfrm>
          <a:prstGeom prst="rect">
            <a:avLst/>
          </a:prstGeom>
          <a:noFill/>
          <a:ln w="9525" algn="ctr">
            <a:noFill/>
            <a:miter lim="800000"/>
            <a:headEnd type="none" w="sm" len="sm"/>
            <a:tailEnd type="none" w="sm" len="sm"/>
          </a:ln>
        </p:spPr>
        <p:txBody>
          <a:bodyPr/>
          <a:lstStyle/>
          <a:p>
            <a:pPr marL="165100" indent="-165100">
              <a:spcBef>
                <a:spcPct val="50000"/>
              </a:spcBef>
              <a:tabLst>
                <a:tab pos="177800" algn="l"/>
              </a:tabLst>
            </a:pPr>
            <a:endParaRPr lang="en-US" sz="1800" b="0">
              <a:solidFill>
                <a:srgbClr val="000000"/>
              </a:solidFill>
            </a:endParaRPr>
          </a:p>
          <a:p>
            <a:pPr marL="165100" indent="-165100" algn="ctr">
              <a:spcBef>
                <a:spcPct val="50000"/>
              </a:spcBef>
              <a:tabLst>
                <a:tab pos="177800" algn="l"/>
              </a:tabLst>
            </a:pPr>
            <a:r>
              <a:rPr lang="en-US" sz="2000">
                <a:solidFill>
                  <a:srgbClr val="FFFFFF"/>
                </a:solidFill>
              </a:rPr>
              <a:t>Certified LabVIEW Developer Exam</a:t>
            </a:r>
          </a:p>
          <a:p>
            <a:pPr marL="165100" indent="-165100">
              <a:spcBef>
                <a:spcPct val="15000"/>
              </a:spcBef>
              <a:tabLst>
                <a:tab pos="177800" algn="l"/>
              </a:tabLst>
            </a:pPr>
            <a:endParaRPr lang="en-US" sz="800" b="0">
              <a:solidFill>
                <a:srgbClr val="000000"/>
              </a:solidFill>
            </a:endParaRPr>
          </a:p>
        </p:txBody>
      </p:sp>
      <p:sp>
        <p:nvSpPr>
          <p:cNvPr id="894993" name="Text Box 21"/>
          <p:cNvSpPr txBox="1">
            <a:spLocks noChangeArrowheads="1"/>
          </p:cNvSpPr>
          <p:nvPr/>
        </p:nvSpPr>
        <p:spPr bwMode="auto">
          <a:xfrm>
            <a:off x="6135688" y="3200400"/>
            <a:ext cx="2559050" cy="1447800"/>
          </a:xfrm>
          <a:prstGeom prst="rect">
            <a:avLst/>
          </a:prstGeom>
          <a:noFill/>
          <a:ln w="9525" algn="ctr">
            <a:noFill/>
            <a:miter lim="800000"/>
            <a:headEnd type="none" w="sm" len="sm"/>
            <a:tailEnd type="none" w="sm" len="sm"/>
          </a:ln>
        </p:spPr>
        <p:txBody>
          <a:bodyPr/>
          <a:lstStyle/>
          <a:p>
            <a:pPr marL="165100" indent="-165100">
              <a:spcBef>
                <a:spcPct val="50000"/>
              </a:spcBef>
              <a:tabLst>
                <a:tab pos="177800" algn="l"/>
              </a:tabLst>
            </a:pPr>
            <a:endParaRPr lang="en-US" sz="1800" b="0">
              <a:solidFill>
                <a:srgbClr val="000000"/>
              </a:solidFill>
            </a:endParaRPr>
          </a:p>
          <a:p>
            <a:pPr marL="165100" indent="-165100" algn="ctr">
              <a:spcBef>
                <a:spcPct val="50000"/>
              </a:spcBef>
              <a:tabLst>
                <a:tab pos="177800" algn="l"/>
              </a:tabLst>
            </a:pPr>
            <a:r>
              <a:rPr lang="en-US" sz="2000">
                <a:solidFill>
                  <a:srgbClr val="FFFFFF"/>
                </a:solidFill>
              </a:rPr>
              <a:t>Certified LabVIEW </a:t>
            </a:r>
            <a:br>
              <a:rPr lang="en-US" sz="2000">
                <a:solidFill>
                  <a:srgbClr val="FFFFFF"/>
                </a:solidFill>
              </a:rPr>
            </a:br>
            <a:r>
              <a:rPr lang="en-US" sz="2000">
                <a:solidFill>
                  <a:srgbClr val="FFFFFF"/>
                </a:solidFill>
              </a:rPr>
              <a:t>Architect Exam</a:t>
            </a:r>
          </a:p>
          <a:p>
            <a:pPr marL="165100" indent="-165100">
              <a:spcBef>
                <a:spcPct val="15000"/>
              </a:spcBef>
              <a:tabLst>
                <a:tab pos="177800" algn="l"/>
              </a:tabLst>
            </a:pPr>
            <a:endParaRPr lang="en-US" sz="800" b="0">
              <a:solidFill>
                <a:srgbClr val="000000"/>
              </a:solidFill>
            </a:endParaRPr>
          </a:p>
        </p:txBody>
      </p:sp>
      <p:sp>
        <p:nvSpPr>
          <p:cNvPr id="894994" name="Line 25"/>
          <p:cNvSpPr>
            <a:spLocks noChangeShapeType="1"/>
          </p:cNvSpPr>
          <p:nvPr/>
        </p:nvSpPr>
        <p:spPr bwMode="auto">
          <a:xfrm>
            <a:off x="6248400" y="1778000"/>
            <a:ext cx="2476500" cy="0"/>
          </a:xfrm>
          <a:prstGeom prst="line">
            <a:avLst/>
          </a:prstGeom>
          <a:noFill/>
          <a:ln w="19050">
            <a:solidFill>
              <a:schemeClr val="bg2"/>
            </a:solidFill>
            <a:round/>
            <a:headEnd type="none" w="sm" len="sm"/>
            <a:tailEnd type="none" w="sm" len="sm"/>
          </a:ln>
        </p:spPr>
        <p:txBody>
          <a:bodyPr wrap="none" anchor="ctr"/>
          <a:lstStyle/>
          <a:p>
            <a:endParaRPr lang="en-US"/>
          </a:p>
        </p:txBody>
      </p:sp>
      <p:sp>
        <p:nvSpPr>
          <p:cNvPr id="894995" name="TextBox 23"/>
          <p:cNvSpPr txBox="1">
            <a:spLocks noChangeArrowheads="1"/>
          </p:cNvSpPr>
          <p:nvPr/>
        </p:nvSpPr>
        <p:spPr bwMode="auto">
          <a:xfrm>
            <a:off x="3352800" y="1219200"/>
            <a:ext cx="2209800" cy="400050"/>
          </a:xfrm>
          <a:prstGeom prst="rect">
            <a:avLst/>
          </a:prstGeom>
          <a:noFill/>
          <a:ln w="9525">
            <a:noFill/>
            <a:miter lim="800000"/>
            <a:headEnd/>
            <a:tailEnd/>
          </a:ln>
        </p:spPr>
        <p:txBody>
          <a:bodyPr>
            <a:spAutoFit/>
          </a:bodyPr>
          <a:lstStyle/>
          <a:p>
            <a:pPr algn="ctr"/>
            <a:r>
              <a:rPr lang="en-US" sz="2000">
                <a:solidFill>
                  <a:srgbClr val="FFFFFF"/>
                </a:solidFill>
              </a:rPr>
              <a:t>LabVIEW Core 3</a:t>
            </a:r>
          </a:p>
        </p:txBody>
      </p:sp>
      <p:sp>
        <p:nvSpPr>
          <p:cNvPr id="894996" name="TextBox 24"/>
          <p:cNvSpPr txBox="1">
            <a:spLocks noChangeArrowheads="1"/>
          </p:cNvSpPr>
          <p:nvPr/>
        </p:nvSpPr>
        <p:spPr bwMode="auto">
          <a:xfrm>
            <a:off x="381000" y="1219200"/>
            <a:ext cx="2209800" cy="862013"/>
          </a:xfrm>
          <a:prstGeom prst="rect">
            <a:avLst/>
          </a:prstGeom>
          <a:noFill/>
          <a:ln w="9525">
            <a:noFill/>
            <a:miter lim="800000"/>
            <a:headEnd/>
            <a:tailEnd/>
          </a:ln>
        </p:spPr>
        <p:txBody>
          <a:bodyPr>
            <a:spAutoFit/>
          </a:bodyPr>
          <a:lstStyle/>
          <a:p>
            <a:pPr algn="ctr">
              <a:spcAft>
                <a:spcPts val="1200"/>
              </a:spcAft>
            </a:pPr>
            <a:r>
              <a:rPr lang="en-US" sz="2000">
                <a:solidFill>
                  <a:srgbClr val="FFFFFF"/>
                </a:solidFill>
              </a:rPr>
              <a:t>LabVIEW Core 1</a:t>
            </a:r>
          </a:p>
          <a:p>
            <a:pPr algn="ctr">
              <a:spcAft>
                <a:spcPts val="1200"/>
              </a:spcAft>
            </a:pPr>
            <a:r>
              <a:rPr lang="en-US" sz="2000">
                <a:solidFill>
                  <a:srgbClr val="FFFFFF"/>
                </a:solidFill>
              </a:rPr>
              <a:t>LabVIEW Core 2</a:t>
            </a:r>
          </a:p>
        </p:txBody>
      </p:sp>
      <p:sp>
        <p:nvSpPr>
          <p:cNvPr id="894997" name="TextBox 26"/>
          <p:cNvSpPr txBox="1">
            <a:spLocks noChangeArrowheads="1"/>
          </p:cNvSpPr>
          <p:nvPr/>
        </p:nvSpPr>
        <p:spPr bwMode="auto">
          <a:xfrm>
            <a:off x="6248400" y="1143000"/>
            <a:ext cx="2362200" cy="1354138"/>
          </a:xfrm>
          <a:prstGeom prst="rect">
            <a:avLst/>
          </a:prstGeom>
          <a:noFill/>
          <a:ln w="9525">
            <a:noFill/>
            <a:miter lim="800000"/>
            <a:headEnd/>
            <a:tailEnd/>
          </a:ln>
        </p:spPr>
        <p:txBody>
          <a:bodyPr>
            <a:spAutoFit/>
          </a:bodyPr>
          <a:lstStyle/>
          <a:p>
            <a:pPr algn="ctr">
              <a:spcAft>
                <a:spcPts val="1200"/>
              </a:spcAft>
            </a:pPr>
            <a:r>
              <a:rPr lang="en-US" sz="1800">
                <a:solidFill>
                  <a:srgbClr val="FFFFFF"/>
                </a:solidFill>
              </a:rPr>
              <a:t>Managing Software</a:t>
            </a:r>
            <a:br>
              <a:rPr lang="en-US" sz="1800">
                <a:solidFill>
                  <a:srgbClr val="FFFFFF"/>
                </a:solidFill>
              </a:rPr>
            </a:br>
            <a:r>
              <a:rPr lang="en-US" sz="1800">
                <a:solidFill>
                  <a:srgbClr val="FFFFFF"/>
                </a:solidFill>
              </a:rPr>
              <a:t>Engineering in LabVIEW</a:t>
            </a:r>
          </a:p>
          <a:p>
            <a:pPr algn="ctr">
              <a:spcAft>
                <a:spcPts val="1200"/>
              </a:spcAft>
            </a:pPr>
            <a:r>
              <a:rPr lang="en-US" sz="1800">
                <a:solidFill>
                  <a:srgbClr val="FFFFFF"/>
                </a:solidFill>
              </a:rPr>
              <a:t>Advanced Architectures in LabVIEW</a:t>
            </a:r>
          </a:p>
        </p:txBody>
      </p:sp>
      <p:sp>
        <p:nvSpPr>
          <p:cNvPr id="28" name="Rectangle 9"/>
          <p:cNvSpPr>
            <a:spLocks noChangeArrowheads="1"/>
          </p:cNvSpPr>
          <p:nvPr/>
        </p:nvSpPr>
        <p:spPr bwMode="auto">
          <a:xfrm>
            <a:off x="3352800" y="1993900"/>
            <a:ext cx="2438400" cy="13589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894999" name="TextBox 28"/>
          <p:cNvSpPr txBox="1">
            <a:spLocks noChangeArrowheads="1"/>
          </p:cNvSpPr>
          <p:nvPr/>
        </p:nvSpPr>
        <p:spPr bwMode="auto">
          <a:xfrm>
            <a:off x="3352800" y="1981200"/>
            <a:ext cx="2362200" cy="1384300"/>
          </a:xfrm>
          <a:prstGeom prst="rect">
            <a:avLst/>
          </a:prstGeom>
          <a:noFill/>
          <a:ln w="9525">
            <a:noFill/>
            <a:miter lim="800000"/>
            <a:headEnd/>
            <a:tailEnd/>
          </a:ln>
        </p:spPr>
        <p:txBody>
          <a:bodyPr>
            <a:spAutoFit/>
          </a:bodyPr>
          <a:lstStyle/>
          <a:p>
            <a:pPr algn="ctr">
              <a:spcAft>
                <a:spcPts val="1200"/>
              </a:spcAft>
            </a:pPr>
            <a:r>
              <a:rPr lang="en-US" sz="1800">
                <a:solidFill>
                  <a:srgbClr val="FFFFFF"/>
                </a:solidFill>
              </a:rPr>
              <a:t>LabVIEW Connectivity</a:t>
            </a:r>
          </a:p>
          <a:p>
            <a:pPr algn="ctr">
              <a:spcAft>
                <a:spcPts val="1200"/>
              </a:spcAft>
            </a:pPr>
            <a:r>
              <a:rPr lang="en-US" sz="1400">
                <a:solidFill>
                  <a:srgbClr val="FFFFFF"/>
                </a:solidFill>
              </a:rPr>
              <a:t>Object-Oriented Design</a:t>
            </a:r>
            <a:br>
              <a:rPr lang="en-US" sz="1400">
                <a:solidFill>
                  <a:srgbClr val="FFFFFF"/>
                </a:solidFill>
              </a:rPr>
            </a:br>
            <a:r>
              <a:rPr lang="en-US" sz="1400">
                <a:solidFill>
                  <a:srgbClr val="FFFFFF"/>
                </a:solidFill>
              </a:rPr>
              <a:t>and Programming in LabVIEW</a:t>
            </a:r>
          </a:p>
          <a:p>
            <a:pPr algn="ctr">
              <a:spcAft>
                <a:spcPts val="1200"/>
              </a:spcAft>
            </a:pPr>
            <a:r>
              <a:rPr lang="en-US" sz="1800">
                <a:solidFill>
                  <a:srgbClr val="FFFFFF"/>
                </a:solidFill>
              </a:rPr>
              <a:t>LabVIEW Performance</a:t>
            </a:r>
          </a:p>
        </p:txBody>
      </p:sp>
      <p:sp>
        <p:nvSpPr>
          <p:cNvPr id="895000" name="Line 25"/>
          <p:cNvSpPr>
            <a:spLocks noChangeShapeType="1"/>
          </p:cNvSpPr>
          <p:nvPr/>
        </p:nvSpPr>
        <p:spPr bwMode="auto">
          <a:xfrm>
            <a:off x="3352800" y="2374900"/>
            <a:ext cx="2476500" cy="0"/>
          </a:xfrm>
          <a:prstGeom prst="line">
            <a:avLst/>
          </a:prstGeom>
          <a:noFill/>
          <a:ln w="19050">
            <a:solidFill>
              <a:schemeClr val="bg2"/>
            </a:solidFill>
            <a:round/>
            <a:headEnd type="none" w="sm" len="sm"/>
            <a:tailEnd type="none" w="sm" len="sm"/>
          </a:ln>
        </p:spPr>
        <p:txBody>
          <a:bodyPr wrap="none" anchor="ctr"/>
          <a:lstStyle/>
          <a:p>
            <a:endParaRPr lang="en-US"/>
          </a:p>
        </p:txBody>
      </p:sp>
      <p:sp>
        <p:nvSpPr>
          <p:cNvPr id="895001" name="Line 25"/>
          <p:cNvSpPr>
            <a:spLocks noChangeShapeType="1"/>
          </p:cNvSpPr>
          <p:nvPr/>
        </p:nvSpPr>
        <p:spPr bwMode="auto">
          <a:xfrm>
            <a:off x="3352800" y="2984500"/>
            <a:ext cx="2476500" cy="0"/>
          </a:xfrm>
          <a:prstGeom prst="line">
            <a:avLst/>
          </a:prstGeom>
          <a:noFill/>
          <a:ln w="19050">
            <a:solidFill>
              <a:schemeClr val="bg2"/>
            </a:solidFill>
            <a:round/>
            <a:headEnd type="none" w="sm" len="sm"/>
            <a:tailEnd type="none" w="sm" len="sm"/>
          </a:ln>
        </p:spPr>
        <p:txBody>
          <a:bodyPr wrap="none" anchor="ctr"/>
          <a:lstStyle/>
          <a:p>
            <a:endParaRPr lang="en-US"/>
          </a:p>
        </p:txBody>
      </p:sp>
      <p:sp>
        <p:nvSpPr>
          <p:cNvPr id="32" name="Rectangle 15"/>
          <p:cNvSpPr>
            <a:spLocks noChangeArrowheads="1"/>
          </p:cNvSpPr>
          <p:nvPr/>
        </p:nvSpPr>
        <p:spPr bwMode="auto">
          <a:xfrm>
            <a:off x="274638" y="5018088"/>
            <a:ext cx="8386762" cy="1082675"/>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895003" name="TextBox 32"/>
          <p:cNvSpPr txBox="1">
            <a:spLocks noChangeArrowheads="1"/>
          </p:cNvSpPr>
          <p:nvPr/>
        </p:nvSpPr>
        <p:spPr bwMode="auto">
          <a:xfrm>
            <a:off x="287338" y="5029200"/>
            <a:ext cx="2533650" cy="923925"/>
          </a:xfrm>
          <a:prstGeom prst="rect">
            <a:avLst/>
          </a:prstGeom>
          <a:noFill/>
          <a:ln w="9525">
            <a:noFill/>
            <a:miter lim="800000"/>
            <a:headEnd/>
            <a:tailEnd/>
          </a:ln>
        </p:spPr>
        <p:txBody>
          <a:bodyPr>
            <a:spAutoFit/>
          </a:bodyPr>
          <a:lstStyle/>
          <a:p>
            <a:pPr algn="ctr"/>
            <a:r>
              <a:rPr lang="en-US" sz="1800">
                <a:solidFill>
                  <a:srgbClr val="FFFFFF"/>
                </a:solidFill>
              </a:rPr>
              <a:t>LabVIEW Real-Time 1</a:t>
            </a:r>
          </a:p>
          <a:p>
            <a:pPr algn="ctr"/>
            <a:r>
              <a:rPr lang="en-US" sz="1800">
                <a:solidFill>
                  <a:srgbClr val="FFFFFF"/>
                </a:solidFill>
              </a:rPr>
              <a:t>LabVIEW Real-Time 2</a:t>
            </a:r>
          </a:p>
          <a:p>
            <a:pPr algn="ctr"/>
            <a:r>
              <a:rPr lang="en-US" sz="1800">
                <a:solidFill>
                  <a:srgbClr val="FFFFFF"/>
                </a:solidFill>
              </a:rPr>
              <a:t>LabVIEW FPGA</a:t>
            </a:r>
          </a:p>
        </p:txBody>
      </p:sp>
      <p:sp>
        <p:nvSpPr>
          <p:cNvPr id="895004" name="TextBox 33"/>
          <p:cNvSpPr txBox="1">
            <a:spLocks noChangeArrowheads="1"/>
          </p:cNvSpPr>
          <p:nvPr/>
        </p:nvSpPr>
        <p:spPr bwMode="auto">
          <a:xfrm>
            <a:off x="3017838" y="5029200"/>
            <a:ext cx="3108325" cy="923925"/>
          </a:xfrm>
          <a:prstGeom prst="rect">
            <a:avLst/>
          </a:prstGeom>
          <a:noFill/>
          <a:ln w="9525">
            <a:noFill/>
            <a:miter lim="800000"/>
            <a:headEnd/>
            <a:tailEnd/>
          </a:ln>
        </p:spPr>
        <p:txBody>
          <a:bodyPr>
            <a:spAutoFit/>
          </a:bodyPr>
          <a:lstStyle/>
          <a:p>
            <a:pPr algn="ctr"/>
            <a:r>
              <a:rPr lang="en-US" sz="1800">
                <a:solidFill>
                  <a:srgbClr val="FFFFFF"/>
                </a:solidFill>
              </a:rPr>
              <a:t>DAQ &amp; Signal Conditioning</a:t>
            </a:r>
          </a:p>
          <a:p>
            <a:pPr algn="ctr"/>
            <a:r>
              <a:rPr lang="en-US" sz="1800">
                <a:solidFill>
                  <a:srgbClr val="FFFFFF"/>
                </a:solidFill>
              </a:rPr>
              <a:t>LabVIEW Instrument Control</a:t>
            </a:r>
          </a:p>
          <a:p>
            <a:pPr algn="ctr"/>
            <a:r>
              <a:rPr lang="en-US" sz="1800">
                <a:solidFill>
                  <a:srgbClr val="FFFFFF"/>
                </a:solidFill>
              </a:rPr>
              <a:t>LabVIEW Modular Instruments</a:t>
            </a:r>
          </a:p>
        </p:txBody>
      </p:sp>
      <p:sp>
        <p:nvSpPr>
          <p:cNvPr id="895005" name="TextBox 34"/>
          <p:cNvSpPr txBox="1">
            <a:spLocks noChangeArrowheads="1"/>
          </p:cNvSpPr>
          <p:nvPr/>
        </p:nvSpPr>
        <p:spPr bwMode="auto">
          <a:xfrm>
            <a:off x="6126163" y="5029200"/>
            <a:ext cx="2535237" cy="646113"/>
          </a:xfrm>
          <a:prstGeom prst="rect">
            <a:avLst/>
          </a:prstGeom>
          <a:noFill/>
          <a:ln w="9525">
            <a:noFill/>
            <a:miter lim="800000"/>
            <a:headEnd/>
            <a:tailEnd/>
          </a:ln>
        </p:spPr>
        <p:txBody>
          <a:bodyPr>
            <a:spAutoFit/>
          </a:bodyPr>
          <a:lstStyle/>
          <a:p>
            <a:pPr algn="ctr"/>
            <a:r>
              <a:rPr lang="en-US" sz="1800">
                <a:solidFill>
                  <a:srgbClr val="FFFFFF"/>
                </a:solidFill>
              </a:rPr>
              <a:t>LabVIEW Performance</a:t>
            </a:r>
          </a:p>
          <a:p>
            <a:pPr algn="ctr"/>
            <a:r>
              <a:rPr lang="en-US" sz="1800">
                <a:solidFill>
                  <a:srgbClr val="FFFFFF"/>
                </a:solidFill>
              </a:rPr>
              <a:t>LabVIEW Machine Vision</a:t>
            </a:r>
          </a:p>
        </p:txBody>
      </p:sp>
      <p:sp>
        <p:nvSpPr>
          <p:cNvPr id="895006" name="Text Box 19"/>
          <p:cNvSpPr txBox="1">
            <a:spLocks noChangeArrowheads="1"/>
          </p:cNvSpPr>
          <p:nvPr/>
        </p:nvSpPr>
        <p:spPr bwMode="auto">
          <a:xfrm>
            <a:off x="200025" y="4600575"/>
            <a:ext cx="2559050" cy="363538"/>
          </a:xfrm>
          <a:prstGeom prst="rect">
            <a:avLst/>
          </a:prstGeom>
          <a:noFill/>
          <a:ln w="9525" algn="ctr">
            <a:noFill/>
            <a:miter lim="800000"/>
            <a:headEnd type="none" w="sm" len="sm"/>
            <a:tailEnd type="none" w="sm" len="sm"/>
          </a:ln>
        </p:spPr>
        <p:txBody>
          <a:bodyPr/>
          <a:lstStyle/>
          <a:p>
            <a:pPr marL="165100" indent="-165100">
              <a:spcBef>
                <a:spcPct val="50000"/>
              </a:spcBef>
              <a:tabLst>
                <a:tab pos="177800" algn="l"/>
              </a:tabLst>
            </a:pPr>
            <a:r>
              <a:rPr lang="en-US" sz="1800">
                <a:solidFill>
                  <a:srgbClr val="000000"/>
                </a:solidFill>
              </a:rPr>
              <a:t>Other Courses</a:t>
            </a:r>
            <a:endParaRPr lang="en-US" sz="800" b="0">
              <a:solidFill>
                <a:srgbClr val="000000"/>
              </a:solidFill>
            </a:endParaRPr>
          </a:p>
        </p:txBody>
      </p:sp>
      <p:sp>
        <p:nvSpPr>
          <p:cNvPr id="895007" name="Rectangle 2"/>
          <p:cNvSpPr>
            <a:spLocks noChangeArrowheads="1"/>
          </p:cNvSpPr>
          <p:nvPr/>
        </p:nvSpPr>
        <p:spPr bwMode="auto">
          <a:xfrm>
            <a:off x="228600" y="533400"/>
            <a:ext cx="8458200" cy="304800"/>
          </a:xfrm>
          <a:prstGeom prst="rect">
            <a:avLst/>
          </a:prstGeom>
          <a:gradFill rotWithShape="1">
            <a:gsLst>
              <a:gs pos="0">
                <a:srgbClr val="FFFFFF"/>
              </a:gs>
              <a:gs pos="100000">
                <a:schemeClr val="hlink"/>
              </a:gs>
            </a:gsLst>
            <a:lin ang="0" scaled="1"/>
          </a:gradFill>
          <a:ln w="9525" algn="ctr">
            <a:noFill/>
            <a:miter lim="800000"/>
            <a:headEnd type="none" w="sm" len="sm"/>
            <a:tailEnd type="none" w="sm" len="sm"/>
          </a:ln>
        </p:spPr>
        <p:txBody>
          <a:bodyPr wrap="none" anchor="ctr"/>
          <a:lstStyle/>
          <a:p>
            <a:r>
              <a:rPr lang="en-US" sz="1800">
                <a:solidFill>
                  <a:srgbClr val="000000"/>
                </a:solidFill>
              </a:rPr>
              <a:t>              New User		            Experienced User                           Advanced User</a:t>
            </a:r>
          </a:p>
        </p:txBody>
      </p:sp>
    </p:spTree>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Title 4"/>
          <p:cNvSpPr>
            <a:spLocks noGrp="1"/>
          </p:cNvSpPr>
          <p:nvPr>
            <p:ph type="title"/>
          </p:nvPr>
        </p:nvSpPr>
        <p:spPr/>
        <p:txBody>
          <a:bodyPr/>
          <a:lstStyle/>
          <a:p>
            <a:r>
              <a:rPr lang="en-US" smtClean="0"/>
              <a:t>Thank you!</a:t>
            </a:r>
          </a:p>
        </p:txBody>
      </p:sp>
      <p:sp>
        <p:nvSpPr>
          <p:cNvPr id="153607" name="Rectangle 7"/>
          <p:cNvSpPr>
            <a:spLocks noGrp="1" noChangeArrowheads="1"/>
          </p:cNvSpPr>
          <p:nvPr>
            <p:ph type="body" idx="1"/>
          </p:nvPr>
        </p:nvSpPr>
        <p:spPr/>
        <p:txBody>
          <a:bodyPr rtlCol="0">
            <a:normAutofit/>
          </a:bodyPr>
          <a:lstStyle/>
          <a:p>
            <a:pPr fontAlgn="auto">
              <a:spcAft>
                <a:spcPts val="0"/>
              </a:spcAft>
              <a:defRPr/>
            </a:pPr>
            <a:r>
              <a:rPr lang="en-US" sz="3200" b="1" dirty="0" smtClean="0"/>
              <a:t>Please complete the course survey </a:t>
            </a:r>
            <a:br>
              <a:rPr lang="en-US" sz="3200" b="1" dirty="0" smtClean="0"/>
            </a:br>
            <a:r>
              <a:rPr lang="en-US" sz="3200" b="1" dirty="0" smtClean="0"/>
              <a:t>and retrieve your course CD.</a:t>
            </a:r>
            <a:endParaRPr lang="en-US" sz="3200"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Title 1"/>
          <p:cNvSpPr>
            <a:spLocks noGrp="1"/>
          </p:cNvSpPr>
          <p:nvPr>
            <p:ph type="title"/>
          </p:nvPr>
        </p:nvSpPr>
        <p:spPr/>
        <p:txBody>
          <a:bodyPr/>
          <a:lstStyle/>
          <a:p>
            <a:pPr eaLnBrk="1" hangingPunct="1"/>
            <a:r>
              <a:rPr lang="en-US" dirty="0" smtClean="0"/>
              <a:t>Exercise 2-1: Set up a </a:t>
            </a:r>
            <a:r>
              <a:rPr lang="en-US" dirty="0" err="1" smtClean="0"/>
              <a:t>CompactRIO</a:t>
            </a:r>
            <a:r>
              <a:rPr lang="en-US" dirty="0" smtClean="0"/>
              <a:t> System</a:t>
            </a:r>
          </a:p>
        </p:txBody>
      </p:sp>
      <p:sp>
        <p:nvSpPr>
          <p:cNvPr id="484355" name="Content Placeholder 2"/>
          <p:cNvSpPr>
            <a:spLocks noGrp="1"/>
          </p:cNvSpPr>
          <p:nvPr>
            <p:ph idx="1"/>
          </p:nvPr>
        </p:nvSpPr>
        <p:spPr/>
        <p:txBody>
          <a:bodyPr/>
          <a:lstStyle/>
          <a:p>
            <a:pPr marL="0" indent="0" eaLnBrk="1" hangingPunct="1">
              <a:buFont typeface="Arial" pitchFamily="34" charset="0"/>
              <a:buChar char="•"/>
            </a:pPr>
            <a:r>
              <a:rPr lang="en-US" smtClean="0"/>
              <a:t>If you need to swap modules, do you first need to power off the CompactRIO system?</a:t>
            </a:r>
          </a:p>
          <a:p>
            <a:pPr marL="0" indent="0" eaLnBrk="1" hangingPunct="1">
              <a:buFont typeface="Arial" pitchFamily="34" charset="0"/>
              <a:buChar char="•"/>
            </a:pPr>
            <a:r>
              <a:rPr lang="en-US" smtClean="0"/>
              <a:t> Both the FPGA and USER1 LEDs are user-configurable.  What do you think are their differences?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Title 1"/>
          <p:cNvSpPr>
            <a:spLocks noGrp="1"/>
          </p:cNvSpPr>
          <p:nvPr>
            <p:ph type="title"/>
          </p:nvPr>
        </p:nvSpPr>
        <p:spPr/>
        <p:txBody>
          <a:bodyPr/>
          <a:lstStyle/>
          <a:p>
            <a:pPr eaLnBrk="1" hangingPunct="1"/>
            <a:r>
              <a:rPr lang="en-US" smtClean="0"/>
              <a:t>D. Software Installation</a:t>
            </a:r>
          </a:p>
        </p:txBody>
      </p:sp>
      <p:sp>
        <p:nvSpPr>
          <p:cNvPr id="3" name="Content Placeholder 2"/>
          <p:cNvSpPr>
            <a:spLocks noGrp="1"/>
          </p:cNvSpPr>
          <p:nvPr>
            <p:ph idx="1"/>
          </p:nvPr>
        </p:nvSpPr>
        <p:spPr/>
        <p:txBody>
          <a:bodyPr rtlCol="0">
            <a:normAutofit/>
          </a:bodyPr>
          <a:lstStyle/>
          <a:p>
            <a:pPr marL="0" indent="0" eaLnBrk="1" fontAlgn="auto" hangingPunct="1">
              <a:spcAft>
                <a:spcPts val="0"/>
              </a:spcAft>
              <a:defRPr/>
            </a:pPr>
            <a:r>
              <a:rPr lang="en-US" dirty="0" smtClean="0"/>
              <a:t>Before installing any device:</a:t>
            </a:r>
          </a:p>
          <a:p>
            <a:pPr marL="514350" indent="-514350" eaLnBrk="1" fontAlgn="auto" hangingPunct="1">
              <a:spcAft>
                <a:spcPts val="0"/>
              </a:spcAft>
              <a:buFont typeface="+mj-lt"/>
              <a:buAutoNum type="arabicPeriod"/>
              <a:defRPr/>
            </a:pPr>
            <a:r>
              <a:rPr lang="en-US" dirty="0" smtClean="0"/>
              <a:t>Install LabVIEW</a:t>
            </a:r>
          </a:p>
          <a:p>
            <a:pPr marL="514350" indent="-514350" eaLnBrk="1" fontAlgn="auto" hangingPunct="1">
              <a:spcAft>
                <a:spcPts val="0"/>
              </a:spcAft>
              <a:buFont typeface="+mj-lt"/>
              <a:buAutoNum type="arabicPeriod"/>
              <a:defRPr/>
            </a:pPr>
            <a:r>
              <a:rPr lang="en-US" dirty="0" smtClean="0"/>
              <a:t>If using a Real-Time controller, install LabVIEW Real-Time</a:t>
            </a:r>
          </a:p>
          <a:p>
            <a:pPr marL="514350" indent="-514350" eaLnBrk="1" fontAlgn="auto" hangingPunct="1">
              <a:spcAft>
                <a:spcPts val="0"/>
              </a:spcAft>
              <a:buFont typeface="+mj-lt"/>
              <a:buAutoNum type="arabicPeriod"/>
              <a:defRPr/>
            </a:pPr>
            <a:r>
              <a:rPr lang="en-US" dirty="0" smtClean="0"/>
              <a:t>Install LabVIEW FPGA</a:t>
            </a:r>
          </a:p>
          <a:p>
            <a:pPr marL="514350" indent="-514350" eaLnBrk="1" fontAlgn="auto" hangingPunct="1">
              <a:spcAft>
                <a:spcPts val="0"/>
              </a:spcAft>
              <a:buFont typeface="+mj-lt"/>
              <a:buAutoNum type="arabicPeriod"/>
              <a:defRPr/>
            </a:pPr>
            <a:r>
              <a:rPr lang="en-US" dirty="0" smtClean="0"/>
              <a:t>Install NI-RIO or other target-specific software</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itle 1"/>
          <p:cNvSpPr>
            <a:spLocks noGrp="1"/>
          </p:cNvSpPr>
          <p:nvPr>
            <p:ph type="title"/>
          </p:nvPr>
        </p:nvSpPr>
        <p:spPr/>
        <p:txBody>
          <a:bodyPr/>
          <a:lstStyle/>
          <a:p>
            <a:pPr eaLnBrk="1" hangingPunct="1"/>
            <a:r>
              <a:rPr lang="en-US" smtClean="0"/>
              <a:t>E. Windows Configuration</a:t>
            </a:r>
          </a:p>
        </p:txBody>
      </p:sp>
      <p:pic>
        <p:nvPicPr>
          <p:cNvPr id="486403" name="Picture 4" descr="loc_env_max_r-series_full.bmp"/>
          <p:cNvPicPr>
            <a:picLocks noChangeAspect="1" noChangeArrowheads="1"/>
          </p:cNvPicPr>
          <p:nvPr/>
        </p:nvPicPr>
        <p:blipFill>
          <a:blip r:embed="rId3" cstate="print"/>
          <a:srcRect/>
          <a:stretch>
            <a:fillRect/>
          </a:stretch>
        </p:blipFill>
        <p:spPr bwMode="auto">
          <a:xfrm>
            <a:off x="1544638" y="1169988"/>
            <a:ext cx="6303962" cy="5002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pPr eaLnBrk="1" hangingPunct="1"/>
            <a:r>
              <a:rPr lang="en-US" smtClean="0"/>
              <a:t>F. Real-Time Configuration</a:t>
            </a:r>
          </a:p>
        </p:txBody>
      </p:sp>
      <p:graphicFrame>
        <p:nvGraphicFramePr>
          <p:cNvPr id="13" name="Diagram 12"/>
          <p:cNvGraphicFramePr/>
          <p:nvPr/>
        </p:nvGraphicFramePr>
        <p:xfrm>
          <a:off x="0" y="1219200"/>
          <a:ext cx="9144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pPr eaLnBrk="1" hangingPunct="1"/>
            <a:r>
              <a:rPr lang="en-US" smtClean="0"/>
              <a:t>Getting The Most Out Of This Course</a:t>
            </a:r>
          </a:p>
        </p:txBody>
      </p:sp>
      <p:sp>
        <p:nvSpPr>
          <p:cNvPr id="446467" name="Rectangle 3"/>
          <p:cNvSpPr>
            <a:spLocks noGrp="1" noChangeArrowheads="1"/>
          </p:cNvSpPr>
          <p:nvPr>
            <p:ph idx="1"/>
          </p:nvPr>
        </p:nvSpPr>
        <p:spPr/>
        <p:txBody>
          <a:bodyPr/>
          <a:lstStyle/>
          <a:p>
            <a:pPr lvl="1" eaLnBrk="1" hangingPunct="1"/>
            <a:r>
              <a:rPr lang="en-US" dirty="0" smtClean="0"/>
              <a:t>Ask questions!</a:t>
            </a:r>
          </a:p>
          <a:p>
            <a:pPr lvl="1" eaLnBrk="1" hangingPunct="1"/>
            <a:r>
              <a:rPr lang="en-US" dirty="0" smtClean="0"/>
              <a:t>Experiment with hands-on exercises to understand the methods used</a:t>
            </a:r>
          </a:p>
          <a:p>
            <a:pPr lvl="1" eaLnBrk="1" hangingPunct="1"/>
            <a:r>
              <a:rPr lang="en-US" dirty="0" smtClean="0"/>
              <a:t>Explore solutions</a:t>
            </a:r>
          </a:p>
          <a:p>
            <a:pPr lvl="1" eaLnBrk="1" hangingPunct="1"/>
            <a:r>
              <a:rPr lang="en-US" dirty="0" smtClean="0"/>
              <a:t>Implementations explore a possible solution—you may find a better one</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eaLnBrk="1" hangingPunct="1"/>
            <a:r>
              <a:rPr lang="en-US" smtClean="0"/>
              <a:t>Real-Time Configuration</a:t>
            </a:r>
          </a:p>
        </p:txBody>
      </p:sp>
      <p:graphicFrame>
        <p:nvGraphicFramePr>
          <p:cNvPr id="13" name="Diagram 12"/>
          <p:cNvGraphicFramePr/>
          <p:nvPr/>
        </p:nvGraphicFramePr>
        <p:xfrm>
          <a:off x="0" y="1219200"/>
          <a:ext cx="9144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pPr eaLnBrk="1" hangingPunct="1"/>
            <a:r>
              <a:rPr lang="en-US" smtClean="0"/>
              <a:t>Host-Target Network Setup</a:t>
            </a:r>
          </a:p>
        </p:txBody>
      </p:sp>
      <p:sp>
        <p:nvSpPr>
          <p:cNvPr id="489475" name="Rectangle 3"/>
          <p:cNvSpPr>
            <a:spLocks noGrp="1" noChangeArrowheads="1"/>
          </p:cNvSpPr>
          <p:nvPr>
            <p:ph idx="1"/>
          </p:nvPr>
        </p:nvSpPr>
        <p:spPr/>
        <p:txBody>
          <a:bodyPr/>
          <a:lstStyle/>
          <a:p>
            <a:pPr marL="0" indent="0" eaLnBrk="1" hangingPunct="1">
              <a:buFont typeface="Arial" pitchFamily="34" charset="0"/>
              <a:buChar char="•"/>
            </a:pPr>
            <a:r>
              <a:rPr lang="en-US" smtClean="0"/>
              <a:t> Options:</a:t>
            </a:r>
          </a:p>
          <a:p>
            <a:pPr lvl="2" eaLnBrk="1" hangingPunct="1"/>
            <a:r>
              <a:rPr lang="en-US" smtClean="0"/>
              <a:t>Host and Target connected to Local Area Network</a:t>
            </a:r>
          </a:p>
          <a:p>
            <a:pPr lvl="3" eaLnBrk="1" hangingPunct="1"/>
            <a:r>
              <a:rPr lang="en-US" smtClean="0"/>
              <a:t>Typically uses DHCP</a:t>
            </a:r>
          </a:p>
          <a:p>
            <a:pPr lvl="2" eaLnBrk="1" hangingPunct="1"/>
            <a:r>
              <a:rPr lang="en-US" smtClean="0"/>
              <a:t>Host and Target connected directly using a crossover cable</a:t>
            </a:r>
          </a:p>
          <a:p>
            <a:pPr lvl="1" eaLnBrk="1" hangingPunct="1"/>
            <a:r>
              <a:rPr lang="en-US" smtClean="0"/>
              <a:t>Host and Target need an IP Address</a:t>
            </a:r>
          </a:p>
          <a:p>
            <a:pPr lvl="1" eaLnBrk="1" hangingPunct="1"/>
            <a:r>
              <a:rPr lang="en-US" smtClean="0"/>
              <a:t>To configure remote system</a:t>
            </a:r>
          </a:p>
          <a:p>
            <a:pPr lvl="2" eaLnBrk="1" hangingPunct="1"/>
            <a:r>
              <a:rPr lang="en-US" smtClean="0"/>
              <a:t>Host and Target need to be on the same subnet</a:t>
            </a:r>
          </a:p>
          <a:p>
            <a:pPr lvl="2" eaLnBrk="1" hangingPunct="1"/>
            <a:r>
              <a:rPr lang="en-US" smtClean="0"/>
              <a:t>Might need to temporarily disable your Firewall</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eaLnBrk="1" hangingPunct="1"/>
            <a:r>
              <a:rPr lang="en-US" smtClean="0"/>
              <a:t>Configure Network Settings</a:t>
            </a:r>
          </a:p>
        </p:txBody>
      </p:sp>
      <p:sp>
        <p:nvSpPr>
          <p:cNvPr id="9220" name="Rectangle 4"/>
          <p:cNvSpPr>
            <a:spLocks noGrp="1" noChangeArrowheads="1"/>
          </p:cNvSpPr>
          <p:nvPr>
            <p:ph idx="1"/>
          </p:nvPr>
        </p:nvSpPr>
        <p:spPr/>
        <p:txBody>
          <a:bodyPr rtlCol="0">
            <a:normAutofit fontScale="92500" lnSpcReduction="10000"/>
          </a:bodyPr>
          <a:lstStyle/>
          <a:p>
            <a:pPr lvl="1" eaLnBrk="1" fontAlgn="auto" hangingPunct="1">
              <a:spcAft>
                <a:spcPts val="0"/>
              </a:spcAft>
              <a:defRPr/>
            </a:pPr>
            <a:r>
              <a:rPr lang="en-US" sz="2600" b="1" dirty="0" smtClean="0"/>
              <a:t>IP Address </a:t>
            </a:r>
            <a:r>
              <a:rPr lang="en-US" sz="2600" dirty="0" smtClean="0"/>
              <a:t>– the unique address of a device </a:t>
            </a:r>
          </a:p>
          <a:p>
            <a:pPr lvl="2" eaLnBrk="1" fontAlgn="auto" hangingPunct="1">
              <a:spcAft>
                <a:spcPts val="0"/>
              </a:spcAft>
              <a:defRPr/>
            </a:pPr>
            <a:r>
              <a:rPr lang="en-US" sz="2400" dirty="0" smtClean="0"/>
              <a:t>a set of four one- to three-digit numbers in the range 0–255 </a:t>
            </a:r>
          </a:p>
          <a:p>
            <a:pPr lvl="2" eaLnBrk="1" fontAlgn="auto" hangingPunct="1">
              <a:spcAft>
                <a:spcPts val="0"/>
              </a:spcAft>
              <a:defRPr/>
            </a:pPr>
            <a:r>
              <a:rPr lang="en-US" sz="2400" dirty="0" smtClean="0"/>
              <a:t>dotted decimal notation. </a:t>
            </a:r>
          </a:p>
          <a:p>
            <a:pPr lvl="2" eaLnBrk="1" fontAlgn="auto" hangingPunct="1">
              <a:spcAft>
                <a:spcPts val="0"/>
              </a:spcAft>
              <a:defRPr/>
            </a:pPr>
            <a:r>
              <a:rPr lang="en-US" sz="2400" dirty="0" smtClean="0"/>
              <a:t>example IP address: </a:t>
            </a:r>
            <a:r>
              <a:rPr lang="en-US" sz="2400" dirty="0" smtClean="0">
                <a:latin typeface="Courier" pitchFamily="49" charset="0"/>
              </a:rPr>
              <a:t>224.102.13.24</a:t>
            </a:r>
          </a:p>
          <a:p>
            <a:pPr lvl="1" eaLnBrk="1" fontAlgn="auto" hangingPunct="1">
              <a:spcAft>
                <a:spcPts val="0"/>
              </a:spcAft>
              <a:defRPr/>
            </a:pPr>
            <a:r>
              <a:rPr lang="en-US" sz="2600" b="1" dirty="0" smtClean="0"/>
              <a:t>Subnet Mask </a:t>
            </a:r>
            <a:r>
              <a:rPr lang="en-US" sz="2600" dirty="0" smtClean="0"/>
              <a:t>– a code that helps the network device determine whether another device is on the same network. </a:t>
            </a:r>
          </a:p>
          <a:p>
            <a:pPr lvl="2" eaLnBrk="1" fontAlgn="auto" hangingPunct="1">
              <a:spcAft>
                <a:spcPts val="0"/>
              </a:spcAft>
              <a:defRPr/>
            </a:pPr>
            <a:r>
              <a:rPr lang="en-US" sz="2400" dirty="0" smtClean="0">
                <a:latin typeface="Courier" pitchFamily="49" charset="0"/>
              </a:rPr>
              <a:t>255.255.255.0</a:t>
            </a:r>
            <a:r>
              <a:rPr lang="en-US" sz="2400" dirty="0" smtClean="0"/>
              <a:t> is the most common subnet mask </a:t>
            </a:r>
          </a:p>
          <a:p>
            <a:pPr lvl="1" eaLnBrk="1" fontAlgn="auto" hangingPunct="1">
              <a:spcAft>
                <a:spcPts val="0"/>
              </a:spcAft>
              <a:defRPr/>
            </a:pPr>
            <a:r>
              <a:rPr lang="en-US" sz="2600" b="1" dirty="0" smtClean="0"/>
              <a:t>Gateway</a:t>
            </a:r>
            <a:r>
              <a:rPr lang="en-US" sz="2600" dirty="0" smtClean="0"/>
              <a:t> (Optional) – address of a gateway server (a connection between two networks)</a:t>
            </a:r>
            <a:endParaRPr lang="en-US" sz="2600" i="1" dirty="0" smtClean="0"/>
          </a:p>
          <a:p>
            <a:pPr lvl="1" eaLnBrk="1" fontAlgn="auto" hangingPunct="1">
              <a:spcAft>
                <a:spcPts val="0"/>
              </a:spcAft>
              <a:defRPr/>
            </a:pPr>
            <a:r>
              <a:rPr lang="en-US" sz="2600" b="1" dirty="0" smtClean="0"/>
              <a:t>DNS Address </a:t>
            </a:r>
            <a:r>
              <a:rPr lang="en-US" sz="2600" dirty="0" smtClean="0"/>
              <a:t>(Optional) – address of a device that stores DNS host names and translates them into IP addresses</a:t>
            </a:r>
            <a:endParaRPr lang="en-US" sz="2600" i="1"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itle 1"/>
          <p:cNvSpPr>
            <a:spLocks noGrp="1"/>
          </p:cNvSpPr>
          <p:nvPr>
            <p:ph type="title"/>
          </p:nvPr>
        </p:nvSpPr>
        <p:spPr/>
        <p:txBody>
          <a:bodyPr/>
          <a:lstStyle/>
          <a:p>
            <a:pPr eaLnBrk="1" hangingPunct="1"/>
            <a:r>
              <a:rPr lang="en-US" smtClean="0"/>
              <a:t>IP Addressing Options</a:t>
            </a:r>
          </a:p>
        </p:txBody>
      </p:sp>
      <p:graphicFrame>
        <p:nvGraphicFramePr>
          <p:cNvPr id="4" name="Content Placeholder 3"/>
          <p:cNvGraphicFramePr>
            <a:graphicFrameLocks noGrp="1"/>
          </p:cNvGraphicFramePr>
          <p:nvPr>
            <p:ph idx="1"/>
          </p:nvPr>
        </p:nvGraphicFramePr>
        <p:xfrm>
          <a:off x="457200" y="1600200"/>
          <a:ext cx="8229600" cy="4558860"/>
        </p:xfrm>
        <a:graphic>
          <a:graphicData uri="http://schemas.openxmlformats.org/drawingml/2006/table">
            <a:tbl>
              <a:tblPr firstRow="1" bandRow="1">
                <a:tableStyleId>{5C22544A-7EE6-4342-B048-85BDC9FD1C3A}</a:tableStyleId>
              </a:tblPr>
              <a:tblGrid>
                <a:gridCol w="1461331"/>
                <a:gridCol w="6768269"/>
              </a:tblGrid>
              <a:tr h="724950">
                <a:tc>
                  <a:txBody>
                    <a:bodyPr/>
                    <a:lstStyle/>
                    <a:p>
                      <a:r>
                        <a:rPr lang="en-US" sz="2800" dirty="0" smtClean="0"/>
                        <a:t>Option</a:t>
                      </a:r>
                      <a:endParaRPr lang="en-US" sz="2800" dirty="0"/>
                    </a:p>
                  </a:txBody>
                  <a:tcPr marL="92295" marR="92295"/>
                </a:tc>
                <a:tc>
                  <a:txBody>
                    <a:bodyPr/>
                    <a:lstStyle/>
                    <a:p>
                      <a:r>
                        <a:rPr lang="en-US" sz="2800" dirty="0" smtClean="0"/>
                        <a:t>Description</a:t>
                      </a:r>
                      <a:endParaRPr lang="en-US" sz="2800" dirty="0"/>
                    </a:p>
                  </a:txBody>
                  <a:tcPr marL="92295" marR="92295"/>
                </a:tc>
              </a:tr>
              <a:tr h="724950">
                <a:tc>
                  <a:txBody>
                    <a:bodyPr/>
                    <a:lstStyle/>
                    <a:p>
                      <a:r>
                        <a:rPr lang="en-US" sz="2400" b="1" dirty="0" smtClean="0"/>
                        <a:t>DHCP assigned</a:t>
                      </a:r>
                      <a:endParaRPr lang="en-US" sz="2400" b="1" dirty="0"/>
                    </a:p>
                  </a:txBody>
                  <a:tcPr marL="92295" marR="92295"/>
                </a:tc>
                <a:tc>
                  <a:txBody>
                    <a:bodyPr/>
                    <a:lstStyle/>
                    <a:p>
                      <a:pPr>
                        <a:buFont typeface="Arial" pitchFamily="34" charset="0"/>
                        <a:buChar char="•"/>
                      </a:pPr>
                      <a:r>
                        <a:rPr lang="en-US" sz="2400" dirty="0" smtClean="0"/>
                        <a:t>IP address automatically assigned by DHCP server.  </a:t>
                      </a:r>
                    </a:p>
                    <a:p>
                      <a:pPr>
                        <a:buFont typeface="Arial" pitchFamily="34" charset="0"/>
                        <a:buChar char="•"/>
                      </a:pPr>
                      <a:r>
                        <a:rPr lang="en-US" sz="2400" dirty="0" smtClean="0"/>
                        <a:t>DHCP is a common</a:t>
                      </a:r>
                      <a:r>
                        <a:rPr lang="en-US" sz="2400" baseline="0" dirty="0" smtClean="0"/>
                        <a:t> network protocol for administering IP addresses.</a:t>
                      </a:r>
                      <a:endParaRPr lang="en-US" sz="2400" dirty="0"/>
                    </a:p>
                  </a:txBody>
                  <a:tcPr marL="92295" marR="92295"/>
                </a:tc>
              </a:tr>
              <a:tr h="1293300">
                <a:tc>
                  <a:txBody>
                    <a:bodyPr/>
                    <a:lstStyle/>
                    <a:p>
                      <a:r>
                        <a:rPr lang="en-US" sz="2400" b="1" dirty="0" smtClean="0"/>
                        <a:t>Link</a:t>
                      </a:r>
                      <a:r>
                        <a:rPr lang="en-US" sz="2400" b="1" baseline="0" dirty="0" smtClean="0"/>
                        <a:t>-local</a:t>
                      </a:r>
                      <a:endParaRPr lang="en-US" sz="2400" b="1" dirty="0" smtClean="0"/>
                    </a:p>
                    <a:p>
                      <a:endParaRPr lang="en-US" sz="2400" b="1" dirty="0"/>
                    </a:p>
                  </a:txBody>
                  <a:tcPr marL="92295" marR="92295"/>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IP address allocated using</a:t>
                      </a:r>
                      <a:r>
                        <a:rPr lang="en-US" sz="2400" baseline="0" dirty="0" smtClean="0"/>
                        <a:t> </a:t>
                      </a:r>
                      <a:r>
                        <a:rPr lang="en-US" sz="2400" dirty="0" smtClean="0"/>
                        <a:t>automatic</a:t>
                      </a:r>
                      <a:r>
                        <a:rPr lang="en-US" sz="2400" baseline="0" dirty="0" smtClean="0"/>
                        <a:t> private IP addressing when </a:t>
                      </a:r>
                      <a:r>
                        <a:rPr lang="en-US" sz="2400" dirty="0" smtClean="0"/>
                        <a:t>DHCP server</a:t>
                      </a:r>
                      <a:r>
                        <a:rPr lang="en-US" sz="2400" baseline="0" dirty="0" smtClean="0"/>
                        <a:t> not available.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baseline="0" dirty="0" smtClean="0"/>
                        <a:t>AutoIP attempts to assign an address using DHCP first then link local if DHCP fails.</a:t>
                      </a:r>
                      <a:endParaRPr lang="en-US" sz="2400" dirty="0" smtClean="0"/>
                    </a:p>
                    <a:p>
                      <a:pPr>
                        <a:buFont typeface="Arial" pitchFamily="34" charset="0"/>
                        <a:buChar char="•"/>
                      </a:pPr>
                      <a:r>
                        <a:rPr lang="en-US" sz="2400" baseline="0" dirty="0" smtClean="0"/>
                        <a:t>Address range: </a:t>
                      </a:r>
                      <a:r>
                        <a:rPr lang="en-US" sz="2400" baseline="0" dirty="0" smtClean="0">
                          <a:latin typeface="Courier" pitchFamily="49" charset="0"/>
                        </a:rPr>
                        <a:t>169.254.x.x</a:t>
                      </a:r>
                    </a:p>
                  </a:txBody>
                  <a:tcPr marL="92295" marR="92295"/>
                </a:tc>
              </a:tr>
              <a:tr h="724950">
                <a:tc>
                  <a:txBody>
                    <a:bodyPr/>
                    <a:lstStyle/>
                    <a:p>
                      <a:r>
                        <a:rPr lang="en-US" sz="2400" b="1" dirty="0" smtClean="0"/>
                        <a:t>Static</a:t>
                      </a:r>
                      <a:r>
                        <a:rPr lang="en-US" sz="2400" b="1" baseline="0" dirty="0" smtClean="0"/>
                        <a:t> IP</a:t>
                      </a:r>
                      <a:endParaRPr lang="en-US" sz="2400" b="1" dirty="0"/>
                    </a:p>
                  </a:txBody>
                  <a:tcPr marL="92295" marR="92295"/>
                </a:tc>
                <a:tc>
                  <a:txBody>
                    <a:bodyPr/>
                    <a:lstStyle/>
                    <a:p>
                      <a:pPr>
                        <a:buFont typeface="Arial" pitchFamily="34" charset="0"/>
                        <a:buChar char="•"/>
                      </a:pPr>
                      <a:r>
                        <a:rPr lang="en-US" sz="2400" dirty="0" smtClean="0"/>
                        <a:t>Manually</a:t>
                      </a:r>
                      <a:r>
                        <a:rPr lang="en-US" sz="2400" baseline="0" dirty="0" smtClean="0"/>
                        <a:t> assigned IP address</a:t>
                      </a:r>
                      <a:endParaRPr lang="en-US" sz="2400" dirty="0"/>
                    </a:p>
                  </a:txBody>
                  <a:tcPr marL="92295" marR="92295"/>
                </a:tc>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itle 1"/>
          <p:cNvSpPr>
            <a:spLocks noGrp="1"/>
          </p:cNvSpPr>
          <p:nvPr>
            <p:ph type="title"/>
          </p:nvPr>
        </p:nvSpPr>
        <p:spPr/>
        <p:txBody>
          <a:bodyPr/>
          <a:lstStyle/>
          <a:p>
            <a:pPr eaLnBrk="1" hangingPunct="1"/>
            <a:r>
              <a:rPr lang="en-US" smtClean="0"/>
              <a:t>IP Addressing Options</a:t>
            </a:r>
          </a:p>
        </p:txBody>
      </p:sp>
      <p:graphicFrame>
        <p:nvGraphicFramePr>
          <p:cNvPr id="4" name="Content Placeholder 3"/>
          <p:cNvGraphicFramePr>
            <a:graphicFrameLocks noGrp="1"/>
          </p:cNvGraphicFramePr>
          <p:nvPr>
            <p:ph idx="1"/>
          </p:nvPr>
        </p:nvGraphicFramePr>
        <p:xfrm>
          <a:off x="457200" y="1600200"/>
          <a:ext cx="8229600" cy="3163350"/>
        </p:xfrm>
        <a:graphic>
          <a:graphicData uri="http://schemas.openxmlformats.org/drawingml/2006/table">
            <a:tbl>
              <a:tblPr firstRow="1" bandRow="1">
                <a:tableStyleId>{5C22544A-7EE6-4342-B048-85BDC9FD1C3A}</a:tableStyleId>
              </a:tblPr>
              <a:tblGrid>
                <a:gridCol w="1371600"/>
                <a:gridCol w="2971800"/>
                <a:gridCol w="3886200"/>
              </a:tblGrid>
              <a:tr h="724950">
                <a:tc>
                  <a:txBody>
                    <a:bodyPr/>
                    <a:lstStyle/>
                    <a:p>
                      <a:r>
                        <a:rPr lang="en-US" sz="2800" dirty="0" smtClean="0"/>
                        <a:t>Option</a:t>
                      </a:r>
                      <a:endParaRPr lang="en-US" sz="2800" dirty="0"/>
                    </a:p>
                  </a:txBody>
                  <a:tcPr/>
                </a:tc>
                <a:tc>
                  <a:txBody>
                    <a:bodyPr/>
                    <a:lstStyle/>
                    <a:p>
                      <a:r>
                        <a:rPr lang="en-US" sz="2800" dirty="0" smtClean="0"/>
                        <a:t>Windows</a:t>
                      </a:r>
                      <a:r>
                        <a:rPr lang="en-US" sz="2800" baseline="0" dirty="0" smtClean="0"/>
                        <a:t> Host</a:t>
                      </a:r>
                      <a:endParaRPr lang="en-US" sz="2800" dirty="0"/>
                    </a:p>
                  </a:txBody>
                  <a:tcPr/>
                </a:tc>
                <a:tc>
                  <a:txBody>
                    <a:bodyPr/>
                    <a:lstStyle/>
                    <a:p>
                      <a:r>
                        <a:rPr lang="en-US" sz="2800" dirty="0" smtClean="0"/>
                        <a:t>Real-Time Controller</a:t>
                      </a:r>
                      <a:endParaRPr lang="en-US" sz="2800" dirty="0"/>
                    </a:p>
                  </a:txBody>
                  <a:tcPr/>
                </a:tc>
              </a:tr>
              <a:tr h="724950">
                <a:tc>
                  <a:txBody>
                    <a:bodyPr/>
                    <a:lstStyle/>
                    <a:p>
                      <a:r>
                        <a:rPr lang="en-US" sz="2400" b="1" dirty="0" smtClean="0"/>
                        <a:t>DHCP</a:t>
                      </a:r>
                      <a:endParaRPr lang="en-US" sz="2400" b="1" dirty="0"/>
                    </a:p>
                  </a:txBody>
                  <a:tcPr/>
                </a:tc>
                <a:tc>
                  <a:txBody>
                    <a:bodyPr/>
                    <a:lstStyle/>
                    <a:p>
                      <a:r>
                        <a:rPr lang="en-US" sz="2400" dirty="0" smtClean="0"/>
                        <a:t>Default</a:t>
                      </a:r>
                      <a:endParaRPr lang="en-US" sz="2400" dirty="0"/>
                    </a:p>
                  </a:txBody>
                  <a:tcPr/>
                </a:tc>
                <a:tc>
                  <a:txBody>
                    <a:bodyPr/>
                    <a:lstStyle/>
                    <a:p>
                      <a:r>
                        <a:rPr lang="en-US" sz="2400" dirty="0" smtClean="0"/>
                        <a:t>Default</a:t>
                      </a:r>
                      <a:endParaRPr lang="en-US" sz="2400" dirty="0"/>
                    </a:p>
                  </a:txBody>
                  <a:tcPr/>
                </a:tc>
              </a:tr>
              <a:tr h="988500">
                <a:tc>
                  <a:txBody>
                    <a:bodyPr/>
                    <a:lstStyle/>
                    <a:p>
                      <a:r>
                        <a:rPr lang="en-US" sz="2400" b="1" dirty="0" smtClean="0"/>
                        <a:t>Link</a:t>
                      </a:r>
                      <a:r>
                        <a:rPr lang="en-US" sz="2400" b="1" baseline="0" dirty="0" smtClean="0"/>
                        <a:t>-local</a:t>
                      </a:r>
                      <a:endParaRPr lang="en-US" sz="2400" b="1" dirty="0" smtClean="0"/>
                    </a:p>
                  </a:txBody>
                  <a:tcPr/>
                </a:tc>
                <a:tc>
                  <a:txBody>
                    <a:bodyPr/>
                    <a:lstStyle/>
                    <a:p>
                      <a:r>
                        <a:rPr lang="en-US" sz="2400" dirty="0" smtClean="0"/>
                        <a:t>Default if fail to connect to DHCP</a:t>
                      </a:r>
                      <a:endParaRPr lang="en-US" sz="2400" dirty="0"/>
                    </a:p>
                  </a:txBody>
                  <a:tcPr/>
                </a:tc>
                <a:tc>
                  <a:txBody>
                    <a:bodyPr/>
                    <a:lstStyle/>
                    <a:p>
                      <a:r>
                        <a:rPr lang="en-US" sz="2400" dirty="0" smtClean="0"/>
                        <a:t>Assigned</a:t>
                      </a:r>
                      <a:r>
                        <a:rPr lang="en-US" sz="2400" baseline="0" dirty="0" smtClean="0"/>
                        <a:t> automatically using AutoIP* or configurable in MAX.  </a:t>
                      </a:r>
                      <a:endParaRPr lang="en-US" sz="2400" dirty="0"/>
                    </a:p>
                  </a:txBody>
                  <a:tcPr/>
                </a:tc>
              </a:tr>
              <a:tr h="724950">
                <a:tc>
                  <a:txBody>
                    <a:bodyPr/>
                    <a:lstStyle/>
                    <a:p>
                      <a:r>
                        <a:rPr lang="en-US" sz="2400" b="1" dirty="0" smtClean="0"/>
                        <a:t>Static</a:t>
                      </a:r>
                      <a:r>
                        <a:rPr lang="en-US" sz="2400" b="1" baseline="0" dirty="0" smtClean="0"/>
                        <a:t> IP</a:t>
                      </a:r>
                      <a:endParaRPr lang="en-US" sz="2400" b="1" dirty="0"/>
                    </a:p>
                  </a:txBody>
                  <a:tcPr/>
                </a:tc>
                <a:tc>
                  <a:txBody>
                    <a:bodyPr/>
                    <a:lstStyle/>
                    <a:p>
                      <a:r>
                        <a:rPr lang="en-US" sz="2400" dirty="0" smtClean="0"/>
                        <a:t>Configurable in Windows</a:t>
                      </a:r>
                      <a:endParaRPr lang="en-US" sz="2400" dirty="0"/>
                    </a:p>
                  </a:txBody>
                  <a:tcPr/>
                </a:tc>
                <a:tc>
                  <a:txBody>
                    <a:bodyPr/>
                    <a:lstStyle/>
                    <a:p>
                      <a:r>
                        <a:rPr lang="en-US" sz="2400" dirty="0" smtClean="0"/>
                        <a:t>Configurable in</a:t>
                      </a:r>
                      <a:r>
                        <a:rPr lang="en-US" sz="2400" baseline="0" dirty="0" smtClean="0"/>
                        <a:t> MAX</a:t>
                      </a:r>
                      <a:endParaRPr lang="en-US" sz="2400" dirty="0"/>
                    </a:p>
                  </a:txBody>
                  <a:tcPr/>
                </a:tc>
              </a:tr>
            </a:tbl>
          </a:graphicData>
        </a:graphic>
      </p:graphicFrame>
      <p:sp>
        <p:nvSpPr>
          <p:cNvPr id="492569" name="TextBox 4"/>
          <p:cNvSpPr txBox="1">
            <a:spLocks noChangeArrowheads="1"/>
          </p:cNvSpPr>
          <p:nvPr/>
        </p:nvSpPr>
        <p:spPr bwMode="auto">
          <a:xfrm>
            <a:off x="304800" y="5257800"/>
            <a:ext cx="8580438" cy="461963"/>
          </a:xfrm>
          <a:prstGeom prst="rect">
            <a:avLst/>
          </a:prstGeom>
          <a:noFill/>
          <a:ln w="9525">
            <a:noFill/>
            <a:miter lim="800000"/>
            <a:headEnd/>
            <a:tailEnd/>
          </a:ln>
        </p:spPr>
        <p:txBody>
          <a:bodyPr wrap="none">
            <a:spAutoFit/>
          </a:bodyPr>
          <a:lstStyle/>
          <a:p>
            <a:pPr algn="ctr" eaLnBrk="0" hangingPunct="0"/>
            <a:r>
              <a:rPr lang="en-US" sz="2400">
                <a:solidFill>
                  <a:srgbClr val="000000"/>
                </a:solidFill>
              </a:rPr>
              <a:t>* AutoIP available with some controllers and/or versions of Real-Time.</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Title 1"/>
          <p:cNvSpPr>
            <a:spLocks noGrp="1"/>
          </p:cNvSpPr>
          <p:nvPr>
            <p:ph type="title"/>
          </p:nvPr>
        </p:nvSpPr>
        <p:spPr/>
        <p:txBody>
          <a:bodyPr/>
          <a:lstStyle/>
          <a:p>
            <a:pPr eaLnBrk="1" hangingPunct="1"/>
            <a:r>
              <a:rPr lang="en-US" smtClean="0"/>
              <a:t>Ethernet Cabling Options</a:t>
            </a:r>
          </a:p>
        </p:txBody>
      </p:sp>
      <p:graphicFrame>
        <p:nvGraphicFramePr>
          <p:cNvPr id="4" name="Content Placeholder 3"/>
          <p:cNvGraphicFramePr>
            <a:graphicFrameLocks noGrp="1"/>
          </p:cNvGraphicFramePr>
          <p:nvPr>
            <p:ph idx="1"/>
          </p:nvPr>
        </p:nvGraphicFramePr>
        <p:xfrm>
          <a:off x="457200" y="1600200"/>
          <a:ext cx="8229600" cy="3231954"/>
        </p:xfrm>
        <a:graphic>
          <a:graphicData uri="http://schemas.openxmlformats.org/drawingml/2006/table">
            <a:tbl>
              <a:tblPr firstRow="1" bandRow="1">
                <a:tableStyleId>{5C22544A-7EE6-4342-B048-85BDC9FD1C3A}</a:tableStyleId>
              </a:tblPr>
              <a:tblGrid>
                <a:gridCol w="1661746"/>
                <a:gridCol w="6567854"/>
              </a:tblGrid>
              <a:tr h="701101">
                <a:tc>
                  <a:txBody>
                    <a:bodyPr/>
                    <a:lstStyle/>
                    <a:p>
                      <a:r>
                        <a:rPr lang="en-US" sz="2800" dirty="0" smtClean="0"/>
                        <a:t>Option</a:t>
                      </a:r>
                      <a:endParaRPr lang="en-US" sz="2800" dirty="0"/>
                    </a:p>
                  </a:txBody>
                  <a:tcPr/>
                </a:tc>
                <a:tc>
                  <a:txBody>
                    <a:bodyPr/>
                    <a:lstStyle/>
                    <a:p>
                      <a:r>
                        <a:rPr lang="en-US" sz="2800" dirty="0" smtClean="0"/>
                        <a:t>Use when…</a:t>
                      </a:r>
                      <a:endParaRPr lang="en-US" sz="2800" dirty="0"/>
                    </a:p>
                  </a:txBody>
                  <a:tcPr/>
                </a:tc>
              </a:tr>
              <a:tr h="1280099">
                <a:tc>
                  <a:txBody>
                    <a:bodyPr/>
                    <a:lstStyle/>
                    <a:p>
                      <a:r>
                        <a:rPr lang="en-US" sz="2800" b="1" dirty="0" smtClean="0"/>
                        <a:t>Standard</a:t>
                      </a:r>
                      <a:endParaRPr lang="en-US" sz="2800" b="1" dirty="0"/>
                    </a:p>
                  </a:txBody>
                  <a:tcPr/>
                </a:tc>
                <a:tc>
                  <a:txBody>
                    <a:bodyPr/>
                    <a:lstStyle/>
                    <a:p>
                      <a:pPr marL="0" marR="0" lvl="2"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800" kern="1200" dirty="0" smtClean="0">
                          <a:solidFill>
                            <a:schemeClr val="dk1"/>
                          </a:solidFill>
                          <a:latin typeface="+mn-lt"/>
                          <a:ea typeface="+mn-ea"/>
                          <a:cs typeface="+mn-cs"/>
                        </a:rPr>
                        <a:t>Host and target are connected with hub, router, or network switch</a:t>
                      </a:r>
                    </a:p>
                  </a:txBody>
                  <a:tcPr/>
                </a:tc>
              </a:tr>
              <a:tr h="1250754">
                <a:tc>
                  <a:txBody>
                    <a:bodyPr/>
                    <a:lstStyle/>
                    <a:p>
                      <a:r>
                        <a:rPr lang="en-US" sz="2800" b="1" dirty="0" smtClean="0"/>
                        <a:t>Crossover</a:t>
                      </a:r>
                      <a:endParaRPr lang="en-US" sz="2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800" kern="1200" dirty="0" smtClean="0">
                          <a:solidFill>
                            <a:schemeClr val="dk1"/>
                          </a:solidFill>
                          <a:latin typeface="+mn-lt"/>
                          <a:ea typeface="+mn-ea"/>
                          <a:cs typeface="+mn-cs"/>
                        </a:rPr>
                        <a:t>Directly connecting host and target</a:t>
                      </a:r>
                    </a:p>
                  </a:txBody>
                  <a:tcPr/>
                </a:tc>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457200" y="228600"/>
            <a:ext cx="8229600" cy="1143000"/>
          </a:xfrm>
        </p:spPr>
        <p:txBody>
          <a:bodyPr/>
          <a:lstStyle/>
          <a:p>
            <a:pPr eaLnBrk="1" hangingPunct="1"/>
            <a:r>
              <a:rPr lang="en-US" smtClean="0"/>
              <a:t>FPGA for Real-Time Configuration</a:t>
            </a:r>
          </a:p>
        </p:txBody>
      </p:sp>
      <p:graphicFrame>
        <p:nvGraphicFramePr>
          <p:cNvPr id="4" name="Diagram 3"/>
          <p:cNvGraphicFramePr/>
          <p:nvPr/>
        </p:nvGraphicFramePr>
        <p:xfrm>
          <a:off x="0" y="1219200"/>
          <a:ext cx="9144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p:txBody>
          <a:bodyPr/>
          <a:lstStyle/>
          <a:p>
            <a:pPr eaLnBrk="1" hangingPunct="1"/>
            <a:r>
              <a:rPr lang="en-US" smtClean="0"/>
              <a:t>Detect Remote Target - CompactRIO</a:t>
            </a:r>
          </a:p>
        </p:txBody>
      </p:sp>
      <p:sp>
        <p:nvSpPr>
          <p:cNvPr id="495619" name="Rectangle 3"/>
          <p:cNvSpPr>
            <a:spLocks noGrp="1" noChangeArrowheads="1"/>
          </p:cNvSpPr>
          <p:nvPr>
            <p:ph idx="1"/>
          </p:nvPr>
        </p:nvSpPr>
        <p:spPr/>
        <p:txBody>
          <a:bodyPr/>
          <a:lstStyle/>
          <a:p>
            <a:pPr marL="514350" lvl="1" indent="-514350" eaLnBrk="1" hangingPunct="1">
              <a:buFont typeface="Arial Narrow" pitchFamily="34" charset="0"/>
              <a:buAutoNum type="arabicPeriod"/>
            </a:pPr>
            <a:r>
              <a:rPr lang="en-US" smtClean="0"/>
              <a:t>Connect CompactRIO to PC through a network</a:t>
            </a:r>
          </a:p>
          <a:p>
            <a:pPr marL="514350" lvl="1" indent="-514350" eaLnBrk="1" hangingPunct="1">
              <a:buFont typeface="Arial Narrow" pitchFamily="34" charset="0"/>
              <a:buAutoNum type="arabicPeriod"/>
            </a:pPr>
            <a:r>
              <a:rPr lang="en-US" smtClean="0"/>
              <a:t>Power up CompactRIO</a:t>
            </a:r>
          </a:p>
          <a:p>
            <a:pPr marL="514350" lvl="1" indent="-514350" eaLnBrk="1" hangingPunct="1">
              <a:buFont typeface="Arial Narrow" pitchFamily="34" charset="0"/>
              <a:buAutoNum type="arabicPeriod"/>
            </a:pPr>
            <a:r>
              <a:rPr lang="en-US" smtClean="0"/>
              <a:t>Not configured CompactRIO – Status light blinks slowly</a:t>
            </a:r>
          </a:p>
          <a:p>
            <a:pPr marL="514350" lvl="1" indent="-514350" eaLnBrk="1" hangingPunct="1">
              <a:buFont typeface="Arial Narrow" pitchFamily="34" charset="0"/>
              <a:buAutoNum type="arabicPeriod"/>
            </a:pPr>
            <a:r>
              <a:rPr lang="en-US" smtClean="0"/>
              <a:t>Open MAX (</a:t>
            </a:r>
            <a:r>
              <a:rPr lang="en-US" b="1" smtClean="0"/>
              <a:t>Start»Programs»National Instruments</a:t>
            </a:r>
            <a:r>
              <a:rPr lang="en-US" smtClean="0"/>
              <a:t>)</a:t>
            </a:r>
          </a:p>
          <a:p>
            <a:pPr marL="514350" lvl="1" indent="-514350" eaLnBrk="1" hangingPunct="1">
              <a:buFont typeface="Arial Narrow" pitchFamily="34" charset="0"/>
              <a:buAutoNum type="arabicPeriod"/>
            </a:pPr>
            <a:r>
              <a:rPr lang="en-US" smtClean="0"/>
              <a:t>Remote Systems in MAX– Devices connected over the Ethernet</a:t>
            </a:r>
          </a:p>
          <a:p>
            <a:pPr marL="0" indent="0" eaLnBrk="1" hangingPunct="1"/>
            <a:endParaRPr lang="en-US"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642" name="Picture 2" descr="loc_env_MAX_cRIO_Network.bmp"/>
          <p:cNvPicPr>
            <a:picLocks noChangeAspect="1" noChangeArrowheads="1"/>
          </p:cNvPicPr>
          <p:nvPr/>
        </p:nvPicPr>
        <p:blipFill>
          <a:blip r:embed="rId3" cstate="print"/>
          <a:srcRect/>
          <a:stretch>
            <a:fillRect/>
          </a:stretch>
        </p:blipFill>
        <p:spPr bwMode="auto">
          <a:xfrm>
            <a:off x="533400" y="1143000"/>
            <a:ext cx="7242175" cy="4953000"/>
          </a:xfrm>
          <a:prstGeom prst="rect">
            <a:avLst/>
          </a:prstGeom>
          <a:noFill/>
          <a:ln w="9525">
            <a:noFill/>
            <a:miter lim="800000"/>
            <a:headEnd/>
            <a:tailEnd/>
          </a:ln>
        </p:spPr>
      </p:pic>
      <p:sp>
        <p:nvSpPr>
          <p:cNvPr id="496643" name="Rectangle 2"/>
          <p:cNvSpPr>
            <a:spLocks noGrp="1" noChangeArrowheads="1"/>
          </p:cNvSpPr>
          <p:nvPr>
            <p:ph type="title"/>
          </p:nvPr>
        </p:nvSpPr>
        <p:spPr/>
        <p:txBody>
          <a:bodyPr/>
          <a:lstStyle/>
          <a:p>
            <a:pPr eaLnBrk="1" hangingPunct="1"/>
            <a:r>
              <a:rPr lang="en-US" smtClean="0"/>
              <a:t>Detect the Remote Target</a:t>
            </a:r>
          </a:p>
        </p:txBody>
      </p:sp>
      <p:sp>
        <p:nvSpPr>
          <p:cNvPr id="496644" name="Oval 11"/>
          <p:cNvSpPr>
            <a:spLocks noChangeArrowheads="1"/>
          </p:cNvSpPr>
          <p:nvPr/>
        </p:nvSpPr>
        <p:spPr bwMode="auto">
          <a:xfrm>
            <a:off x="762000" y="2819400"/>
            <a:ext cx="1219200" cy="609600"/>
          </a:xfrm>
          <a:prstGeom prst="ellipse">
            <a:avLst/>
          </a:prstGeom>
          <a:noFill/>
          <a:ln w="57150" algn="ctr">
            <a:solidFill>
              <a:srgbClr val="FF0000"/>
            </a:solidFill>
            <a:round/>
            <a:headEnd/>
            <a:tailEnd/>
          </a:ln>
        </p:spPr>
        <p:txBody>
          <a:bodyPr wrap="none" anchor="ctr"/>
          <a:lstStyle/>
          <a:p>
            <a:pPr algn="ctr" eaLnBrk="0" hangingPunct="0"/>
            <a:endParaRPr lang="en-US" sz="2400">
              <a:solidFill>
                <a:srgbClr val="FFFFFF"/>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a:xfrm>
            <a:off x="457200" y="228600"/>
            <a:ext cx="8229600" cy="1143000"/>
          </a:xfrm>
        </p:spPr>
        <p:txBody>
          <a:bodyPr/>
          <a:lstStyle/>
          <a:p>
            <a:pPr eaLnBrk="1" hangingPunct="1"/>
            <a:r>
              <a:rPr lang="en-US" smtClean="0"/>
              <a:t>FPGA for Real-Time Configuration</a:t>
            </a:r>
          </a:p>
        </p:txBody>
      </p:sp>
      <p:graphicFrame>
        <p:nvGraphicFramePr>
          <p:cNvPr id="4" name="Diagram 3"/>
          <p:cNvGraphicFramePr/>
          <p:nvPr/>
        </p:nvGraphicFramePr>
        <p:xfrm>
          <a:off x="0" y="1219200"/>
          <a:ext cx="9144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Line 3"/>
          <p:cNvSpPr>
            <a:spLocks noChangeShapeType="1"/>
          </p:cNvSpPr>
          <p:nvPr/>
        </p:nvSpPr>
        <p:spPr bwMode="auto">
          <a:xfrm>
            <a:off x="6096000" y="0"/>
            <a:ext cx="0" cy="4495800"/>
          </a:xfrm>
          <a:prstGeom prst="line">
            <a:avLst/>
          </a:prstGeom>
          <a:noFill/>
          <a:ln w="19050">
            <a:solidFill>
              <a:schemeClr val="accent1"/>
            </a:solidFill>
            <a:prstDash val="lgDash"/>
            <a:round/>
            <a:headEnd type="none" w="sm" len="sm"/>
            <a:tailEnd type="none" w="sm" len="sm"/>
          </a:ln>
        </p:spPr>
        <p:txBody>
          <a:bodyPr wrap="none" anchor="ctr"/>
          <a:lstStyle/>
          <a:p>
            <a:endParaRPr lang="en-US"/>
          </a:p>
        </p:txBody>
      </p:sp>
      <p:sp>
        <p:nvSpPr>
          <p:cNvPr id="447491" name="AutoShape 4"/>
          <p:cNvSpPr>
            <a:spLocks noChangeArrowheads="1"/>
          </p:cNvSpPr>
          <p:nvPr/>
        </p:nvSpPr>
        <p:spPr bwMode="auto">
          <a:xfrm>
            <a:off x="5486400" y="3810000"/>
            <a:ext cx="762000" cy="381000"/>
          </a:xfrm>
          <a:prstGeom prst="rightArrow">
            <a:avLst>
              <a:gd name="adj1" fmla="val 50000"/>
              <a:gd name="adj2" fmla="val 50000"/>
            </a:avLst>
          </a:prstGeom>
          <a:solidFill>
            <a:schemeClr val="tx1"/>
          </a:solidFill>
          <a:ln w="9525" algn="ctr">
            <a:noFill/>
            <a:miter lim="800000"/>
            <a:headEnd type="none" w="sm" len="sm"/>
            <a:tailEnd type="none" w="sm" len="sm"/>
          </a:ln>
        </p:spPr>
        <p:txBody>
          <a:bodyPr wrap="none" anchor="ctr"/>
          <a:lstStyle/>
          <a:p>
            <a:endParaRPr lang="en-US" sz="1800" b="0">
              <a:solidFill>
                <a:srgbClr val="000000"/>
              </a:solidFill>
            </a:endParaRPr>
          </a:p>
        </p:txBody>
      </p:sp>
      <p:sp>
        <p:nvSpPr>
          <p:cNvPr id="447492" name="Line 5"/>
          <p:cNvSpPr>
            <a:spLocks noChangeShapeType="1"/>
          </p:cNvSpPr>
          <p:nvPr/>
        </p:nvSpPr>
        <p:spPr bwMode="auto">
          <a:xfrm>
            <a:off x="3124200" y="0"/>
            <a:ext cx="0" cy="4495800"/>
          </a:xfrm>
          <a:prstGeom prst="line">
            <a:avLst/>
          </a:prstGeom>
          <a:noFill/>
          <a:ln w="19050">
            <a:solidFill>
              <a:schemeClr val="accent1"/>
            </a:solidFill>
            <a:prstDash val="lgDash"/>
            <a:round/>
            <a:headEnd type="none" w="sm" len="sm"/>
            <a:tailEnd type="none" w="sm" len="sm"/>
          </a:ln>
        </p:spPr>
        <p:txBody>
          <a:bodyPr wrap="none" anchor="ctr"/>
          <a:lstStyle/>
          <a:p>
            <a:endParaRPr lang="en-US"/>
          </a:p>
        </p:txBody>
      </p:sp>
      <p:sp>
        <p:nvSpPr>
          <p:cNvPr id="447493" name="AutoShape 6"/>
          <p:cNvSpPr>
            <a:spLocks noChangeArrowheads="1"/>
          </p:cNvSpPr>
          <p:nvPr/>
        </p:nvSpPr>
        <p:spPr bwMode="auto">
          <a:xfrm>
            <a:off x="2463800" y="3810000"/>
            <a:ext cx="762000" cy="381000"/>
          </a:xfrm>
          <a:prstGeom prst="rightArrow">
            <a:avLst>
              <a:gd name="adj1" fmla="val 50000"/>
              <a:gd name="adj2" fmla="val 50000"/>
            </a:avLst>
          </a:prstGeom>
          <a:solidFill>
            <a:schemeClr val="tx1"/>
          </a:solidFill>
          <a:ln w="9525" algn="ctr">
            <a:noFill/>
            <a:miter lim="800000"/>
            <a:headEnd type="none" w="sm" len="sm"/>
            <a:tailEnd type="none" w="sm" len="sm"/>
          </a:ln>
        </p:spPr>
        <p:txBody>
          <a:bodyPr wrap="none" anchor="ctr"/>
          <a:lstStyle/>
          <a:p>
            <a:endParaRPr lang="en-US" sz="1800" b="0">
              <a:solidFill>
                <a:srgbClr val="000000"/>
              </a:solidFill>
            </a:endParaRPr>
          </a:p>
        </p:txBody>
      </p:sp>
      <p:sp>
        <p:nvSpPr>
          <p:cNvPr id="447494" name="AutoShape 7"/>
          <p:cNvSpPr>
            <a:spLocks noChangeArrowheads="1"/>
          </p:cNvSpPr>
          <p:nvPr/>
        </p:nvSpPr>
        <p:spPr bwMode="auto">
          <a:xfrm>
            <a:off x="5473700" y="1371600"/>
            <a:ext cx="762000" cy="381000"/>
          </a:xfrm>
          <a:prstGeom prst="rightArrow">
            <a:avLst>
              <a:gd name="adj1" fmla="val 50000"/>
              <a:gd name="adj2" fmla="val 50000"/>
            </a:avLst>
          </a:prstGeom>
          <a:solidFill>
            <a:schemeClr val="tx1"/>
          </a:solidFill>
          <a:ln w="9525" algn="ctr">
            <a:noFill/>
            <a:miter lim="800000"/>
            <a:headEnd type="none" w="sm" len="sm"/>
            <a:tailEnd type="none" w="sm" len="sm"/>
          </a:ln>
        </p:spPr>
        <p:txBody>
          <a:bodyPr wrap="none" anchor="ctr"/>
          <a:lstStyle/>
          <a:p>
            <a:endParaRPr lang="en-US" sz="1800" b="0">
              <a:solidFill>
                <a:srgbClr val="000000"/>
              </a:solidFill>
            </a:endParaRPr>
          </a:p>
        </p:txBody>
      </p:sp>
      <p:sp>
        <p:nvSpPr>
          <p:cNvPr id="447495" name="AutoShape 8"/>
          <p:cNvSpPr>
            <a:spLocks noChangeArrowheads="1"/>
          </p:cNvSpPr>
          <p:nvPr/>
        </p:nvSpPr>
        <p:spPr bwMode="auto">
          <a:xfrm>
            <a:off x="2463800" y="1371600"/>
            <a:ext cx="762000" cy="381000"/>
          </a:xfrm>
          <a:prstGeom prst="rightArrow">
            <a:avLst>
              <a:gd name="adj1" fmla="val 50000"/>
              <a:gd name="adj2" fmla="val 50000"/>
            </a:avLst>
          </a:prstGeom>
          <a:solidFill>
            <a:schemeClr val="tx1"/>
          </a:solidFill>
          <a:ln w="9525" algn="ctr">
            <a:noFill/>
            <a:miter lim="800000"/>
            <a:headEnd type="none" w="sm" len="sm"/>
            <a:tailEnd type="none" w="sm" len="sm"/>
          </a:ln>
        </p:spPr>
        <p:txBody>
          <a:bodyPr wrap="none" anchor="ctr"/>
          <a:lstStyle/>
          <a:p>
            <a:endParaRPr lang="en-US" sz="1800" b="0">
              <a:solidFill>
                <a:srgbClr val="000000"/>
              </a:solidFill>
            </a:endParaRPr>
          </a:p>
        </p:txBody>
      </p:sp>
      <p:sp>
        <p:nvSpPr>
          <p:cNvPr id="171017" name="Rectangle 9"/>
          <p:cNvSpPr>
            <a:spLocks noChangeArrowheads="1"/>
          </p:cNvSpPr>
          <p:nvPr/>
        </p:nvSpPr>
        <p:spPr bwMode="auto">
          <a:xfrm>
            <a:off x="6248400" y="1155700"/>
            <a:ext cx="2438400" cy="13589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171018" name="Rectangle 10"/>
          <p:cNvSpPr>
            <a:spLocks noChangeArrowheads="1"/>
          </p:cNvSpPr>
          <p:nvPr/>
        </p:nvSpPr>
        <p:spPr bwMode="auto">
          <a:xfrm>
            <a:off x="228600" y="1155700"/>
            <a:ext cx="2438400" cy="960438"/>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447498" name="Line 11"/>
          <p:cNvSpPr>
            <a:spLocks noChangeShapeType="1"/>
          </p:cNvSpPr>
          <p:nvPr/>
        </p:nvSpPr>
        <p:spPr bwMode="auto">
          <a:xfrm>
            <a:off x="228600" y="1587500"/>
            <a:ext cx="2476500" cy="0"/>
          </a:xfrm>
          <a:prstGeom prst="line">
            <a:avLst/>
          </a:prstGeom>
          <a:noFill/>
          <a:ln w="19050">
            <a:solidFill>
              <a:schemeClr val="bg2"/>
            </a:solidFill>
            <a:round/>
            <a:headEnd type="none" w="sm" len="sm"/>
            <a:tailEnd type="none" w="sm" len="sm"/>
          </a:ln>
        </p:spPr>
        <p:txBody>
          <a:bodyPr wrap="none" anchor="ctr"/>
          <a:lstStyle/>
          <a:p>
            <a:endParaRPr lang="en-US"/>
          </a:p>
        </p:txBody>
      </p:sp>
      <p:sp>
        <p:nvSpPr>
          <p:cNvPr id="171020" name="Rectangle 12"/>
          <p:cNvSpPr>
            <a:spLocks noChangeArrowheads="1"/>
          </p:cNvSpPr>
          <p:nvPr/>
        </p:nvSpPr>
        <p:spPr bwMode="auto">
          <a:xfrm>
            <a:off x="3238500" y="1143000"/>
            <a:ext cx="2438400" cy="558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171021" name="Rectangle 13"/>
          <p:cNvSpPr>
            <a:spLocks noChangeArrowheads="1"/>
          </p:cNvSpPr>
          <p:nvPr/>
        </p:nvSpPr>
        <p:spPr bwMode="auto">
          <a:xfrm>
            <a:off x="6223000" y="3657600"/>
            <a:ext cx="2438400" cy="685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171022" name="Rectangle 14"/>
          <p:cNvSpPr>
            <a:spLocks noChangeArrowheads="1"/>
          </p:cNvSpPr>
          <p:nvPr/>
        </p:nvSpPr>
        <p:spPr bwMode="auto">
          <a:xfrm>
            <a:off x="3225800" y="3657600"/>
            <a:ext cx="2438400" cy="685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171023" name="Rectangle 15"/>
          <p:cNvSpPr>
            <a:spLocks noChangeArrowheads="1"/>
          </p:cNvSpPr>
          <p:nvPr/>
        </p:nvSpPr>
        <p:spPr bwMode="auto">
          <a:xfrm>
            <a:off x="266700" y="3644900"/>
            <a:ext cx="2438400" cy="685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447503" name="Text Box 19"/>
          <p:cNvSpPr txBox="1">
            <a:spLocks noChangeArrowheads="1"/>
          </p:cNvSpPr>
          <p:nvPr/>
        </p:nvSpPr>
        <p:spPr bwMode="auto">
          <a:xfrm>
            <a:off x="192088" y="3200400"/>
            <a:ext cx="2559050" cy="1295400"/>
          </a:xfrm>
          <a:prstGeom prst="rect">
            <a:avLst/>
          </a:prstGeom>
          <a:noFill/>
          <a:ln w="9525" algn="ctr">
            <a:noFill/>
            <a:miter lim="800000"/>
            <a:headEnd type="none" w="sm" len="sm"/>
            <a:tailEnd type="none" w="sm" len="sm"/>
          </a:ln>
        </p:spPr>
        <p:txBody>
          <a:bodyPr/>
          <a:lstStyle/>
          <a:p>
            <a:pPr marL="165100" indent="-165100">
              <a:spcBef>
                <a:spcPct val="50000"/>
              </a:spcBef>
              <a:tabLst>
                <a:tab pos="177800" algn="l"/>
              </a:tabLst>
            </a:pPr>
            <a:r>
              <a:rPr lang="en-US" sz="1800">
                <a:solidFill>
                  <a:srgbClr val="000000"/>
                </a:solidFill>
              </a:rPr>
              <a:t>Certifications</a:t>
            </a:r>
          </a:p>
          <a:p>
            <a:pPr marL="165100" indent="-165100" algn="ctr">
              <a:spcBef>
                <a:spcPct val="50000"/>
              </a:spcBef>
              <a:tabLst>
                <a:tab pos="177800" algn="l"/>
              </a:tabLst>
            </a:pPr>
            <a:r>
              <a:rPr lang="en-US" sz="2000">
                <a:solidFill>
                  <a:srgbClr val="FFFFFF"/>
                </a:solidFill>
              </a:rPr>
              <a:t>Certified LV Associate Developer Exam</a:t>
            </a:r>
          </a:p>
          <a:p>
            <a:pPr marL="165100" indent="-165100">
              <a:spcBef>
                <a:spcPct val="15000"/>
              </a:spcBef>
              <a:tabLst>
                <a:tab pos="177800" algn="l"/>
              </a:tabLst>
            </a:pPr>
            <a:endParaRPr lang="en-US" sz="800" b="0">
              <a:solidFill>
                <a:srgbClr val="000000"/>
              </a:solidFill>
            </a:endParaRPr>
          </a:p>
        </p:txBody>
      </p:sp>
      <p:sp>
        <p:nvSpPr>
          <p:cNvPr id="447504" name="Text Box 20"/>
          <p:cNvSpPr txBox="1">
            <a:spLocks noChangeArrowheads="1"/>
          </p:cNvSpPr>
          <p:nvPr/>
        </p:nvSpPr>
        <p:spPr bwMode="auto">
          <a:xfrm>
            <a:off x="3163888" y="3200400"/>
            <a:ext cx="2559050" cy="1295400"/>
          </a:xfrm>
          <a:prstGeom prst="rect">
            <a:avLst/>
          </a:prstGeom>
          <a:noFill/>
          <a:ln w="9525" algn="ctr">
            <a:noFill/>
            <a:miter lim="800000"/>
            <a:headEnd type="none" w="sm" len="sm"/>
            <a:tailEnd type="none" w="sm" len="sm"/>
          </a:ln>
        </p:spPr>
        <p:txBody>
          <a:bodyPr/>
          <a:lstStyle/>
          <a:p>
            <a:pPr marL="165100" indent="-165100">
              <a:spcBef>
                <a:spcPct val="50000"/>
              </a:spcBef>
              <a:tabLst>
                <a:tab pos="177800" algn="l"/>
              </a:tabLst>
            </a:pPr>
            <a:endParaRPr lang="en-US" sz="1800" b="0">
              <a:solidFill>
                <a:srgbClr val="000000"/>
              </a:solidFill>
            </a:endParaRPr>
          </a:p>
          <a:p>
            <a:pPr marL="165100" indent="-165100" algn="ctr">
              <a:spcBef>
                <a:spcPct val="50000"/>
              </a:spcBef>
              <a:tabLst>
                <a:tab pos="177800" algn="l"/>
              </a:tabLst>
            </a:pPr>
            <a:r>
              <a:rPr lang="en-US" sz="2000">
                <a:solidFill>
                  <a:srgbClr val="FFFFFF"/>
                </a:solidFill>
              </a:rPr>
              <a:t>Certified LabVIEW Developer Exam</a:t>
            </a:r>
          </a:p>
          <a:p>
            <a:pPr marL="165100" indent="-165100">
              <a:spcBef>
                <a:spcPct val="15000"/>
              </a:spcBef>
              <a:tabLst>
                <a:tab pos="177800" algn="l"/>
              </a:tabLst>
            </a:pPr>
            <a:endParaRPr lang="en-US" sz="800" b="0">
              <a:solidFill>
                <a:srgbClr val="000000"/>
              </a:solidFill>
            </a:endParaRPr>
          </a:p>
        </p:txBody>
      </p:sp>
      <p:sp>
        <p:nvSpPr>
          <p:cNvPr id="447505" name="Text Box 21"/>
          <p:cNvSpPr txBox="1">
            <a:spLocks noChangeArrowheads="1"/>
          </p:cNvSpPr>
          <p:nvPr/>
        </p:nvSpPr>
        <p:spPr bwMode="auto">
          <a:xfrm>
            <a:off x="6135688" y="3200400"/>
            <a:ext cx="2559050" cy="1447800"/>
          </a:xfrm>
          <a:prstGeom prst="rect">
            <a:avLst/>
          </a:prstGeom>
          <a:noFill/>
          <a:ln w="9525" algn="ctr">
            <a:noFill/>
            <a:miter lim="800000"/>
            <a:headEnd type="none" w="sm" len="sm"/>
            <a:tailEnd type="none" w="sm" len="sm"/>
          </a:ln>
        </p:spPr>
        <p:txBody>
          <a:bodyPr/>
          <a:lstStyle/>
          <a:p>
            <a:pPr marL="165100" indent="-165100">
              <a:spcBef>
                <a:spcPct val="50000"/>
              </a:spcBef>
              <a:tabLst>
                <a:tab pos="177800" algn="l"/>
              </a:tabLst>
            </a:pPr>
            <a:endParaRPr lang="en-US" sz="1800" b="0">
              <a:solidFill>
                <a:srgbClr val="000000"/>
              </a:solidFill>
            </a:endParaRPr>
          </a:p>
          <a:p>
            <a:pPr marL="165100" indent="-165100" algn="ctr">
              <a:spcBef>
                <a:spcPct val="50000"/>
              </a:spcBef>
              <a:tabLst>
                <a:tab pos="177800" algn="l"/>
              </a:tabLst>
            </a:pPr>
            <a:r>
              <a:rPr lang="en-US" sz="2000">
                <a:solidFill>
                  <a:srgbClr val="FFFFFF"/>
                </a:solidFill>
              </a:rPr>
              <a:t>Certified LabVIEW </a:t>
            </a:r>
            <a:br>
              <a:rPr lang="en-US" sz="2000">
                <a:solidFill>
                  <a:srgbClr val="FFFFFF"/>
                </a:solidFill>
              </a:rPr>
            </a:br>
            <a:r>
              <a:rPr lang="en-US" sz="2000">
                <a:solidFill>
                  <a:srgbClr val="FFFFFF"/>
                </a:solidFill>
              </a:rPr>
              <a:t>Architect Exam</a:t>
            </a:r>
          </a:p>
          <a:p>
            <a:pPr marL="165100" indent="-165100">
              <a:spcBef>
                <a:spcPct val="15000"/>
              </a:spcBef>
              <a:tabLst>
                <a:tab pos="177800" algn="l"/>
              </a:tabLst>
            </a:pPr>
            <a:endParaRPr lang="en-US" sz="800" b="0">
              <a:solidFill>
                <a:srgbClr val="000000"/>
              </a:solidFill>
            </a:endParaRPr>
          </a:p>
        </p:txBody>
      </p:sp>
      <p:sp>
        <p:nvSpPr>
          <p:cNvPr id="447506" name="Line 25"/>
          <p:cNvSpPr>
            <a:spLocks noChangeShapeType="1"/>
          </p:cNvSpPr>
          <p:nvPr/>
        </p:nvSpPr>
        <p:spPr bwMode="auto">
          <a:xfrm>
            <a:off x="6248400" y="1778000"/>
            <a:ext cx="2476500" cy="0"/>
          </a:xfrm>
          <a:prstGeom prst="line">
            <a:avLst/>
          </a:prstGeom>
          <a:noFill/>
          <a:ln w="19050">
            <a:solidFill>
              <a:schemeClr val="bg2"/>
            </a:solidFill>
            <a:round/>
            <a:headEnd type="none" w="sm" len="sm"/>
            <a:tailEnd type="none" w="sm" len="sm"/>
          </a:ln>
        </p:spPr>
        <p:txBody>
          <a:bodyPr wrap="none" anchor="ctr"/>
          <a:lstStyle/>
          <a:p>
            <a:endParaRPr lang="en-US"/>
          </a:p>
        </p:txBody>
      </p:sp>
      <p:sp>
        <p:nvSpPr>
          <p:cNvPr id="447507" name="TextBox 23"/>
          <p:cNvSpPr txBox="1">
            <a:spLocks noChangeArrowheads="1"/>
          </p:cNvSpPr>
          <p:nvPr/>
        </p:nvSpPr>
        <p:spPr bwMode="auto">
          <a:xfrm>
            <a:off x="3352800" y="1219200"/>
            <a:ext cx="2209800" cy="400050"/>
          </a:xfrm>
          <a:prstGeom prst="rect">
            <a:avLst/>
          </a:prstGeom>
          <a:noFill/>
          <a:ln w="9525">
            <a:noFill/>
            <a:miter lim="800000"/>
            <a:headEnd/>
            <a:tailEnd/>
          </a:ln>
        </p:spPr>
        <p:txBody>
          <a:bodyPr>
            <a:spAutoFit/>
          </a:bodyPr>
          <a:lstStyle/>
          <a:p>
            <a:pPr algn="ctr"/>
            <a:r>
              <a:rPr lang="en-US" sz="2000">
                <a:solidFill>
                  <a:srgbClr val="FFFFFF"/>
                </a:solidFill>
              </a:rPr>
              <a:t>LabVIEW Core 3</a:t>
            </a:r>
          </a:p>
        </p:txBody>
      </p:sp>
      <p:sp>
        <p:nvSpPr>
          <p:cNvPr id="447508" name="TextBox 24"/>
          <p:cNvSpPr txBox="1">
            <a:spLocks noChangeArrowheads="1"/>
          </p:cNvSpPr>
          <p:nvPr/>
        </p:nvSpPr>
        <p:spPr bwMode="auto">
          <a:xfrm>
            <a:off x="381000" y="1219200"/>
            <a:ext cx="2209800" cy="862013"/>
          </a:xfrm>
          <a:prstGeom prst="rect">
            <a:avLst/>
          </a:prstGeom>
          <a:noFill/>
          <a:ln w="9525">
            <a:noFill/>
            <a:miter lim="800000"/>
            <a:headEnd/>
            <a:tailEnd/>
          </a:ln>
        </p:spPr>
        <p:txBody>
          <a:bodyPr>
            <a:spAutoFit/>
          </a:bodyPr>
          <a:lstStyle/>
          <a:p>
            <a:pPr algn="ctr">
              <a:spcAft>
                <a:spcPts val="1200"/>
              </a:spcAft>
            </a:pPr>
            <a:r>
              <a:rPr lang="en-US" sz="2000">
                <a:solidFill>
                  <a:srgbClr val="FFFFFF"/>
                </a:solidFill>
              </a:rPr>
              <a:t>LabVIEW Core 1</a:t>
            </a:r>
          </a:p>
          <a:p>
            <a:pPr algn="ctr">
              <a:spcAft>
                <a:spcPts val="1200"/>
              </a:spcAft>
            </a:pPr>
            <a:r>
              <a:rPr lang="en-US" sz="2000">
                <a:solidFill>
                  <a:srgbClr val="FFFFFF"/>
                </a:solidFill>
              </a:rPr>
              <a:t>LabVIEW Core 2</a:t>
            </a:r>
          </a:p>
        </p:txBody>
      </p:sp>
      <p:sp>
        <p:nvSpPr>
          <p:cNvPr id="447509" name="TextBox 26"/>
          <p:cNvSpPr txBox="1">
            <a:spLocks noChangeArrowheads="1"/>
          </p:cNvSpPr>
          <p:nvPr/>
        </p:nvSpPr>
        <p:spPr bwMode="auto">
          <a:xfrm>
            <a:off x="6248400" y="1143000"/>
            <a:ext cx="2362200" cy="1354138"/>
          </a:xfrm>
          <a:prstGeom prst="rect">
            <a:avLst/>
          </a:prstGeom>
          <a:noFill/>
          <a:ln w="9525">
            <a:noFill/>
            <a:miter lim="800000"/>
            <a:headEnd/>
            <a:tailEnd/>
          </a:ln>
        </p:spPr>
        <p:txBody>
          <a:bodyPr>
            <a:spAutoFit/>
          </a:bodyPr>
          <a:lstStyle/>
          <a:p>
            <a:pPr algn="ctr">
              <a:spcAft>
                <a:spcPts val="1200"/>
              </a:spcAft>
            </a:pPr>
            <a:r>
              <a:rPr lang="en-US" sz="1800">
                <a:solidFill>
                  <a:srgbClr val="FFFFFF"/>
                </a:solidFill>
              </a:rPr>
              <a:t>Managing Software</a:t>
            </a:r>
            <a:br>
              <a:rPr lang="en-US" sz="1800">
                <a:solidFill>
                  <a:srgbClr val="FFFFFF"/>
                </a:solidFill>
              </a:rPr>
            </a:br>
            <a:r>
              <a:rPr lang="en-US" sz="1800">
                <a:solidFill>
                  <a:srgbClr val="FFFFFF"/>
                </a:solidFill>
              </a:rPr>
              <a:t>Engineering in LabVIEW</a:t>
            </a:r>
          </a:p>
          <a:p>
            <a:pPr algn="ctr">
              <a:spcAft>
                <a:spcPts val="1200"/>
              </a:spcAft>
            </a:pPr>
            <a:r>
              <a:rPr lang="en-US" sz="1800">
                <a:solidFill>
                  <a:srgbClr val="FFFFFF"/>
                </a:solidFill>
              </a:rPr>
              <a:t>Advanced Architectures in LabVIEW</a:t>
            </a:r>
          </a:p>
        </p:txBody>
      </p:sp>
      <p:sp>
        <p:nvSpPr>
          <p:cNvPr id="28" name="Rectangle 9"/>
          <p:cNvSpPr>
            <a:spLocks noChangeArrowheads="1"/>
          </p:cNvSpPr>
          <p:nvPr/>
        </p:nvSpPr>
        <p:spPr bwMode="auto">
          <a:xfrm>
            <a:off x="3352800" y="1993900"/>
            <a:ext cx="2438400" cy="13589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447511" name="TextBox 28"/>
          <p:cNvSpPr txBox="1">
            <a:spLocks noChangeArrowheads="1"/>
          </p:cNvSpPr>
          <p:nvPr/>
        </p:nvSpPr>
        <p:spPr bwMode="auto">
          <a:xfrm>
            <a:off x="3352800" y="1981200"/>
            <a:ext cx="2362200" cy="1384300"/>
          </a:xfrm>
          <a:prstGeom prst="rect">
            <a:avLst/>
          </a:prstGeom>
          <a:noFill/>
          <a:ln w="9525">
            <a:noFill/>
            <a:miter lim="800000"/>
            <a:headEnd/>
            <a:tailEnd/>
          </a:ln>
        </p:spPr>
        <p:txBody>
          <a:bodyPr>
            <a:spAutoFit/>
          </a:bodyPr>
          <a:lstStyle/>
          <a:p>
            <a:pPr algn="ctr">
              <a:spcAft>
                <a:spcPts val="1200"/>
              </a:spcAft>
            </a:pPr>
            <a:r>
              <a:rPr lang="en-US" sz="1800">
                <a:solidFill>
                  <a:srgbClr val="FFFFFF"/>
                </a:solidFill>
              </a:rPr>
              <a:t>LabVIEW Connectivity</a:t>
            </a:r>
          </a:p>
          <a:p>
            <a:pPr algn="ctr">
              <a:spcAft>
                <a:spcPts val="1200"/>
              </a:spcAft>
            </a:pPr>
            <a:r>
              <a:rPr lang="en-US" sz="1400">
                <a:solidFill>
                  <a:srgbClr val="FFFFFF"/>
                </a:solidFill>
              </a:rPr>
              <a:t>Object-Oriented Design</a:t>
            </a:r>
            <a:br>
              <a:rPr lang="en-US" sz="1400">
                <a:solidFill>
                  <a:srgbClr val="FFFFFF"/>
                </a:solidFill>
              </a:rPr>
            </a:br>
            <a:r>
              <a:rPr lang="en-US" sz="1400">
                <a:solidFill>
                  <a:srgbClr val="FFFFFF"/>
                </a:solidFill>
              </a:rPr>
              <a:t>and Programming in LabVIEW</a:t>
            </a:r>
          </a:p>
          <a:p>
            <a:pPr algn="ctr">
              <a:spcAft>
                <a:spcPts val="1200"/>
              </a:spcAft>
            </a:pPr>
            <a:r>
              <a:rPr lang="en-US" sz="1800">
                <a:solidFill>
                  <a:srgbClr val="FFFFFF"/>
                </a:solidFill>
              </a:rPr>
              <a:t>LabVIEW Performance</a:t>
            </a:r>
          </a:p>
        </p:txBody>
      </p:sp>
      <p:sp>
        <p:nvSpPr>
          <p:cNvPr id="447512" name="Line 25"/>
          <p:cNvSpPr>
            <a:spLocks noChangeShapeType="1"/>
          </p:cNvSpPr>
          <p:nvPr/>
        </p:nvSpPr>
        <p:spPr bwMode="auto">
          <a:xfrm>
            <a:off x="3352800" y="2374900"/>
            <a:ext cx="2476500" cy="0"/>
          </a:xfrm>
          <a:prstGeom prst="line">
            <a:avLst/>
          </a:prstGeom>
          <a:noFill/>
          <a:ln w="19050">
            <a:solidFill>
              <a:schemeClr val="bg2"/>
            </a:solidFill>
            <a:round/>
            <a:headEnd type="none" w="sm" len="sm"/>
            <a:tailEnd type="none" w="sm" len="sm"/>
          </a:ln>
        </p:spPr>
        <p:txBody>
          <a:bodyPr wrap="none" anchor="ctr"/>
          <a:lstStyle/>
          <a:p>
            <a:endParaRPr lang="en-US"/>
          </a:p>
        </p:txBody>
      </p:sp>
      <p:sp>
        <p:nvSpPr>
          <p:cNvPr id="447513" name="Line 25"/>
          <p:cNvSpPr>
            <a:spLocks noChangeShapeType="1"/>
          </p:cNvSpPr>
          <p:nvPr/>
        </p:nvSpPr>
        <p:spPr bwMode="auto">
          <a:xfrm>
            <a:off x="3352800" y="2984500"/>
            <a:ext cx="2476500" cy="0"/>
          </a:xfrm>
          <a:prstGeom prst="line">
            <a:avLst/>
          </a:prstGeom>
          <a:noFill/>
          <a:ln w="19050">
            <a:solidFill>
              <a:schemeClr val="bg2"/>
            </a:solidFill>
            <a:round/>
            <a:headEnd type="none" w="sm" len="sm"/>
            <a:tailEnd type="none" w="sm" len="sm"/>
          </a:ln>
        </p:spPr>
        <p:txBody>
          <a:bodyPr wrap="none" anchor="ctr"/>
          <a:lstStyle/>
          <a:p>
            <a:endParaRPr lang="en-US"/>
          </a:p>
        </p:txBody>
      </p:sp>
      <p:sp>
        <p:nvSpPr>
          <p:cNvPr id="32" name="Rectangle 15"/>
          <p:cNvSpPr>
            <a:spLocks noChangeArrowheads="1"/>
          </p:cNvSpPr>
          <p:nvPr/>
        </p:nvSpPr>
        <p:spPr bwMode="auto">
          <a:xfrm>
            <a:off x="274638" y="5018088"/>
            <a:ext cx="8386762" cy="1082675"/>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defRPr/>
            </a:pPr>
            <a:endParaRPr lang="en-US" sz="1800" b="0">
              <a:solidFill>
                <a:srgbClr val="000000"/>
              </a:solidFill>
              <a:latin typeface="Arial Narrow"/>
            </a:endParaRPr>
          </a:p>
        </p:txBody>
      </p:sp>
      <p:sp>
        <p:nvSpPr>
          <p:cNvPr id="447515" name="TextBox 32"/>
          <p:cNvSpPr txBox="1">
            <a:spLocks noChangeArrowheads="1"/>
          </p:cNvSpPr>
          <p:nvPr/>
        </p:nvSpPr>
        <p:spPr bwMode="auto">
          <a:xfrm>
            <a:off x="287338" y="5029200"/>
            <a:ext cx="2533650" cy="923925"/>
          </a:xfrm>
          <a:prstGeom prst="rect">
            <a:avLst/>
          </a:prstGeom>
          <a:noFill/>
          <a:ln w="9525">
            <a:noFill/>
            <a:miter lim="800000"/>
            <a:headEnd/>
            <a:tailEnd/>
          </a:ln>
        </p:spPr>
        <p:txBody>
          <a:bodyPr>
            <a:spAutoFit/>
          </a:bodyPr>
          <a:lstStyle/>
          <a:p>
            <a:pPr algn="ctr"/>
            <a:r>
              <a:rPr lang="en-US" sz="1800">
                <a:solidFill>
                  <a:srgbClr val="FFFFFF"/>
                </a:solidFill>
              </a:rPr>
              <a:t>LabVIEW Real-Time 1</a:t>
            </a:r>
          </a:p>
          <a:p>
            <a:pPr algn="ctr"/>
            <a:r>
              <a:rPr lang="en-US" sz="1800">
                <a:solidFill>
                  <a:srgbClr val="FFFFFF"/>
                </a:solidFill>
              </a:rPr>
              <a:t>LabVIEW Real-Time 2</a:t>
            </a:r>
          </a:p>
          <a:p>
            <a:pPr algn="ctr"/>
            <a:r>
              <a:rPr lang="en-US" sz="1800">
                <a:solidFill>
                  <a:srgbClr val="FFFFFF"/>
                </a:solidFill>
              </a:rPr>
              <a:t>LabVIEW FPGA</a:t>
            </a:r>
          </a:p>
        </p:txBody>
      </p:sp>
      <p:sp>
        <p:nvSpPr>
          <p:cNvPr id="447516" name="TextBox 33"/>
          <p:cNvSpPr txBox="1">
            <a:spLocks noChangeArrowheads="1"/>
          </p:cNvSpPr>
          <p:nvPr/>
        </p:nvSpPr>
        <p:spPr bwMode="auto">
          <a:xfrm>
            <a:off x="3017838" y="5029200"/>
            <a:ext cx="3108325" cy="923925"/>
          </a:xfrm>
          <a:prstGeom prst="rect">
            <a:avLst/>
          </a:prstGeom>
          <a:noFill/>
          <a:ln w="9525">
            <a:noFill/>
            <a:miter lim="800000"/>
            <a:headEnd/>
            <a:tailEnd/>
          </a:ln>
        </p:spPr>
        <p:txBody>
          <a:bodyPr>
            <a:spAutoFit/>
          </a:bodyPr>
          <a:lstStyle/>
          <a:p>
            <a:pPr algn="ctr"/>
            <a:r>
              <a:rPr lang="en-US" sz="1800">
                <a:solidFill>
                  <a:srgbClr val="FFFFFF"/>
                </a:solidFill>
              </a:rPr>
              <a:t>DAQ &amp; Signal Conditioning</a:t>
            </a:r>
          </a:p>
          <a:p>
            <a:pPr algn="ctr"/>
            <a:r>
              <a:rPr lang="en-US" sz="1800">
                <a:solidFill>
                  <a:srgbClr val="FFFFFF"/>
                </a:solidFill>
              </a:rPr>
              <a:t>LabVIEW Instrument Control</a:t>
            </a:r>
          </a:p>
          <a:p>
            <a:pPr algn="ctr"/>
            <a:r>
              <a:rPr lang="en-US" sz="1800">
                <a:solidFill>
                  <a:srgbClr val="FFFFFF"/>
                </a:solidFill>
              </a:rPr>
              <a:t>LabVIEW Modular Instruments</a:t>
            </a:r>
          </a:p>
        </p:txBody>
      </p:sp>
      <p:sp>
        <p:nvSpPr>
          <p:cNvPr id="447517" name="TextBox 34"/>
          <p:cNvSpPr txBox="1">
            <a:spLocks noChangeArrowheads="1"/>
          </p:cNvSpPr>
          <p:nvPr/>
        </p:nvSpPr>
        <p:spPr bwMode="auto">
          <a:xfrm>
            <a:off x="6126163" y="5029200"/>
            <a:ext cx="2535237" cy="892175"/>
          </a:xfrm>
          <a:prstGeom prst="rect">
            <a:avLst/>
          </a:prstGeom>
          <a:noFill/>
          <a:ln w="9525">
            <a:noFill/>
            <a:miter lim="800000"/>
            <a:headEnd/>
            <a:tailEnd/>
          </a:ln>
        </p:spPr>
        <p:txBody>
          <a:bodyPr>
            <a:spAutoFit/>
          </a:bodyPr>
          <a:lstStyle/>
          <a:p>
            <a:pPr algn="ctr"/>
            <a:r>
              <a:rPr lang="en-US" sz="1800">
                <a:solidFill>
                  <a:srgbClr val="FFFFFF"/>
                </a:solidFill>
              </a:rPr>
              <a:t>LabVIEW Machine Vision</a:t>
            </a:r>
          </a:p>
          <a:p>
            <a:pPr algn="ctr"/>
            <a:r>
              <a:rPr lang="en-US" sz="1800">
                <a:solidFill>
                  <a:srgbClr val="FFFFFF"/>
                </a:solidFill>
              </a:rPr>
              <a:t>RF Fundamentals</a:t>
            </a:r>
          </a:p>
          <a:p>
            <a:pPr algn="ctr"/>
            <a:r>
              <a:rPr lang="en-US" sz="1600">
                <a:solidFill>
                  <a:srgbClr val="FFFFFF"/>
                </a:solidFill>
              </a:rPr>
              <a:t>RF Application Development</a:t>
            </a:r>
          </a:p>
        </p:txBody>
      </p:sp>
      <p:sp>
        <p:nvSpPr>
          <p:cNvPr id="447518" name="Text Box 19"/>
          <p:cNvSpPr txBox="1">
            <a:spLocks noChangeArrowheads="1"/>
          </p:cNvSpPr>
          <p:nvPr/>
        </p:nvSpPr>
        <p:spPr bwMode="auto">
          <a:xfrm>
            <a:off x="200025" y="4600575"/>
            <a:ext cx="2559050" cy="363538"/>
          </a:xfrm>
          <a:prstGeom prst="rect">
            <a:avLst/>
          </a:prstGeom>
          <a:noFill/>
          <a:ln w="9525" algn="ctr">
            <a:noFill/>
            <a:miter lim="800000"/>
            <a:headEnd type="none" w="sm" len="sm"/>
            <a:tailEnd type="none" w="sm" len="sm"/>
          </a:ln>
        </p:spPr>
        <p:txBody>
          <a:bodyPr/>
          <a:lstStyle/>
          <a:p>
            <a:pPr marL="165100" indent="-165100">
              <a:spcBef>
                <a:spcPct val="50000"/>
              </a:spcBef>
              <a:tabLst>
                <a:tab pos="177800" algn="l"/>
              </a:tabLst>
            </a:pPr>
            <a:r>
              <a:rPr lang="en-US" sz="1800">
                <a:solidFill>
                  <a:srgbClr val="000000"/>
                </a:solidFill>
              </a:rPr>
              <a:t>Other Courses</a:t>
            </a:r>
            <a:endParaRPr lang="en-US" sz="800" b="0">
              <a:solidFill>
                <a:srgbClr val="000000"/>
              </a:solidFill>
            </a:endParaRPr>
          </a:p>
        </p:txBody>
      </p:sp>
      <p:sp>
        <p:nvSpPr>
          <p:cNvPr id="447519" name="Rectangle 2"/>
          <p:cNvSpPr>
            <a:spLocks noChangeArrowheads="1"/>
          </p:cNvSpPr>
          <p:nvPr/>
        </p:nvSpPr>
        <p:spPr bwMode="auto">
          <a:xfrm>
            <a:off x="228600" y="533400"/>
            <a:ext cx="8458200" cy="304800"/>
          </a:xfrm>
          <a:prstGeom prst="rect">
            <a:avLst/>
          </a:prstGeom>
          <a:gradFill rotWithShape="1">
            <a:gsLst>
              <a:gs pos="0">
                <a:srgbClr val="FFFFFF"/>
              </a:gs>
              <a:gs pos="100000">
                <a:schemeClr val="hlink"/>
              </a:gs>
            </a:gsLst>
            <a:lin ang="0" scaled="1"/>
          </a:gradFill>
          <a:ln w="9525" algn="ctr">
            <a:noFill/>
            <a:miter lim="800000"/>
            <a:headEnd type="none" w="sm" len="sm"/>
            <a:tailEnd type="none" w="sm" len="sm"/>
          </a:ln>
        </p:spPr>
        <p:txBody>
          <a:bodyPr wrap="none" anchor="ctr"/>
          <a:lstStyle/>
          <a:p>
            <a:r>
              <a:rPr lang="en-US" sz="1800">
                <a:solidFill>
                  <a:srgbClr val="000000"/>
                </a:solidFill>
              </a:rPr>
              <a:t>              New User		            Experienced User                           Advanced User</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pPr eaLnBrk="1" hangingPunct="1"/>
            <a:r>
              <a:rPr lang="en-US" smtClean="0"/>
              <a:t>Configure Network Settings – IP Address</a:t>
            </a:r>
          </a:p>
        </p:txBody>
      </p:sp>
      <p:sp>
        <p:nvSpPr>
          <p:cNvPr id="498691" name="Rectangle 4"/>
          <p:cNvSpPr>
            <a:spLocks noGrp="1" noChangeArrowheads="1"/>
          </p:cNvSpPr>
          <p:nvPr>
            <p:ph idx="1"/>
          </p:nvPr>
        </p:nvSpPr>
        <p:spPr/>
        <p:txBody>
          <a:bodyPr/>
          <a:lstStyle/>
          <a:p>
            <a:pPr marL="0" indent="0" eaLnBrk="1" hangingPunct="1"/>
            <a:r>
              <a:rPr lang="en-US" smtClean="0"/>
              <a:t>Recommended approach:</a:t>
            </a:r>
          </a:p>
          <a:p>
            <a:pPr lvl="1" eaLnBrk="1" hangingPunct="1"/>
            <a:r>
              <a:rPr lang="en-US" smtClean="0"/>
              <a:t>Attempt to obtain IP address automatically</a:t>
            </a:r>
          </a:p>
          <a:p>
            <a:pPr lvl="2" eaLnBrk="1" hangingPunct="1"/>
            <a:r>
              <a:rPr lang="en-US" smtClean="0"/>
              <a:t>Will work if connected to DHCP or controller supports AutoIP</a:t>
            </a:r>
          </a:p>
          <a:p>
            <a:pPr lvl="1" eaLnBrk="1" hangingPunct="1"/>
            <a:r>
              <a:rPr lang="en-US" smtClean="0"/>
              <a:t>If fail, then specify IP address using suggested value </a:t>
            </a:r>
          </a:p>
          <a:p>
            <a:pPr lvl="1" eaLnBrk="1" hangingPunct="1">
              <a:buFont typeface="Arial" pitchFamily="34" charset="0"/>
              <a:buNone/>
            </a:pPr>
            <a:endParaRPr lang="en-US"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Configure Network Settings – DHCP &amp; AutoIP</a:t>
            </a:r>
          </a:p>
        </p:txBody>
      </p:sp>
      <p:sp>
        <p:nvSpPr>
          <p:cNvPr id="499715" name="Rectangle 4"/>
          <p:cNvSpPr>
            <a:spLocks noGrp="1" noChangeArrowheads="1"/>
          </p:cNvSpPr>
          <p:nvPr>
            <p:ph idx="1"/>
          </p:nvPr>
        </p:nvSpPr>
        <p:spPr/>
        <p:txBody>
          <a:bodyPr/>
          <a:lstStyle/>
          <a:p>
            <a:pPr marL="0" indent="0" eaLnBrk="1" hangingPunct="1"/>
            <a:r>
              <a:rPr lang="en-US" smtClean="0"/>
              <a:t>Automatic IP Address from DHCP Server or APIPA</a:t>
            </a:r>
          </a:p>
          <a:p>
            <a:pPr lvl="1" eaLnBrk="1" hangingPunct="1"/>
            <a:r>
              <a:rPr lang="en-US" smtClean="0"/>
              <a:t>Select </a:t>
            </a:r>
            <a:r>
              <a:rPr lang="en-US" b="1" smtClean="0"/>
              <a:t>Obtain an IP address automatically</a:t>
            </a:r>
          </a:p>
          <a:p>
            <a:pPr lvl="1" eaLnBrk="1" hangingPunct="1"/>
            <a:r>
              <a:rPr lang="en-US" smtClean="0"/>
              <a:t>Click </a:t>
            </a:r>
            <a:r>
              <a:rPr lang="en-US" b="1" smtClean="0"/>
              <a:t>Apply</a:t>
            </a:r>
          </a:p>
          <a:p>
            <a:pPr lvl="1" eaLnBrk="1" hangingPunct="1"/>
            <a:r>
              <a:rPr lang="en-US" smtClean="0"/>
              <a:t>Notes:</a:t>
            </a:r>
          </a:p>
          <a:p>
            <a:pPr lvl="2" eaLnBrk="1" hangingPunct="1"/>
            <a:r>
              <a:rPr lang="en-US" smtClean="0"/>
              <a:t>Address allocated on each reboot.  Not guaranteed to be the same address.</a:t>
            </a:r>
          </a:p>
          <a:p>
            <a:pPr lvl="2" eaLnBrk="1" hangingPunct="1"/>
            <a:r>
              <a:rPr lang="en-US" smtClean="0"/>
              <a:t>Might need to enable </a:t>
            </a:r>
            <a:r>
              <a:rPr lang="en-US" b="1" smtClean="0"/>
              <a:t>IP Reset </a:t>
            </a:r>
            <a:r>
              <a:rPr lang="en-US" smtClean="0"/>
              <a:t>switch</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738" name="Picture 2" descr="loc_env_MAX_cRIO_DHCP.bmp"/>
          <p:cNvPicPr>
            <a:picLocks noChangeAspect="1" noChangeArrowheads="1"/>
          </p:cNvPicPr>
          <p:nvPr/>
        </p:nvPicPr>
        <p:blipFill>
          <a:blip r:embed="rId3" cstate="print"/>
          <a:srcRect/>
          <a:stretch>
            <a:fillRect/>
          </a:stretch>
        </p:blipFill>
        <p:spPr bwMode="auto">
          <a:xfrm>
            <a:off x="685800" y="1143000"/>
            <a:ext cx="7886700" cy="4876800"/>
          </a:xfrm>
          <a:prstGeom prst="rect">
            <a:avLst/>
          </a:prstGeom>
          <a:noFill/>
          <a:ln w="9525">
            <a:noFill/>
            <a:miter lim="800000"/>
            <a:headEnd/>
            <a:tailEnd/>
          </a:ln>
        </p:spPr>
      </p:pic>
      <p:sp>
        <p:nvSpPr>
          <p:cNvPr id="1024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Configure Network Settings – DHCP &amp; AutoIP</a:t>
            </a:r>
          </a:p>
        </p:txBody>
      </p:sp>
      <p:sp>
        <p:nvSpPr>
          <p:cNvPr id="500740" name="Line 8"/>
          <p:cNvSpPr>
            <a:spLocks noChangeShapeType="1"/>
          </p:cNvSpPr>
          <p:nvPr/>
        </p:nvSpPr>
        <p:spPr bwMode="auto">
          <a:xfrm flipH="1">
            <a:off x="7620000" y="3810000"/>
            <a:ext cx="457200" cy="0"/>
          </a:xfrm>
          <a:prstGeom prst="line">
            <a:avLst/>
          </a:prstGeom>
          <a:noFill/>
          <a:ln w="57150">
            <a:solidFill>
              <a:srgbClr val="FF0000"/>
            </a:solidFill>
            <a:round/>
            <a:headEnd/>
            <a:tailEnd type="triangle" w="lg" len="lg"/>
          </a:ln>
        </p:spPr>
        <p:txBody>
          <a:bodyPr wrap="none" anchor="ctr"/>
          <a:lstStyle/>
          <a:p>
            <a:endParaRPr lang="en-US"/>
          </a:p>
        </p:txBody>
      </p:sp>
      <p:sp>
        <p:nvSpPr>
          <p:cNvPr id="500741" name="Oval 10"/>
          <p:cNvSpPr>
            <a:spLocks noChangeArrowheads="1"/>
          </p:cNvSpPr>
          <p:nvPr/>
        </p:nvSpPr>
        <p:spPr bwMode="auto">
          <a:xfrm>
            <a:off x="5334000" y="3962400"/>
            <a:ext cx="1447800" cy="533400"/>
          </a:xfrm>
          <a:prstGeom prst="ellipse">
            <a:avLst/>
          </a:prstGeom>
          <a:noFill/>
          <a:ln w="57150" algn="ctr">
            <a:solidFill>
              <a:srgbClr val="FF0000"/>
            </a:solidFill>
            <a:round/>
            <a:headEnd/>
            <a:tailEnd/>
          </a:ln>
        </p:spPr>
        <p:txBody>
          <a:bodyPr wrap="none" anchor="ctr"/>
          <a:lstStyle/>
          <a:p>
            <a:pPr algn="ctr" eaLnBrk="0" hangingPunct="0"/>
            <a:endParaRPr lang="en-US" sz="2400">
              <a:solidFill>
                <a:srgbClr val="FFFFFF"/>
              </a:solidFill>
            </a:endParaRPr>
          </a:p>
        </p:txBody>
      </p:sp>
      <p:sp>
        <p:nvSpPr>
          <p:cNvPr id="500742" name="Oval 11"/>
          <p:cNvSpPr>
            <a:spLocks noChangeArrowheads="1"/>
          </p:cNvSpPr>
          <p:nvPr/>
        </p:nvSpPr>
        <p:spPr bwMode="auto">
          <a:xfrm>
            <a:off x="3124200" y="5378450"/>
            <a:ext cx="1295400" cy="412750"/>
          </a:xfrm>
          <a:prstGeom prst="ellipse">
            <a:avLst/>
          </a:prstGeom>
          <a:noFill/>
          <a:ln w="57150" algn="ctr">
            <a:solidFill>
              <a:srgbClr val="FF0000"/>
            </a:solidFill>
            <a:round/>
            <a:headEnd/>
            <a:tailEnd/>
          </a:ln>
        </p:spPr>
        <p:txBody>
          <a:bodyPr wrap="none" anchor="ctr"/>
          <a:lstStyle/>
          <a:p>
            <a:pPr algn="ctr" eaLnBrk="0" hangingPunct="0"/>
            <a:endParaRPr lang="en-US" sz="2400">
              <a:solidFill>
                <a:srgbClr val="FFFFFF"/>
              </a:solidFill>
            </a:endParaRPr>
          </a:p>
        </p:txBody>
      </p:sp>
      <p:sp>
        <p:nvSpPr>
          <p:cNvPr id="500743" name="Line 15"/>
          <p:cNvSpPr>
            <a:spLocks noChangeShapeType="1"/>
          </p:cNvSpPr>
          <p:nvPr/>
        </p:nvSpPr>
        <p:spPr bwMode="auto">
          <a:xfrm flipH="1" flipV="1">
            <a:off x="5410200" y="1905000"/>
            <a:ext cx="457200" cy="0"/>
          </a:xfrm>
          <a:prstGeom prst="line">
            <a:avLst/>
          </a:prstGeom>
          <a:noFill/>
          <a:ln w="57150">
            <a:solidFill>
              <a:srgbClr val="FF0000"/>
            </a:solidFill>
            <a:round/>
            <a:headEnd/>
            <a:tailEnd type="triangle" w="lg" len="lg"/>
          </a:ln>
        </p:spPr>
        <p:txBody>
          <a:bodyPr wrap="none" anchor="ctr"/>
          <a:lstStyle/>
          <a:p>
            <a:endParaRPr lang="en-US"/>
          </a:p>
        </p:txBody>
      </p:sp>
      <p:sp>
        <p:nvSpPr>
          <p:cNvPr id="500744" name="Text Box 20"/>
          <p:cNvSpPr txBox="1">
            <a:spLocks noChangeArrowheads="1"/>
          </p:cNvSpPr>
          <p:nvPr/>
        </p:nvSpPr>
        <p:spPr bwMode="auto">
          <a:xfrm>
            <a:off x="3124200" y="4876800"/>
            <a:ext cx="457200" cy="457200"/>
          </a:xfrm>
          <a:prstGeom prst="rect">
            <a:avLst/>
          </a:prstGeom>
          <a:noFill/>
          <a:ln w="9525" algn="ctr">
            <a:noFill/>
            <a:miter lim="800000"/>
            <a:headEnd/>
            <a:tailEnd/>
          </a:ln>
        </p:spPr>
        <p:txBody>
          <a:bodyPr>
            <a:spAutoFit/>
          </a:bodyPr>
          <a:lstStyle/>
          <a:p>
            <a:pPr algn="ctr" eaLnBrk="0" hangingPunct="0">
              <a:spcBef>
                <a:spcPct val="50000"/>
              </a:spcBef>
            </a:pPr>
            <a:r>
              <a:rPr lang="en-US" sz="2400">
                <a:solidFill>
                  <a:srgbClr val="FF0000"/>
                </a:solidFill>
              </a:rPr>
              <a:t>1</a:t>
            </a:r>
          </a:p>
        </p:txBody>
      </p:sp>
      <p:sp>
        <p:nvSpPr>
          <p:cNvPr id="500745" name="Text Box 21"/>
          <p:cNvSpPr txBox="1">
            <a:spLocks noChangeArrowheads="1"/>
          </p:cNvSpPr>
          <p:nvPr/>
        </p:nvSpPr>
        <p:spPr bwMode="auto">
          <a:xfrm>
            <a:off x="8153400" y="3581400"/>
            <a:ext cx="228600" cy="457200"/>
          </a:xfrm>
          <a:prstGeom prst="rect">
            <a:avLst/>
          </a:prstGeom>
          <a:noFill/>
          <a:ln w="9525" algn="ctr">
            <a:noFill/>
            <a:miter lim="800000"/>
            <a:headEnd/>
            <a:tailEnd/>
          </a:ln>
        </p:spPr>
        <p:txBody>
          <a:bodyPr>
            <a:spAutoFit/>
          </a:bodyPr>
          <a:lstStyle/>
          <a:p>
            <a:pPr algn="ctr" eaLnBrk="0" hangingPunct="0">
              <a:spcBef>
                <a:spcPct val="50000"/>
              </a:spcBef>
            </a:pPr>
            <a:r>
              <a:rPr lang="en-US" sz="2400">
                <a:solidFill>
                  <a:srgbClr val="FF0000"/>
                </a:solidFill>
              </a:rPr>
              <a:t>2</a:t>
            </a:r>
          </a:p>
        </p:txBody>
      </p:sp>
      <p:sp>
        <p:nvSpPr>
          <p:cNvPr id="500746" name="Text Box 22"/>
          <p:cNvSpPr txBox="1">
            <a:spLocks noChangeArrowheads="1"/>
          </p:cNvSpPr>
          <p:nvPr/>
        </p:nvSpPr>
        <p:spPr bwMode="auto">
          <a:xfrm>
            <a:off x="4800600" y="4038600"/>
            <a:ext cx="457200" cy="457200"/>
          </a:xfrm>
          <a:prstGeom prst="rect">
            <a:avLst/>
          </a:prstGeom>
          <a:noFill/>
          <a:ln w="9525" algn="ctr">
            <a:noFill/>
            <a:miter lim="800000"/>
            <a:headEnd/>
            <a:tailEnd/>
          </a:ln>
        </p:spPr>
        <p:txBody>
          <a:bodyPr>
            <a:spAutoFit/>
          </a:bodyPr>
          <a:lstStyle/>
          <a:p>
            <a:pPr algn="ctr" eaLnBrk="0" hangingPunct="0">
              <a:spcBef>
                <a:spcPct val="50000"/>
              </a:spcBef>
            </a:pPr>
            <a:r>
              <a:rPr lang="en-US" sz="2400">
                <a:solidFill>
                  <a:srgbClr val="FF0000"/>
                </a:solidFill>
              </a:rPr>
              <a:t>3</a:t>
            </a:r>
          </a:p>
        </p:txBody>
      </p:sp>
      <p:sp>
        <p:nvSpPr>
          <p:cNvPr id="500747" name="Text Box 23"/>
          <p:cNvSpPr txBox="1">
            <a:spLocks noChangeArrowheads="1"/>
          </p:cNvSpPr>
          <p:nvPr/>
        </p:nvSpPr>
        <p:spPr bwMode="auto">
          <a:xfrm>
            <a:off x="5715000" y="1447800"/>
            <a:ext cx="457200" cy="457200"/>
          </a:xfrm>
          <a:prstGeom prst="rect">
            <a:avLst/>
          </a:prstGeom>
          <a:noFill/>
          <a:ln w="9525" algn="ctr">
            <a:noFill/>
            <a:miter lim="800000"/>
            <a:headEnd/>
            <a:tailEnd/>
          </a:ln>
        </p:spPr>
        <p:txBody>
          <a:bodyPr>
            <a:spAutoFit/>
          </a:bodyPr>
          <a:lstStyle/>
          <a:p>
            <a:pPr algn="ctr" eaLnBrk="0" hangingPunct="0">
              <a:spcBef>
                <a:spcPct val="50000"/>
              </a:spcBef>
            </a:pPr>
            <a:r>
              <a:rPr lang="en-US" sz="2400">
                <a:solidFill>
                  <a:srgbClr val="FF0000"/>
                </a:solidFill>
              </a:rPr>
              <a:t>4</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Configure Network Settings – </a:t>
            </a:r>
            <a:br>
              <a:rPr lang="en-US" dirty="0" smtClean="0"/>
            </a:br>
            <a:r>
              <a:rPr lang="en-US" dirty="0" smtClean="0"/>
              <a:t>Link Local or Static IP</a:t>
            </a:r>
          </a:p>
        </p:txBody>
      </p:sp>
      <p:sp>
        <p:nvSpPr>
          <p:cNvPr id="501763" name="Rectangle 4"/>
          <p:cNvSpPr>
            <a:spLocks noGrp="1" noChangeArrowheads="1"/>
          </p:cNvSpPr>
          <p:nvPr>
            <p:ph idx="1"/>
          </p:nvPr>
        </p:nvSpPr>
        <p:spPr/>
        <p:txBody>
          <a:bodyPr/>
          <a:lstStyle/>
          <a:p>
            <a:pPr marL="0" indent="0" eaLnBrk="1" hangingPunct="1"/>
            <a:r>
              <a:rPr lang="en-US" smtClean="0"/>
              <a:t>Manually assign a static IP</a:t>
            </a:r>
          </a:p>
          <a:p>
            <a:pPr lvl="1" eaLnBrk="1" hangingPunct="1"/>
            <a:r>
              <a:rPr lang="en-US" smtClean="0"/>
              <a:t>Select </a:t>
            </a:r>
            <a:r>
              <a:rPr lang="en-US" b="1" smtClean="0"/>
              <a:t>Use the following IP address</a:t>
            </a:r>
          </a:p>
          <a:p>
            <a:pPr lvl="1" eaLnBrk="1" hangingPunct="1"/>
            <a:r>
              <a:rPr lang="en-US" smtClean="0"/>
              <a:t>Click on </a:t>
            </a:r>
            <a:r>
              <a:rPr lang="en-US" b="1" smtClean="0"/>
              <a:t>Suggest Values… </a:t>
            </a:r>
            <a:r>
              <a:rPr lang="en-US" smtClean="0"/>
              <a:t>to view suggested value</a:t>
            </a:r>
          </a:p>
          <a:p>
            <a:pPr lvl="1" eaLnBrk="1" hangingPunct="1"/>
            <a:r>
              <a:rPr lang="en-US" smtClean="0"/>
              <a:t>Click </a:t>
            </a:r>
            <a:r>
              <a:rPr lang="en-US" b="1" smtClean="0"/>
              <a:t>OK</a:t>
            </a:r>
          </a:p>
          <a:p>
            <a:pPr lvl="1" eaLnBrk="1" hangingPunct="1"/>
            <a:r>
              <a:rPr lang="en-US" smtClean="0"/>
              <a:t>Click </a:t>
            </a:r>
            <a:r>
              <a:rPr lang="en-US" b="1" smtClean="0"/>
              <a:t>Apply</a:t>
            </a:r>
          </a:p>
          <a:p>
            <a:pPr lvl="1" eaLnBrk="1" hangingPunct="1"/>
            <a:r>
              <a:rPr lang="en-US" smtClean="0"/>
              <a:t>Notes:</a:t>
            </a:r>
          </a:p>
          <a:p>
            <a:pPr lvl="2" eaLnBrk="1" hangingPunct="1"/>
            <a:r>
              <a:rPr lang="en-US" smtClean="0"/>
              <a:t>Address must be on same subnet as Windows host</a:t>
            </a:r>
          </a:p>
          <a:p>
            <a:pPr lvl="2" eaLnBrk="1" hangingPunct="1"/>
            <a:r>
              <a:rPr lang="en-US" smtClean="0"/>
              <a:t>Might need to enable </a:t>
            </a:r>
            <a:r>
              <a:rPr lang="en-US" b="1" smtClean="0"/>
              <a:t>IP Reset </a:t>
            </a:r>
            <a:r>
              <a:rPr lang="en-US" smtClean="0"/>
              <a:t>switch or set in </a:t>
            </a:r>
            <a:r>
              <a:rPr lang="en-US" b="1" smtClean="0"/>
              <a:t>Safe Mode</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786" name="Picture 2" descr="loc_env_MAX_cRIO_Static.bmp"/>
          <p:cNvPicPr>
            <a:picLocks noChangeAspect="1" noChangeArrowheads="1"/>
          </p:cNvPicPr>
          <p:nvPr/>
        </p:nvPicPr>
        <p:blipFill>
          <a:blip r:embed="rId3" cstate="print"/>
          <a:srcRect/>
          <a:stretch>
            <a:fillRect/>
          </a:stretch>
        </p:blipFill>
        <p:spPr bwMode="auto">
          <a:xfrm>
            <a:off x="838200" y="1447800"/>
            <a:ext cx="7656513" cy="4733925"/>
          </a:xfrm>
          <a:prstGeom prst="rect">
            <a:avLst/>
          </a:prstGeom>
          <a:noFill/>
          <a:ln w="9525">
            <a:noFill/>
            <a:miter lim="800000"/>
            <a:headEnd/>
            <a:tailEnd/>
          </a:ln>
        </p:spPr>
      </p:pic>
      <p:sp>
        <p:nvSpPr>
          <p:cNvPr id="1024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Configure Network Settings – </a:t>
            </a:r>
            <a:br>
              <a:rPr lang="en-US" dirty="0" smtClean="0"/>
            </a:br>
            <a:r>
              <a:rPr lang="en-US" dirty="0" smtClean="0"/>
              <a:t>Link Local or Static IP</a:t>
            </a:r>
          </a:p>
        </p:txBody>
      </p:sp>
      <p:sp>
        <p:nvSpPr>
          <p:cNvPr id="502788" name="Line 8"/>
          <p:cNvSpPr>
            <a:spLocks noChangeShapeType="1"/>
          </p:cNvSpPr>
          <p:nvPr/>
        </p:nvSpPr>
        <p:spPr bwMode="auto">
          <a:xfrm flipH="1">
            <a:off x="7239000" y="4038600"/>
            <a:ext cx="533400" cy="0"/>
          </a:xfrm>
          <a:prstGeom prst="line">
            <a:avLst/>
          </a:prstGeom>
          <a:noFill/>
          <a:ln w="57150">
            <a:solidFill>
              <a:srgbClr val="FF0000"/>
            </a:solidFill>
            <a:round/>
            <a:headEnd/>
            <a:tailEnd type="triangle" w="lg" len="lg"/>
          </a:ln>
        </p:spPr>
        <p:txBody>
          <a:bodyPr wrap="none" anchor="ctr"/>
          <a:lstStyle/>
          <a:p>
            <a:endParaRPr lang="en-US"/>
          </a:p>
        </p:txBody>
      </p:sp>
      <p:sp>
        <p:nvSpPr>
          <p:cNvPr id="502789" name="Oval 11"/>
          <p:cNvSpPr>
            <a:spLocks noChangeArrowheads="1"/>
          </p:cNvSpPr>
          <p:nvPr/>
        </p:nvSpPr>
        <p:spPr bwMode="auto">
          <a:xfrm>
            <a:off x="4419600" y="5562600"/>
            <a:ext cx="1295400" cy="412750"/>
          </a:xfrm>
          <a:prstGeom prst="ellipse">
            <a:avLst/>
          </a:prstGeom>
          <a:noFill/>
          <a:ln w="57150" algn="ctr">
            <a:solidFill>
              <a:srgbClr val="FF0000"/>
            </a:solidFill>
            <a:round/>
            <a:headEnd/>
            <a:tailEnd/>
          </a:ln>
        </p:spPr>
        <p:txBody>
          <a:bodyPr wrap="none" anchor="ctr"/>
          <a:lstStyle/>
          <a:p>
            <a:pPr algn="ctr" eaLnBrk="0" hangingPunct="0"/>
            <a:endParaRPr lang="en-US" sz="2400">
              <a:solidFill>
                <a:srgbClr val="FFFFFF"/>
              </a:solidFill>
            </a:endParaRPr>
          </a:p>
        </p:txBody>
      </p:sp>
      <p:sp>
        <p:nvSpPr>
          <p:cNvPr id="502790" name="Text Box 20"/>
          <p:cNvSpPr txBox="1">
            <a:spLocks noChangeArrowheads="1"/>
          </p:cNvSpPr>
          <p:nvPr/>
        </p:nvSpPr>
        <p:spPr bwMode="auto">
          <a:xfrm>
            <a:off x="4800600" y="5029200"/>
            <a:ext cx="457200" cy="457200"/>
          </a:xfrm>
          <a:prstGeom prst="rect">
            <a:avLst/>
          </a:prstGeom>
          <a:noFill/>
          <a:ln w="9525" algn="ctr">
            <a:noFill/>
            <a:miter lim="800000"/>
            <a:headEnd/>
            <a:tailEnd/>
          </a:ln>
        </p:spPr>
        <p:txBody>
          <a:bodyPr>
            <a:spAutoFit/>
          </a:bodyPr>
          <a:lstStyle/>
          <a:p>
            <a:pPr algn="ctr" eaLnBrk="0" hangingPunct="0">
              <a:spcBef>
                <a:spcPct val="50000"/>
              </a:spcBef>
            </a:pPr>
            <a:r>
              <a:rPr lang="en-US" sz="2400">
                <a:solidFill>
                  <a:srgbClr val="FF0000"/>
                </a:solidFill>
              </a:rPr>
              <a:t>1</a:t>
            </a:r>
          </a:p>
        </p:txBody>
      </p:sp>
      <p:sp>
        <p:nvSpPr>
          <p:cNvPr id="502791" name="Text Box 21"/>
          <p:cNvSpPr txBox="1">
            <a:spLocks noChangeArrowheads="1"/>
          </p:cNvSpPr>
          <p:nvPr/>
        </p:nvSpPr>
        <p:spPr bwMode="auto">
          <a:xfrm>
            <a:off x="7848600" y="3810000"/>
            <a:ext cx="228600" cy="457200"/>
          </a:xfrm>
          <a:prstGeom prst="rect">
            <a:avLst/>
          </a:prstGeom>
          <a:noFill/>
          <a:ln w="9525" algn="ctr">
            <a:noFill/>
            <a:miter lim="800000"/>
            <a:headEnd/>
            <a:tailEnd/>
          </a:ln>
        </p:spPr>
        <p:txBody>
          <a:bodyPr>
            <a:spAutoFit/>
          </a:bodyPr>
          <a:lstStyle/>
          <a:p>
            <a:pPr algn="ctr" eaLnBrk="0" hangingPunct="0">
              <a:spcBef>
                <a:spcPct val="50000"/>
              </a:spcBef>
            </a:pPr>
            <a:r>
              <a:rPr lang="en-US" sz="2400">
                <a:solidFill>
                  <a:srgbClr val="FF0000"/>
                </a:solidFill>
              </a:rPr>
              <a:t>2</a:t>
            </a:r>
          </a:p>
        </p:txBody>
      </p:sp>
      <p:sp>
        <p:nvSpPr>
          <p:cNvPr id="502792" name="Text Box 22"/>
          <p:cNvSpPr txBox="1">
            <a:spLocks noChangeArrowheads="1"/>
          </p:cNvSpPr>
          <p:nvPr/>
        </p:nvSpPr>
        <p:spPr bwMode="auto">
          <a:xfrm>
            <a:off x="4724400" y="4191000"/>
            <a:ext cx="457200" cy="457200"/>
          </a:xfrm>
          <a:prstGeom prst="rect">
            <a:avLst/>
          </a:prstGeom>
          <a:noFill/>
          <a:ln w="9525" algn="ctr">
            <a:noFill/>
            <a:miter lim="800000"/>
            <a:headEnd/>
            <a:tailEnd/>
          </a:ln>
        </p:spPr>
        <p:txBody>
          <a:bodyPr>
            <a:spAutoFit/>
          </a:bodyPr>
          <a:lstStyle/>
          <a:p>
            <a:pPr algn="ctr" eaLnBrk="0" hangingPunct="0">
              <a:spcBef>
                <a:spcPct val="50000"/>
              </a:spcBef>
            </a:pPr>
            <a:r>
              <a:rPr lang="en-US" sz="2400">
                <a:solidFill>
                  <a:srgbClr val="FF0000"/>
                </a:solidFill>
              </a:rPr>
              <a:t>3</a:t>
            </a:r>
          </a:p>
        </p:txBody>
      </p:sp>
      <p:sp>
        <p:nvSpPr>
          <p:cNvPr id="502793" name="Line 8"/>
          <p:cNvSpPr>
            <a:spLocks noChangeShapeType="1"/>
          </p:cNvSpPr>
          <p:nvPr/>
        </p:nvSpPr>
        <p:spPr bwMode="auto">
          <a:xfrm>
            <a:off x="5105400" y="4419600"/>
            <a:ext cx="457200" cy="0"/>
          </a:xfrm>
          <a:prstGeom prst="line">
            <a:avLst/>
          </a:prstGeom>
          <a:noFill/>
          <a:ln w="57150">
            <a:solidFill>
              <a:srgbClr val="FF0000"/>
            </a:solidFill>
            <a:round/>
            <a:headEnd/>
            <a:tailEnd type="triangle" w="lg" len="lg"/>
          </a:ln>
        </p:spPr>
        <p:txBody>
          <a:bodyPr wrap="none" anchor="ctr"/>
          <a:lstStyle/>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p:txBody>
          <a:bodyPr/>
          <a:lstStyle/>
          <a:p>
            <a:pPr eaLnBrk="1" hangingPunct="1"/>
            <a:r>
              <a:rPr lang="en-US" smtClean="0"/>
              <a:t>FPGA for Real-Time Configuration</a:t>
            </a:r>
          </a:p>
        </p:txBody>
      </p:sp>
      <p:graphicFrame>
        <p:nvGraphicFramePr>
          <p:cNvPr id="4" name="Diagram 3"/>
          <p:cNvGraphicFramePr/>
          <p:nvPr/>
        </p:nvGraphicFramePr>
        <p:xfrm>
          <a:off x="0" y="1219200"/>
          <a:ext cx="9144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834" name="Picture 2" descr="loc_env_MAX_cRIO_Chassis.bmp"/>
          <p:cNvPicPr>
            <a:picLocks noChangeAspect="1" noChangeArrowheads="1"/>
          </p:cNvPicPr>
          <p:nvPr/>
        </p:nvPicPr>
        <p:blipFill>
          <a:blip r:embed="rId3" cstate="print"/>
          <a:srcRect/>
          <a:stretch>
            <a:fillRect/>
          </a:stretch>
        </p:blipFill>
        <p:spPr bwMode="auto">
          <a:xfrm>
            <a:off x="1828800" y="2133600"/>
            <a:ext cx="5562600" cy="4051300"/>
          </a:xfrm>
          <a:prstGeom prst="rect">
            <a:avLst/>
          </a:prstGeom>
          <a:noFill/>
          <a:ln w="9525">
            <a:noFill/>
            <a:miter lim="800000"/>
            <a:headEnd/>
            <a:tailEnd/>
          </a:ln>
        </p:spPr>
      </p:pic>
      <p:sp>
        <p:nvSpPr>
          <p:cNvPr id="504835" name="Rectangle 2"/>
          <p:cNvSpPr>
            <a:spLocks noGrp="1" noChangeArrowheads="1"/>
          </p:cNvSpPr>
          <p:nvPr>
            <p:ph type="title"/>
          </p:nvPr>
        </p:nvSpPr>
        <p:spPr/>
        <p:txBody>
          <a:bodyPr/>
          <a:lstStyle/>
          <a:p>
            <a:pPr eaLnBrk="1" hangingPunct="1"/>
            <a:r>
              <a:rPr lang="en-US" smtClean="0"/>
              <a:t>View Devices and Interfaces</a:t>
            </a:r>
          </a:p>
        </p:txBody>
      </p:sp>
      <p:sp>
        <p:nvSpPr>
          <p:cNvPr id="504836" name="Rectangle 10"/>
          <p:cNvSpPr>
            <a:spLocks noGrp="1" noChangeArrowheads="1"/>
          </p:cNvSpPr>
          <p:nvPr>
            <p:ph idx="1"/>
          </p:nvPr>
        </p:nvSpPr>
        <p:spPr/>
        <p:txBody>
          <a:bodyPr/>
          <a:lstStyle/>
          <a:p>
            <a:pPr marL="0" indent="0" eaLnBrk="1" hangingPunct="1">
              <a:spcBef>
                <a:spcPct val="0"/>
              </a:spcBef>
              <a:buFontTx/>
              <a:buNone/>
            </a:pPr>
            <a:r>
              <a:rPr lang="en-US" smtClean="0"/>
              <a:t>Expand Devices and Interfaces to view the chassis</a:t>
            </a:r>
          </a:p>
        </p:txBody>
      </p:sp>
      <p:sp>
        <p:nvSpPr>
          <p:cNvPr id="504837" name="Oval 5"/>
          <p:cNvSpPr>
            <a:spLocks noChangeArrowheads="1"/>
          </p:cNvSpPr>
          <p:nvPr/>
        </p:nvSpPr>
        <p:spPr bwMode="auto">
          <a:xfrm>
            <a:off x="2209800" y="3962400"/>
            <a:ext cx="1600200" cy="685800"/>
          </a:xfrm>
          <a:prstGeom prst="ellipse">
            <a:avLst/>
          </a:prstGeom>
          <a:noFill/>
          <a:ln w="57150" algn="ctr">
            <a:solidFill>
              <a:srgbClr val="FF0000"/>
            </a:solidFill>
            <a:round/>
            <a:headEnd/>
            <a:tailEnd/>
          </a:ln>
        </p:spPr>
        <p:txBody>
          <a:bodyPr wrap="none" anchor="ctr"/>
          <a:lstStyle/>
          <a:p>
            <a:pPr algn="ctr" eaLnBrk="0" hangingPunct="0"/>
            <a:endParaRPr lang="en-US" sz="2400">
              <a:solidFill>
                <a:srgbClr val="FFFFFF"/>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pPr eaLnBrk="1" hangingPunct="1"/>
            <a:r>
              <a:rPr lang="en-US" smtClean="0"/>
              <a:t>FPGA for Real-Time Configuration</a:t>
            </a:r>
          </a:p>
        </p:txBody>
      </p:sp>
      <p:graphicFrame>
        <p:nvGraphicFramePr>
          <p:cNvPr id="4" name="Diagram 3"/>
          <p:cNvGraphicFramePr/>
          <p:nvPr/>
        </p:nvGraphicFramePr>
        <p:xfrm>
          <a:off x="0" y="1219200"/>
          <a:ext cx="9144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882" name="Picture 2" descr="loc_env_MAX_cRIO_Software.bmp"/>
          <p:cNvPicPr>
            <a:picLocks noChangeAspect="1" noChangeArrowheads="1"/>
          </p:cNvPicPr>
          <p:nvPr/>
        </p:nvPicPr>
        <p:blipFill>
          <a:blip r:embed="rId3" cstate="print"/>
          <a:srcRect/>
          <a:stretch>
            <a:fillRect/>
          </a:stretch>
        </p:blipFill>
        <p:spPr bwMode="auto">
          <a:xfrm>
            <a:off x="1295400" y="1219200"/>
            <a:ext cx="6677025" cy="4862513"/>
          </a:xfrm>
          <a:prstGeom prst="rect">
            <a:avLst/>
          </a:prstGeom>
          <a:noFill/>
          <a:ln w="9525">
            <a:noFill/>
            <a:miter lim="800000"/>
            <a:headEnd/>
            <a:tailEnd/>
          </a:ln>
        </p:spPr>
      </p:pic>
      <p:sp>
        <p:nvSpPr>
          <p:cNvPr id="506883" name="Rectangle 2"/>
          <p:cNvSpPr>
            <a:spLocks noGrp="1" noChangeArrowheads="1"/>
          </p:cNvSpPr>
          <p:nvPr>
            <p:ph type="title"/>
          </p:nvPr>
        </p:nvSpPr>
        <p:spPr/>
        <p:txBody>
          <a:bodyPr/>
          <a:lstStyle/>
          <a:p>
            <a:pPr eaLnBrk="1" hangingPunct="1"/>
            <a:r>
              <a:rPr lang="en-US" smtClean="0"/>
              <a:t>Add/Remove Software</a:t>
            </a:r>
          </a:p>
        </p:txBody>
      </p:sp>
      <p:sp>
        <p:nvSpPr>
          <p:cNvPr id="506884" name="Oval 6"/>
          <p:cNvSpPr>
            <a:spLocks noChangeArrowheads="1"/>
          </p:cNvSpPr>
          <p:nvPr/>
        </p:nvSpPr>
        <p:spPr bwMode="auto">
          <a:xfrm>
            <a:off x="1752600" y="3886200"/>
            <a:ext cx="1295400" cy="457200"/>
          </a:xfrm>
          <a:prstGeom prst="ellipse">
            <a:avLst/>
          </a:prstGeom>
          <a:noFill/>
          <a:ln w="57150" algn="ctr">
            <a:solidFill>
              <a:srgbClr val="FF0000"/>
            </a:solidFill>
            <a:round/>
            <a:headEnd/>
            <a:tailEnd/>
          </a:ln>
        </p:spPr>
        <p:txBody>
          <a:bodyPr wrap="none" anchor="ctr"/>
          <a:lstStyle/>
          <a:p>
            <a:pPr algn="ctr" eaLnBrk="0" hangingPunct="0"/>
            <a:endParaRPr lang="en-US" sz="2400">
              <a:solidFill>
                <a:srgbClr val="FFFFFF"/>
              </a:solidFill>
            </a:endParaRPr>
          </a:p>
        </p:txBody>
      </p:sp>
      <p:sp>
        <p:nvSpPr>
          <p:cNvPr id="506885" name="Oval 7"/>
          <p:cNvSpPr>
            <a:spLocks noChangeArrowheads="1"/>
          </p:cNvSpPr>
          <p:nvPr/>
        </p:nvSpPr>
        <p:spPr bwMode="auto">
          <a:xfrm>
            <a:off x="3505200" y="1600200"/>
            <a:ext cx="1676400" cy="609600"/>
          </a:xfrm>
          <a:prstGeom prst="ellipse">
            <a:avLst/>
          </a:prstGeom>
          <a:noFill/>
          <a:ln w="57150" algn="ctr">
            <a:solidFill>
              <a:srgbClr val="FF0000"/>
            </a:solidFill>
            <a:round/>
            <a:headEnd/>
            <a:tailEnd/>
          </a:ln>
        </p:spPr>
        <p:txBody>
          <a:bodyPr wrap="none" anchor="ctr"/>
          <a:lstStyle/>
          <a:p>
            <a:pPr algn="ctr" eaLnBrk="0" hangingPunct="0"/>
            <a:endParaRPr lang="en-US" sz="2400">
              <a:solidFill>
                <a:srgbClr val="FFFFFF"/>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Title 1"/>
          <p:cNvSpPr>
            <a:spLocks noGrp="1"/>
          </p:cNvSpPr>
          <p:nvPr>
            <p:ph type="title"/>
          </p:nvPr>
        </p:nvSpPr>
        <p:spPr/>
        <p:txBody>
          <a:bodyPr/>
          <a:lstStyle/>
          <a:p>
            <a:pPr eaLnBrk="1" hangingPunct="1"/>
            <a:r>
              <a:rPr lang="en-US" smtClean="0"/>
              <a:t>Add/Remove Software</a:t>
            </a:r>
          </a:p>
        </p:txBody>
      </p:sp>
      <p:pic>
        <p:nvPicPr>
          <p:cNvPr id="507907" name="Picture 2" descr="loc_env_max_rt_sw_wizard.bmp"/>
          <p:cNvPicPr>
            <a:picLocks noChangeAspect="1" noChangeArrowheads="1"/>
          </p:cNvPicPr>
          <p:nvPr/>
        </p:nvPicPr>
        <p:blipFill>
          <a:blip r:embed="rId3" cstate="print"/>
          <a:srcRect/>
          <a:stretch>
            <a:fillRect/>
          </a:stretch>
        </p:blipFill>
        <p:spPr bwMode="auto">
          <a:xfrm>
            <a:off x="990600" y="1219200"/>
            <a:ext cx="7192963"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pPr eaLnBrk="1" hangingPunct="1"/>
            <a:r>
              <a:rPr lang="en-US" smtClean="0"/>
              <a:t>Course Learning Map</a:t>
            </a:r>
          </a:p>
        </p:txBody>
      </p:sp>
      <p:graphicFrame>
        <p:nvGraphicFramePr>
          <p:cNvPr id="22" name="Diagram 21"/>
          <p:cNvGraphicFramePr/>
          <p:nvPr/>
        </p:nvGraphicFramePr>
        <p:xfrm>
          <a:off x="609600" y="1143000"/>
          <a:ext cx="2362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nvGraphicFramePr>
        <p:xfrm>
          <a:off x="3505200" y="1143000"/>
          <a:ext cx="2362200" cy="4876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p:cNvGraphicFramePr/>
          <p:nvPr/>
        </p:nvGraphicFramePr>
        <p:xfrm>
          <a:off x="6400800" y="1143000"/>
          <a:ext cx="2362200" cy="2209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Exercise 2-2: Configure a CompactRIO System</a:t>
            </a:r>
          </a:p>
        </p:txBody>
      </p:sp>
      <p:sp>
        <p:nvSpPr>
          <p:cNvPr id="508931" name="Rectangle 4"/>
          <p:cNvSpPr>
            <a:spLocks noGrp="1" noChangeArrowheads="1"/>
          </p:cNvSpPr>
          <p:nvPr>
            <p:ph idx="1"/>
          </p:nvPr>
        </p:nvSpPr>
        <p:spPr/>
        <p:txBody>
          <a:bodyPr/>
          <a:lstStyle/>
          <a:p>
            <a:pPr marL="0" indent="0" eaLnBrk="1" hangingPunct="1"/>
            <a:r>
              <a:rPr lang="en-US" smtClean="0"/>
              <a:t>Use MAX to configure the CompactRIO.</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Exercise 2-2: Configure a CompactRIO System</a:t>
            </a:r>
            <a:endParaRPr lang="en-US" dirty="0"/>
          </a:p>
        </p:txBody>
      </p:sp>
      <p:sp>
        <p:nvSpPr>
          <p:cNvPr id="3" name="Content Placeholder 2"/>
          <p:cNvSpPr>
            <a:spLocks noGrp="1"/>
          </p:cNvSpPr>
          <p:nvPr>
            <p:ph idx="1"/>
          </p:nvPr>
        </p:nvSpPr>
        <p:spPr/>
        <p:txBody>
          <a:bodyPr rtlCol="0">
            <a:normAutofit/>
          </a:bodyPr>
          <a:lstStyle/>
          <a:p>
            <a:pPr marL="228600" indent="-228600" eaLnBrk="1" fontAlgn="auto" hangingPunct="1">
              <a:spcAft>
                <a:spcPts val="0"/>
              </a:spcAft>
              <a:buFont typeface="Arial" pitchFamily="34" charset="0"/>
              <a:buChar char="•"/>
              <a:defRPr/>
            </a:pPr>
            <a:r>
              <a:rPr lang="en-US" dirty="0" smtClean="0"/>
              <a:t>Why is it important to keep software synchronized between host PC and CompactRIO controller?</a:t>
            </a:r>
          </a:p>
          <a:p>
            <a:pPr marL="0" indent="0" eaLnBrk="1" fontAlgn="auto" hangingPunct="1">
              <a:spcAft>
                <a:spcPts val="0"/>
              </a:spcAft>
              <a:buFont typeface="Arial" pitchFamily="34" charset="0"/>
              <a:buChar char="•"/>
              <a:defRPr/>
            </a:pPr>
            <a:r>
              <a:rPr lang="en-US" dirty="0" smtClean="0"/>
              <a:t> How would configuration change if you used DHCP?</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itle 1"/>
          <p:cNvSpPr>
            <a:spLocks noGrp="1"/>
          </p:cNvSpPr>
          <p:nvPr>
            <p:ph type="title"/>
          </p:nvPr>
        </p:nvSpPr>
        <p:spPr/>
        <p:txBody>
          <a:bodyPr/>
          <a:lstStyle/>
          <a:p>
            <a:pPr eaLnBrk="1" hangingPunct="1"/>
            <a:r>
              <a:rPr lang="en-US" smtClean="0"/>
              <a:t>G. Creating a LabVIEW FPGA Project</a:t>
            </a:r>
          </a:p>
        </p:txBody>
      </p:sp>
      <p:sp>
        <p:nvSpPr>
          <p:cNvPr id="510979" name="Content Placeholder 4"/>
          <p:cNvSpPr>
            <a:spLocks noGrp="1"/>
          </p:cNvSpPr>
          <p:nvPr>
            <p:ph idx="1"/>
          </p:nvPr>
        </p:nvSpPr>
        <p:spPr/>
        <p:txBody>
          <a:bodyPr/>
          <a:lstStyle/>
          <a:p>
            <a:pPr marL="0" indent="0" eaLnBrk="1" hangingPunct="1"/>
            <a:r>
              <a:rPr lang="en-US" smtClean="0"/>
              <a:t>Steps to create a LabVIEW FPGA Project:</a:t>
            </a:r>
          </a:p>
          <a:p>
            <a:pPr marL="457200" lvl="1" indent="-457200" eaLnBrk="1" hangingPunct="1">
              <a:buFont typeface="Arial Narrow" pitchFamily="34" charset="0"/>
              <a:buAutoNum type="arabicPeriod"/>
            </a:pPr>
            <a:r>
              <a:rPr lang="en-US" sz="2400" smtClean="0"/>
              <a:t>Create a new project</a:t>
            </a:r>
          </a:p>
          <a:p>
            <a:pPr marL="457200" lvl="1" indent="-457200" eaLnBrk="1" hangingPunct="1">
              <a:buFont typeface="Arial Narrow" pitchFamily="34" charset="0"/>
              <a:buAutoNum type="arabicPeriod"/>
            </a:pPr>
            <a:r>
              <a:rPr lang="en-US" sz="2400" smtClean="0"/>
              <a:t>Add a target</a:t>
            </a:r>
          </a:p>
          <a:p>
            <a:pPr marL="679450" lvl="2" indent="-457200" eaLnBrk="1" hangingPunct="1"/>
            <a:r>
              <a:rPr lang="en-US" sz="2200" smtClean="0"/>
              <a:t>Add under “My Computer” if device is a local</a:t>
            </a:r>
          </a:p>
          <a:p>
            <a:pPr marL="679450" lvl="2" indent="-457200" eaLnBrk="1" hangingPunct="1"/>
            <a:r>
              <a:rPr lang="en-US" sz="2200" smtClean="0"/>
              <a:t>Add under “Project” if device is a networked</a:t>
            </a:r>
          </a:p>
          <a:p>
            <a:pPr marL="457200" lvl="1" indent="-457200" eaLnBrk="1" hangingPunct="1">
              <a:buFont typeface="Arial Narrow" pitchFamily="34" charset="0"/>
              <a:buAutoNum type="arabicPeriod"/>
            </a:pPr>
            <a:r>
              <a:rPr lang="en-US" sz="2400" smtClean="0"/>
              <a:t>Discover existing device or create a new device</a:t>
            </a:r>
          </a:p>
          <a:p>
            <a:pPr marL="679450" lvl="2" indent="-457200" eaLnBrk="1" hangingPunct="1"/>
            <a:r>
              <a:rPr lang="en-US" sz="2200" smtClean="0"/>
              <a:t>For online devices, LabVIEW can also discover module and I/O nodes</a:t>
            </a:r>
          </a:p>
          <a:p>
            <a:pPr marL="679450" lvl="2" indent="-457200" eaLnBrk="1" hangingPunct="1"/>
            <a:r>
              <a:rPr lang="en-US" sz="2200" smtClean="0"/>
              <a:t>For offline devices, add modules and I/O nodes</a:t>
            </a:r>
          </a:p>
          <a:p>
            <a:pPr marL="457200" lvl="1" indent="-457200" eaLnBrk="1" hangingPunct="1">
              <a:buFont typeface="Arial Narrow" pitchFamily="34" charset="0"/>
              <a:buAutoNum type="arabicPeriod"/>
            </a:pPr>
            <a:r>
              <a:rPr lang="en-US" sz="2400" smtClean="0"/>
              <a:t>If device is a networked device, connect to the target</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Title 1"/>
          <p:cNvSpPr>
            <a:spLocks noGrp="1"/>
          </p:cNvSpPr>
          <p:nvPr>
            <p:ph type="title"/>
          </p:nvPr>
        </p:nvSpPr>
        <p:spPr/>
        <p:txBody>
          <a:bodyPr/>
          <a:lstStyle/>
          <a:p>
            <a:pPr eaLnBrk="1" hangingPunct="1"/>
            <a:r>
              <a:rPr lang="en-US" smtClean="0"/>
              <a:t>New FPGA Target – Windows</a:t>
            </a:r>
          </a:p>
        </p:txBody>
      </p:sp>
      <p:pic>
        <p:nvPicPr>
          <p:cNvPr id="512003" name="Content Placeholder 5" descr="loc_env_rseries_newtarget_pullright.bmp"/>
          <p:cNvPicPr>
            <a:picLocks noGrp="1" noChangeAspect="1"/>
          </p:cNvPicPr>
          <p:nvPr>
            <p:ph sz="half" idx="1"/>
          </p:nvPr>
        </p:nvPicPr>
        <p:blipFill>
          <a:blip r:embed="rId3" cstate="print"/>
          <a:srcRect/>
          <a:stretch>
            <a:fillRect/>
          </a:stretch>
        </p:blipFill>
        <p:spPr>
          <a:xfrm>
            <a:off x="838200" y="1981200"/>
            <a:ext cx="4081463" cy="3200400"/>
          </a:xfrm>
        </p:spPr>
      </p:pic>
      <p:sp>
        <p:nvSpPr>
          <p:cNvPr id="4" name="Content Placeholder 3"/>
          <p:cNvSpPr>
            <a:spLocks noGrp="1"/>
          </p:cNvSpPr>
          <p:nvPr>
            <p:ph sz="half" idx="2"/>
          </p:nvPr>
        </p:nvSpPr>
        <p:spPr/>
        <p:txBody>
          <a:bodyPr rtlCol="0">
            <a:normAutofit/>
          </a:bodyPr>
          <a:lstStyle/>
          <a:p>
            <a:pPr marL="0" indent="0" eaLnBrk="1" fontAlgn="auto" hangingPunct="1">
              <a:spcAft>
                <a:spcPts val="0"/>
              </a:spcAft>
              <a:defRPr/>
            </a:pPr>
            <a:r>
              <a:rPr lang="en-US" dirty="0" smtClean="0"/>
              <a:t>For local targets: </a:t>
            </a:r>
          </a:p>
          <a:p>
            <a:pPr marL="228600" indent="-228600" eaLnBrk="1" fontAlgn="auto" hangingPunct="1">
              <a:spcAft>
                <a:spcPts val="0"/>
              </a:spcAft>
              <a:buFont typeface="Arial" pitchFamily="34" charset="0"/>
              <a:buChar char="•"/>
              <a:defRPr/>
            </a:pPr>
            <a:r>
              <a:rPr lang="en-US" dirty="0" smtClean="0"/>
              <a:t>Right-click </a:t>
            </a:r>
            <a:r>
              <a:rPr lang="en-US" b="1" dirty="0" smtClean="0"/>
              <a:t>My Computer </a:t>
            </a:r>
            <a:r>
              <a:rPr lang="en-US" dirty="0" smtClean="0"/>
              <a:t>and select </a:t>
            </a:r>
            <a:r>
              <a:rPr lang="en-US" b="1" dirty="0" smtClean="0"/>
              <a:t>New»Target and Devices</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itle 1"/>
          <p:cNvSpPr>
            <a:spLocks noGrp="1"/>
          </p:cNvSpPr>
          <p:nvPr>
            <p:ph type="title"/>
          </p:nvPr>
        </p:nvSpPr>
        <p:spPr/>
        <p:txBody>
          <a:bodyPr/>
          <a:lstStyle/>
          <a:p>
            <a:pPr eaLnBrk="1" hangingPunct="1"/>
            <a:r>
              <a:rPr lang="en-US" smtClean="0"/>
              <a:t>Add Targets and Devices – Windows</a:t>
            </a:r>
          </a:p>
        </p:txBody>
      </p:sp>
      <p:pic>
        <p:nvPicPr>
          <p:cNvPr id="513027" name="Content Placeholder 5" descr="loc_env_rseries_add_targets_devices.bmp"/>
          <p:cNvPicPr>
            <a:picLocks noGrp="1" noChangeAspect="1"/>
          </p:cNvPicPr>
          <p:nvPr>
            <p:ph sz="half" idx="1"/>
          </p:nvPr>
        </p:nvPicPr>
        <p:blipFill>
          <a:blip r:embed="rId3" cstate="print"/>
          <a:srcRect/>
          <a:stretch>
            <a:fillRect/>
          </a:stretch>
        </p:blipFill>
        <p:spPr>
          <a:xfrm>
            <a:off x="593725" y="1752600"/>
            <a:ext cx="3398838" cy="3810000"/>
          </a:xfrm>
        </p:spPr>
      </p:pic>
      <p:sp>
        <p:nvSpPr>
          <p:cNvPr id="513028" name="Content Placeholder 3"/>
          <p:cNvSpPr>
            <a:spLocks noGrp="1"/>
          </p:cNvSpPr>
          <p:nvPr>
            <p:ph sz="half" idx="2"/>
          </p:nvPr>
        </p:nvSpPr>
        <p:spPr/>
        <p:txBody>
          <a:bodyPr/>
          <a:lstStyle/>
          <a:p>
            <a:pPr marL="0" indent="0" eaLnBrk="1" hangingPunct="1">
              <a:buFont typeface="Arial" pitchFamily="34" charset="0"/>
              <a:buChar char="•"/>
            </a:pPr>
            <a:r>
              <a:rPr lang="en-US" smtClean="0"/>
              <a:t> Existing target or device</a:t>
            </a:r>
          </a:p>
          <a:p>
            <a:pPr lvl="2" eaLnBrk="1" hangingPunct="1"/>
            <a:r>
              <a:rPr lang="en-US" smtClean="0"/>
              <a:t>Use when your device can be accessed from your development computer</a:t>
            </a:r>
          </a:p>
          <a:p>
            <a:pPr lvl="1" eaLnBrk="1" hangingPunct="1"/>
            <a:r>
              <a:rPr lang="en-US" sz="2800" smtClean="0"/>
              <a:t>New target or device</a:t>
            </a:r>
          </a:p>
          <a:p>
            <a:pPr lvl="2" eaLnBrk="1" hangingPunct="1"/>
            <a:r>
              <a:rPr lang="en-US" smtClean="0"/>
              <a:t>Use when you are not connected with a physical target or device is not present.</a:t>
            </a:r>
          </a:p>
          <a:p>
            <a:pPr marL="0" indent="0" eaLnBrk="1" hangingPunct="1">
              <a:buFont typeface="Arial" pitchFamily="34" charset="0"/>
              <a:buChar char="•"/>
            </a:pPr>
            <a:endParaRPr lang="en-US"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Title 1"/>
          <p:cNvSpPr>
            <a:spLocks noGrp="1"/>
          </p:cNvSpPr>
          <p:nvPr>
            <p:ph type="title"/>
          </p:nvPr>
        </p:nvSpPr>
        <p:spPr/>
        <p:txBody>
          <a:bodyPr/>
          <a:lstStyle/>
          <a:p>
            <a:pPr eaLnBrk="1" hangingPunct="1"/>
            <a:r>
              <a:rPr lang="en-US" smtClean="0"/>
              <a:t>Windows Project</a:t>
            </a:r>
          </a:p>
        </p:txBody>
      </p:sp>
      <p:pic>
        <p:nvPicPr>
          <p:cNvPr id="514051" name="Content Placeholder 6" descr="loc_env_rseries_project.bmp"/>
          <p:cNvPicPr>
            <a:picLocks noGrp="1" noChangeAspect="1"/>
          </p:cNvPicPr>
          <p:nvPr>
            <p:ph sz="half" idx="1"/>
          </p:nvPr>
        </p:nvPicPr>
        <p:blipFill>
          <a:blip r:embed="rId3" cstate="print"/>
          <a:srcRect/>
          <a:stretch>
            <a:fillRect/>
          </a:stretch>
        </p:blipFill>
        <p:spPr>
          <a:xfrm>
            <a:off x="515938" y="1752600"/>
            <a:ext cx="3186112" cy="3429000"/>
          </a:xfrm>
        </p:spPr>
      </p:pic>
      <p:sp>
        <p:nvSpPr>
          <p:cNvPr id="4" name="Content Placeholder 3"/>
          <p:cNvSpPr>
            <a:spLocks noGrp="1"/>
          </p:cNvSpPr>
          <p:nvPr>
            <p:ph sz="half" idx="2"/>
          </p:nvPr>
        </p:nvSpPr>
        <p:spPr/>
        <p:txBody>
          <a:bodyPr rtlCol="0">
            <a:normAutofit/>
          </a:bodyPr>
          <a:lstStyle/>
          <a:p>
            <a:pPr marL="171450" indent="-171450" eaLnBrk="1" fontAlgn="auto" hangingPunct="1">
              <a:spcAft>
                <a:spcPts val="0"/>
              </a:spcAft>
              <a:buFont typeface="Arial" pitchFamily="34" charset="0"/>
              <a:buChar char="•"/>
              <a:defRPr/>
            </a:pPr>
            <a:r>
              <a:rPr lang="en-US" dirty="0" smtClean="0"/>
              <a:t> FPGA Target is under </a:t>
            </a:r>
            <a:r>
              <a:rPr lang="en-US" b="1" dirty="0" smtClean="0"/>
              <a:t>My Computer</a:t>
            </a:r>
          </a:p>
          <a:p>
            <a:pPr marL="0" indent="0" eaLnBrk="1" fontAlgn="auto" hangingPunct="1">
              <a:spcAft>
                <a:spcPts val="0"/>
              </a:spcAft>
              <a:buFont typeface="Arial" pitchFamily="34" charset="0"/>
              <a:buChar char="•"/>
              <a:defRPr/>
            </a:pPr>
            <a:endParaRPr lang="en-US" dirty="0"/>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itle 1"/>
          <p:cNvSpPr>
            <a:spLocks noGrp="1"/>
          </p:cNvSpPr>
          <p:nvPr>
            <p:ph type="title"/>
          </p:nvPr>
        </p:nvSpPr>
        <p:spPr/>
        <p:txBody>
          <a:bodyPr/>
          <a:lstStyle/>
          <a:p>
            <a:pPr eaLnBrk="1" hangingPunct="1"/>
            <a:r>
              <a:rPr lang="en-US" smtClean="0"/>
              <a:t>New Target – Real-Time Target</a:t>
            </a:r>
          </a:p>
        </p:txBody>
      </p:sp>
      <p:pic>
        <p:nvPicPr>
          <p:cNvPr id="515075" name="Content Placeholder 6" descr="loc_env_crio_newtarget_pullright.bmp"/>
          <p:cNvPicPr>
            <a:picLocks noGrp="1" noChangeAspect="1"/>
          </p:cNvPicPr>
          <p:nvPr>
            <p:ph sz="half" idx="1"/>
          </p:nvPr>
        </p:nvPicPr>
        <p:blipFill>
          <a:blip r:embed="rId3" cstate="print"/>
          <a:srcRect/>
          <a:stretch>
            <a:fillRect/>
          </a:stretch>
        </p:blipFill>
        <p:spPr>
          <a:xfrm>
            <a:off x="457200" y="1981200"/>
            <a:ext cx="3898900" cy="3048000"/>
          </a:xfrm>
        </p:spPr>
      </p:pic>
      <p:sp>
        <p:nvSpPr>
          <p:cNvPr id="4" name="Content Placeholder 3"/>
          <p:cNvSpPr>
            <a:spLocks noGrp="1"/>
          </p:cNvSpPr>
          <p:nvPr>
            <p:ph sz="half" idx="2"/>
          </p:nvPr>
        </p:nvSpPr>
        <p:spPr/>
        <p:txBody>
          <a:bodyPr rtlCol="0">
            <a:normAutofit/>
          </a:bodyPr>
          <a:lstStyle/>
          <a:p>
            <a:pPr marL="0" indent="0" eaLnBrk="1" fontAlgn="auto" hangingPunct="1">
              <a:spcAft>
                <a:spcPts val="0"/>
              </a:spcAft>
              <a:defRPr/>
            </a:pPr>
            <a:r>
              <a:rPr lang="en-US" dirty="0" smtClean="0"/>
              <a:t>For remote targets:</a:t>
            </a:r>
          </a:p>
          <a:p>
            <a:pPr marL="171450" indent="-171450" eaLnBrk="1" fontAlgn="auto" hangingPunct="1">
              <a:spcAft>
                <a:spcPts val="0"/>
              </a:spcAft>
              <a:buFont typeface="Arial" pitchFamily="34" charset="0"/>
              <a:buChar char="•"/>
              <a:defRPr/>
            </a:pPr>
            <a:r>
              <a:rPr lang="en-US" dirty="0" smtClean="0"/>
              <a:t> Right-click on </a:t>
            </a:r>
            <a:r>
              <a:rPr lang="en-US" b="1" dirty="0" smtClean="0"/>
              <a:t>Project</a:t>
            </a:r>
            <a:r>
              <a:rPr lang="en-US" dirty="0" smtClean="0"/>
              <a:t> and select </a:t>
            </a:r>
            <a:r>
              <a:rPr lang="en-US" b="1" dirty="0" smtClean="0"/>
              <a:t>New»Target and Devices</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Title 1"/>
          <p:cNvSpPr>
            <a:spLocks noGrp="1"/>
          </p:cNvSpPr>
          <p:nvPr>
            <p:ph type="title"/>
          </p:nvPr>
        </p:nvSpPr>
        <p:spPr/>
        <p:txBody>
          <a:bodyPr/>
          <a:lstStyle/>
          <a:p>
            <a:pPr eaLnBrk="1" hangingPunct="1"/>
            <a:r>
              <a:rPr lang="en-US" smtClean="0"/>
              <a:t>Add Targets and Devices – Real-Time Target</a:t>
            </a:r>
          </a:p>
        </p:txBody>
      </p:sp>
      <p:pic>
        <p:nvPicPr>
          <p:cNvPr id="516099" name="Content Placeholder 9" descr="loc_env_crio_add_targets_devices.bmp"/>
          <p:cNvPicPr>
            <a:picLocks noGrp="1" noChangeAspect="1"/>
          </p:cNvPicPr>
          <p:nvPr>
            <p:ph sz="half" idx="1"/>
          </p:nvPr>
        </p:nvPicPr>
        <p:blipFill>
          <a:blip r:embed="rId3" cstate="print"/>
          <a:srcRect/>
          <a:stretch>
            <a:fillRect/>
          </a:stretch>
        </p:blipFill>
        <p:spPr>
          <a:xfrm>
            <a:off x="595313" y="1752600"/>
            <a:ext cx="3214687" cy="3606800"/>
          </a:xfrm>
        </p:spPr>
      </p:pic>
      <p:sp>
        <p:nvSpPr>
          <p:cNvPr id="516100" name="Content Placeholder 3"/>
          <p:cNvSpPr>
            <a:spLocks noGrp="1"/>
          </p:cNvSpPr>
          <p:nvPr>
            <p:ph sz="half" idx="2"/>
          </p:nvPr>
        </p:nvSpPr>
        <p:spPr/>
        <p:txBody>
          <a:bodyPr/>
          <a:lstStyle/>
          <a:p>
            <a:pPr marL="0" indent="0" eaLnBrk="1" hangingPunct="1">
              <a:buFont typeface="Arial" pitchFamily="34" charset="0"/>
              <a:buChar char="•"/>
            </a:pPr>
            <a:r>
              <a:rPr lang="en-US" smtClean="0"/>
              <a:t> Existing target or device</a:t>
            </a:r>
          </a:p>
          <a:p>
            <a:pPr lvl="2" eaLnBrk="1" hangingPunct="1"/>
            <a:r>
              <a:rPr lang="en-US" smtClean="0"/>
              <a:t>Use when your device can be accessed from your development computer</a:t>
            </a:r>
          </a:p>
          <a:p>
            <a:pPr lvl="1" eaLnBrk="1" hangingPunct="1"/>
            <a:r>
              <a:rPr lang="en-US" sz="2800" smtClean="0"/>
              <a:t>New target or device</a:t>
            </a:r>
          </a:p>
          <a:p>
            <a:pPr lvl="2" eaLnBrk="1" hangingPunct="1"/>
            <a:r>
              <a:rPr lang="en-US" smtClean="0"/>
              <a:t>Use when you are not connected with a physical target or device is not present.</a:t>
            </a:r>
          </a:p>
          <a:p>
            <a:pPr marL="0" indent="0" eaLnBrk="1" hangingPunct="1">
              <a:buFont typeface="Arial" pitchFamily="34" charset="0"/>
              <a:buChar char="•"/>
            </a:pPr>
            <a:endParaRPr lang="en-US"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Title 1"/>
          <p:cNvSpPr>
            <a:spLocks noGrp="1"/>
          </p:cNvSpPr>
          <p:nvPr>
            <p:ph type="title"/>
          </p:nvPr>
        </p:nvSpPr>
        <p:spPr/>
        <p:txBody>
          <a:bodyPr/>
          <a:lstStyle/>
          <a:p>
            <a:pPr eaLnBrk="1" hangingPunct="1"/>
            <a:r>
              <a:rPr lang="en-US" smtClean="0"/>
              <a:t>Select Programming Mode - CompactRIO</a:t>
            </a:r>
          </a:p>
        </p:txBody>
      </p:sp>
      <p:pic>
        <p:nvPicPr>
          <p:cNvPr id="517123" name="Content Placeholder 5" descr="loc_env_select_prog_mode_dlg.bmp"/>
          <p:cNvPicPr>
            <a:picLocks noGrp="1" noChangeAspect="1"/>
          </p:cNvPicPr>
          <p:nvPr>
            <p:ph idx="4294967295"/>
          </p:nvPr>
        </p:nvPicPr>
        <p:blipFill>
          <a:blip r:embed="rId3" cstate="print"/>
          <a:srcRect/>
          <a:stretch>
            <a:fillRect/>
          </a:stretch>
        </p:blipFill>
        <p:spPr>
          <a:xfrm>
            <a:off x="1909763" y="1371600"/>
            <a:ext cx="7234237" cy="4572000"/>
          </a:xfr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Title 1"/>
          <p:cNvSpPr>
            <a:spLocks noGrp="1"/>
          </p:cNvSpPr>
          <p:nvPr>
            <p:ph type="title"/>
          </p:nvPr>
        </p:nvSpPr>
        <p:spPr/>
        <p:txBody>
          <a:bodyPr/>
          <a:lstStyle/>
          <a:p>
            <a:pPr eaLnBrk="1" hangingPunct="1"/>
            <a:r>
              <a:rPr lang="en-US" smtClean="0"/>
              <a:t>Project with CompactRIO Controller</a:t>
            </a:r>
          </a:p>
        </p:txBody>
      </p:sp>
      <p:pic>
        <p:nvPicPr>
          <p:cNvPr id="518147" name="Content Placeholder 6" descr="loc_env_crio_project.bmp"/>
          <p:cNvPicPr>
            <a:picLocks noGrp="1" noChangeAspect="1"/>
          </p:cNvPicPr>
          <p:nvPr>
            <p:ph sz="half" idx="1"/>
          </p:nvPr>
        </p:nvPicPr>
        <p:blipFill>
          <a:blip r:embed="rId3" cstate="print"/>
          <a:srcRect/>
          <a:stretch>
            <a:fillRect/>
          </a:stretch>
        </p:blipFill>
        <p:spPr>
          <a:xfrm>
            <a:off x="457200" y="1371600"/>
            <a:ext cx="3686175" cy="4876800"/>
          </a:xfrm>
        </p:spPr>
      </p:pic>
      <p:sp>
        <p:nvSpPr>
          <p:cNvPr id="4" name="Content Placeholder 3"/>
          <p:cNvSpPr>
            <a:spLocks noGrp="1"/>
          </p:cNvSpPr>
          <p:nvPr>
            <p:ph sz="half" idx="2"/>
          </p:nvPr>
        </p:nvSpPr>
        <p:spPr>
          <a:xfrm>
            <a:off x="4419600" y="1600200"/>
            <a:ext cx="4267200" cy="4525963"/>
          </a:xfrm>
        </p:spPr>
        <p:txBody>
          <a:bodyPr rtlCol="0">
            <a:normAutofit/>
          </a:bodyPr>
          <a:lstStyle/>
          <a:p>
            <a:pPr marL="171450" indent="-171450" eaLnBrk="1" fontAlgn="auto" hangingPunct="1">
              <a:spcAft>
                <a:spcPts val="0"/>
              </a:spcAft>
              <a:buFont typeface="Arial" pitchFamily="34" charset="0"/>
              <a:buChar char="•"/>
              <a:defRPr/>
            </a:pPr>
            <a:r>
              <a:rPr lang="en-US" sz="2600" dirty="0" smtClean="0"/>
              <a:t>My Computer and cRIO target are siblings</a:t>
            </a:r>
          </a:p>
          <a:p>
            <a:pPr lvl="2" eaLnBrk="1" fontAlgn="auto" hangingPunct="1">
              <a:spcAft>
                <a:spcPts val="0"/>
              </a:spcAft>
              <a:defRPr/>
            </a:pPr>
            <a:r>
              <a:rPr lang="en-US" sz="2400" dirty="0" smtClean="0"/>
              <a:t>Bright green dot </a:t>
            </a:r>
            <a:r>
              <a:rPr lang="en-US" sz="2400" dirty="0" smtClean="0">
                <a:sym typeface="Wingdings" pitchFamily="2" charset="2"/>
              </a:rPr>
              <a:t> target connected</a:t>
            </a:r>
            <a:endParaRPr lang="en-US" sz="2400" dirty="0" smtClean="0"/>
          </a:p>
          <a:p>
            <a:pPr lvl="2" eaLnBrk="1" fontAlgn="auto" hangingPunct="1">
              <a:spcAft>
                <a:spcPts val="0"/>
              </a:spcAft>
              <a:defRPr/>
            </a:pPr>
            <a:r>
              <a:rPr lang="en-US" sz="2400" dirty="0" smtClean="0"/>
              <a:t>Dark green dot </a:t>
            </a:r>
            <a:r>
              <a:rPr lang="en-US" sz="2400" dirty="0" smtClean="0">
                <a:sym typeface="Wingdings" pitchFamily="2" charset="2"/>
              </a:rPr>
              <a:t> target not connected</a:t>
            </a:r>
            <a:endParaRPr lang="en-US" sz="2400" dirty="0" smtClean="0"/>
          </a:p>
          <a:p>
            <a:pPr marL="171450" indent="-171450" eaLnBrk="1" fontAlgn="auto" hangingPunct="1">
              <a:spcAft>
                <a:spcPts val="0"/>
              </a:spcAft>
              <a:buFont typeface="Arial" pitchFamily="34" charset="0"/>
              <a:buChar char="•"/>
              <a:defRPr/>
            </a:pPr>
            <a:r>
              <a:rPr lang="en-US" sz="2600" dirty="0" smtClean="0"/>
              <a:t>Chassis is under cRIO target</a:t>
            </a:r>
          </a:p>
          <a:p>
            <a:pPr marL="171450" indent="-171450" eaLnBrk="1" fontAlgn="auto" hangingPunct="1">
              <a:spcAft>
                <a:spcPts val="0"/>
              </a:spcAft>
              <a:buFont typeface="Arial" pitchFamily="34" charset="0"/>
              <a:buChar char="•"/>
              <a:defRPr/>
            </a:pPr>
            <a:r>
              <a:rPr lang="en-US" sz="2600" dirty="0" smtClean="0"/>
              <a:t>FPGA target is under the Chassis</a:t>
            </a:r>
          </a:p>
          <a:p>
            <a:pPr marL="0" indent="0" eaLnBrk="1" fontAlgn="auto" hangingPunct="1">
              <a:spcAft>
                <a:spcPts val="0"/>
              </a:spcAft>
              <a:buFont typeface="Arial" pitchFamily="34" charset="0"/>
              <a:buChar char="•"/>
              <a:defRPr/>
            </a:pPr>
            <a:endParaRPr 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pPr eaLnBrk="1" hangingPunct="1"/>
            <a:r>
              <a:rPr lang="en-US" smtClean="0"/>
              <a:t>Course Goals</a:t>
            </a:r>
          </a:p>
        </p:txBody>
      </p:sp>
      <p:sp>
        <p:nvSpPr>
          <p:cNvPr id="173059" name="Rectangle 3"/>
          <p:cNvSpPr>
            <a:spLocks noGrp="1" noChangeArrowheads="1"/>
          </p:cNvSpPr>
          <p:nvPr>
            <p:ph idx="1"/>
          </p:nvPr>
        </p:nvSpPr>
        <p:spPr/>
        <p:txBody>
          <a:bodyPr rtlCol="0">
            <a:normAutofit fontScale="92500" lnSpcReduction="10000"/>
          </a:bodyPr>
          <a:lstStyle/>
          <a:p>
            <a:pPr marL="0" indent="0" eaLnBrk="1" fontAlgn="auto" hangingPunct="1">
              <a:spcAft>
                <a:spcPts val="0"/>
              </a:spcAft>
              <a:defRPr/>
            </a:pPr>
            <a:r>
              <a:rPr lang="en-US" sz="3000" dirty="0" smtClean="0"/>
              <a:t>This course prepares you to:</a:t>
            </a:r>
          </a:p>
          <a:p>
            <a:pPr lvl="1" eaLnBrk="1" fontAlgn="auto" hangingPunct="1">
              <a:spcAft>
                <a:spcPts val="0"/>
              </a:spcAft>
              <a:defRPr/>
            </a:pPr>
            <a:r>
              <a:rPr lang="en-US" dirty="0" smtClean="0"/>
              <a:t>Select and configure NI Reconfigurable I/O (RIO) hardware</a:t>
            </a:r>
          </a:p>
          <a:p>
            <a:pPr lvl="1" eaLnBrk="1" fontAlgn="auto" hangingPunct="1">
              <a:spcAft>
                <a:spcPts val="0"/>
              </a:spcAft>
              <a:defRPr/>
            </a:pPr>
            <a:r>
              <a:rPr lang="en-US" dirty="0" smtClean="0"/>
              <a:t>Create, compile, download, and execute a LabVIEW FPGA VI and use NI RIO hardware</a:t>
            </a:r>
          </a:p>
          <a:p>
            <a:pPr lvl="1" eaLnBrk="1" fontAlgn="auto" hangingPunct="1">
              <a:spcAft>
                <a:spcPts val="0"/>
              </a:spcAft>
              <a:defRPr/>
            </a:pPr>
            <a:r>
              <a:rPr lang="en-US" dirty="0" smtClean="0"/>
              <a:t>Perform measurements using analog and digital input and output channels </a:t>
            </a:r>
          </a:p>
          <a:p>
            <a:pPr lvl="1" eaLnBrk="1" fontAlgn="auto" hangingPunct="1">
              <a:spcAft>
                <a:spcPts val="0"/>
              </a:spcAft>
              <a:defRPr/>
            </a:pPr>
            <a:r>
              <a:rPr lang="en-US" dirty="0" smtClean="0"/>
              <a:t>Create host computer programs that interact with FPGA VIs</a:t>
            </a:r>
          </a:p>
          <a:p>
            <a:pPr lvl="1" eaLnBrk="1" fontAlgn="auto" hangingPunct="1">
              <a:spcAft>
                <a:spcPts val="0"/>
              </a:spcAft>
              <a:defRPr/>
            </a:pPr>
            <a:r>
              <a:rPr lang="en-US" dirty="0" smtClean="0"/>
              <a:t>Understand and control timing of operations on the FPGA target</a:t>
            </a:r>
          </a:p>
          <a:p>
            <a:pPr lvl="1" eaLnBrk="1" fontAlgn="auto" hangingPunct="1">
              <a:spcAft>
                <a:spcPts val="0"/>
              </a:spcAft>
              <a:defRPr/>
            </a:pPr>
            <a:r>
              <a:rPr lang="en-US" dirty="0" smtClean="0"/>
              <a:t>Design and implement applications using the LabVIEW FPGA module</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normAutofit fontScale="90000"/>
          </a:bodyPr>
          <a:lstStyle/>
          <a:p>
            <a:pPr eaLnBrk="1" fontAlgn="auto" hangingPunct="1">
              <a:spcAft>
                <a:spcPts val="0"/>
              </a:spcAft>
              <a:defRPr/>
            </a:pPr>
            <a:r>
              <a:rPr lang="en-US" dirty="0" smtClean="0"/>
              <a:t>Exercise 2-3 &amp; 2-4: </a:t>
            </a:r>
            <a:br>
              <a:rPr lang="en-US" dirty="0" smtClean="0"/>
            </a:br>
            <a:r>
              <a:rPr lang="en-US" dirty="0" smtClean="0"/>
              <a:t>Create Two LabVIEW FPGA Projects</a:t>
            </a:r>
            <a:endParaRPr lang="en-US" dirty="0"/>
          </a:p>
        </p:txBody>
      </p:sp>
      <p:sp>
        <p:nvSpPr>
          <p:cNvPr id="6" name="Content Placeholder 5"/>
          <p:cNvSpPr>
            <a:spLocks noGrp="1"/>
          </p:cNvSpPr>
          <p:nvPr>
            <p:ph idx="1"/>
          </p:nvPr>
        </p:nvSpPr>
        <p:spPr/>
        <p:txBody>
          <a:bodyPr rtlCol="0">
            <a:normAutofit/>
          </a:bodyPr>
          <a:lstStyle/>
          <a:p>
            <a:pPr marL="0" indent="0" eaLnBrk="1" fontAlgn="auto" hangingPunct="1">
              <a:spcAft>
                <a:spcPts val="0"/>
              </a:spcAft>
              <a:defRPr/>
            </a:pPr>
            <a:r>
              <a:rPr lang="en-US" dirty="0" smtClean="0"/>
              <a:t>Create LabVIEW FPGA Projects for the following two devices:</a:t>
            </a:r>
          </a:p>
          <a:p>
            <a:pPr marL="514350" indent="-514350" eaLnBrk="1" fontAlgn="auto" hangingPunct="1">
              <a:spcAft>
                <a:spcPts val="0"/>
              </a:spcAft>
              <a:buFont typeface="+mj-lt"/>
              <a:buAutoNum type="arabicPeriod"/>
              <a:defRPr/>
            </a:pPr>
            <a:r>
              <a:rPr lang="en-US" dirty="0" smtClean="0"/>
              <a:t>An offline PCI-7831R </a:t>
            </a:r>
          </a:p>
          <a:p>
            <a:pPr marL="514350" indent="-514350" eaLnBrk="1" fontAlgn="auto" hangingPunct="1">
              <a:spcAft>
                <a:spcPts val="0"/>
              </a:spcAft>
              <a:buFont typeface="+mj-lt"/>
              <a:buAutoNum type="arabicPeriod"/>
              <a:defRPr/>
            </a:pPr>
            <a:r>
              <a:rPr lang="en-US" dirty="0" smtClean="0"/>
              <a:t>An online CompactRIO 9074</a:t>
            </a: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Exercise 2-3 &amp; 2-4: </a:t>
            </a:r>
            <a:br>
              <a:rPr lang="en-US" dirty="0" smtClean="0"/>
            </a:br>
            <a:r>
              <a:rPr lang="en-US" dirty="0" smtClean="0"/>
              <a:t>Create Two LabVIEW FPGA Projects</a:t>
            </a:r>
            <a:endParaRPr lang="en-US" dirty="0"/>
          </a:p>
        </p:txBody>
      </p:sp>
      <p:sp>
        <p:nvSpPr>
          <p:cNvPr id="520195" name="Content Placeholder 2"/>
          <p:cNvSpPr>
            <a:spLocks noGrp="1"/>
          </p:cNvSpPr>
          <p:nvPr>
            <p:ph idx="1"/>
          </p:nvPr>
        </p:nvSpPr>
        <p:spPr/>
        <p:txBody>
          <a:bodyPr/>
          <a:lstStyle/>
          <a:p>
            <a:pPr marL="0" indent="0" eaLnBrk="1" hangingPunct="1">
              <a:buFont typeface="Arial" pitchFamily="34" charset="0"/>
              <a:buChar char="•"/>
            </a:pPr>
            <a:r>
              <a:rPr lang="en-US" smtClean="0"/>
              <a:t> Is it possible to create a simulated project for CompactRIO?</a:t>
            </a:r>
          </a:p>
          <a:p>
            <a:pPr lvl="1" eaLnBrk="1" hangingPunct="1">
              <a:buFont typeface="Arial" pitchFamily="34" charset="0"/>
              <a:buChar char="•"/>
            </a:pPr>
            <a:r>
              <a:rPr lang="en-US" smtClean="0"/>
              <a:t>Manually add controller, chassis, and FPGA target</a:t>
            </a:r>
          </a:p>
          <a:p>
            <a:pPr marL="0" indent="0" eaLnBrk="1" hangingPunct="1">
              <a:buFont typeface="Arial" pitchFamily="34" charset="0"/>
              <a:buChar char="•"/>
            </a:pPr>
            <a:r>
              <a:rPr lang="en-US" smtClean="0"/>
              <a:t> When would you not want LabVIEW to auto-discover your C Series modules?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Title 1"/>
          <p:cNvSpPr>
            <a:spLocks noGrp="1"/>
          </p:cNvSpPr>
          <p:nvPr>
            <p:ph type="title"/>
          </p:nvPr>
        </p:nvSpPr>
        <p:spPr/>
        <p:txBody>
          <a:bodyPr/>
          <a:lstStyle/>
          <a:p>
            <a:pPr eaLnBrk="1" hangingPunct="1"/>
            <a:r>
              <a:rPr lang="en-US" smtClean="0"/>
              <a:t>Summary—Quiz</a:t>
            </a:r>
          </a:p>
        </p:txBody>
      </p:sp>
      <p:sp>
        <p:nvSpPr>
          <p:cNvPr id="521219" name="Content Placeholder 2"/>
          <p:cNvSpPr>
            <a:spLocks noGrp="1"/>
          </p:cNvSpPr>
          <p:nvPr>
            <p:ph idx="1"/>
          </p:nvPr>
        </p:nvSpPr>
        <p:spPr/>
        <p:txBody>
          <a:bodyPr/>
          <a:lstStyle/>
          <a:p>
            <a:pPr marL="0" indent="0" eaLnBrk="1" hangingPunct="1"/>
            <a:r>
              <a:rPr lang="en-US" smtClean="0"/>
              <a:t>1.  Which of the following operations are performed in MAX? </a:t>
            </a:r>
          </a:p>
          <a:p>
            <a:pPr marL="746125" lvl="2" indent="-514350" eaLnBrk="1" hangingPunct="1">
              <a:buFont typeface="Arial Narrow" pitchFamily="34" charset="0"/>
              <a:buAutoNum type="alphaLcPeriod"/>
            </a:pPr>
            <a:r>
              <a:rPr lang="en-US" smtClean="0"/>
              <a:t>Install software on an R Series board</a:t>
            </a:r>
          </a:p>
          <a:p>
            <a:pPr marL="746125" lvl="2" indent="-514350" eaLnBrk="1" hangingPunct="1">
              <a:buFont typeface="Arial Narrow" pitchFamily="34" charset="0"/>
              <a:buAutoNum type="alphaLcPeriod"/>
            </a:pPr>
            <a:r>
              <a:rPr lang="en-US" smtClean="0"/>
              <a:t>Install software on a CompactRIO target</a:t>
            </a:r>
          </a:p>
          <a:p>
            <a:pPr marL="746125" lvl="2" indent="-514350" eaLnBrk="1" hangingPunct="1">
              <a:buFont typeface="Arial Narrow" pitchFamily="34" charset="0"/>
              <a:buAutoNum type="alphaLcPeriod"/>
            </a:pPr>
            <a:r>
              <a:rPr lang="en-US" smtClean="0"/>
              <a:t>Verify connection between host and a real-time target</a:t>
            </a:r>
          </a:p>
          <a:p>
            <a:pPr marL="746125" lvl="2" indent="-514350" eaLnBrk="1" hangingPunct="1">
              <a:buFont typeface="Arial Narrow" pitchFamily="34" charset="0"/>
              <a:buAutoNum type="alphaLcPeriod"/>
            </a:pPr>
            <a:r>
              <a:rPr lang="en-US" smtClean="0"/>
              <a:t>Assign the IP address of your host computer  </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Title 1"/>
          <p:cNvSpPr>
            <a:spLocks noGrp="1"/>
          </p:cNvSpPr>
          <p:nvPr>
            <p:ph type="title"/>
          </p:nvPr>
        </p:nvSpPr>
        <p:spPr/>
        <p:txBody>
          <a:bodyPr/>
          <a:lstStyle/>
          <a:p>
            <a:pPr eaLnBrk="1" hangingPunct="1"/>
            <a:r>
              <a:rPr lang="en-US" smtClean="0"/>
              <a:t>Summary—Quiz Answer</a:t>
            </a:r>
          </a:p>
        </p:txBody>
      </p:sp>
      <p:sp>
        <p:nvSpPr>
          <p:cNvPr id="522243" name="Content Placeholder 2"/>
          <p:cNvSpPr>
            <a:spLocks noGrp="1"/>
          </p:cNvSpPr>
          <p:nvPr>
            <p:ph idx="1"/>
          </p:nvPr>
        </p:nvSpPr>
        <p:spPr/>
        <p:txBody>
          <a:bodyPr/>
          <a:lstStyle/>
          <a:p>
            <a:pPr marL="0" indent="0" eaLnBrk="1" hangingPunct="1"/>
            <a:r>
              <a:rPr lang="en-US" smtClean="0"/>
              <a:t>1.  Which of the following operations are performed in MAX? </a:t>
            </a:r>
          </a:p>
          <a:p>
            <a:pPr marL="746125" lvl="2" indent="-514350" eaLnBrk="1" hangingPunct="1">
              <a:buFont typeface="Arial Narrow" pitchFamily="34" charset="0"/>
              <a:buAutoNum type="alphaLcPeriod"/>
            </a:pPr>
            <a:r>
              <a:rPr lang="en-US" smtClean="0"/>
              <a:t>Install software on an R Series board</a:t>
            </a:r>
          </a:p>
          <a:p>
            <a:pPr marL="746125" lvl="2" indent="-514350" eaLnBrk="1" hangingPunct="1">
              <a:buFont typeface="Arial Narrow" pitchFamily="34" charset="0"/>
              <a:buAutoNum type="alphaLcPeriod"/>
            </a:pPr>
            <a:r>
              <a:rPr lang="en-US" b="1" smtClean="0"/>
              <a:t>Install software on a CompactRIO target</a:t>
            </a:r>
          </a:p>
          <a:p>
            <a:pPr marL="746125" lvl="2" indent="-514350" eaLnBrk="1" hangingPunct="1">
              <a:buFont typeface="Arial Narrow" pitchFamily="34" charset="0"/>
              <a:buAutoNum type="alphaLcPeriod"/>
            </a:pPr>
            <a:r>
              <a:rPr lang="en-US" b="1" smtClean="0"/>
              <a:t>Verify connection between the host and a real-time target</a:t>
            </a:r>
          </a:p>
          <a:p>
            <a:pPr marL="746125" lvl="2" indent="-514350" eaLnBrk="1" hangingPunct="1">
              <a:buFont typeface="Arial Narrow" pitchFamily="34" charset="0"/>
              <a:buAutoNum type="alphaLcPeriod"/>
            </a:pPr>
            <a:r>
              <a:rPr lang="en-US" smtClean="0"/>
              <a:t>Assign the IP address of your host computer</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Title 1"/>
          <p:cNvSpPr>
            <a:spLocks noGrp="1"/>
          </p:cNvSpPr>
          <p:nvPr>
            <p:ph type="title"/>
          </p:nvPr>
        </p:nvSpPr>
        <p:spPr/>
        <p:txBody>
          <a:bodyPr/>
          <a:lstStyle/>
          <a:p>
            <a:pPr eaLnBrk="1" hangingPunct="1"/>
            <a:r>
              <a:rPr lang="en-US" smtClean="0"/>
              <a:t>Summary—Quiz</a:t>
            </a:r>
          </a:p>
        </p:txBody>
      </p:sp>
      <p:sp>
        <p:nvSpPr>
          <p:cNvPr id="523267" name="Content Placeholder 2"/>
          <p:cNvSpPr>
            <a:spLocks noGrp="1"/>
          </p:cNvSpPr>
          <p:nvPr>
            <p:ph idx="1"/>
          </p:nvPr>
        </p:nvSpPr>
        <p:spPr/>
        <p:txBody>
          <a:bodyPr/>
          <a:lstStyle/>
          <a:p>
            <a:pPr marL="0" indent="0" eaLnBrk="1" hangingPunct="1"/>
            <a:r>
              <a:rPr lang="en-US" smtClean="0"/>
              <a:t>2. Under which node do you add a CompactRIO target?</a:t>
            </a:r>
          </a:p>
          <a:p>
            <a:pPr marL="746125" lvl="2" indent="-514350" eaLnBrk="1" hangingPunct="1">
              <a:buFont typeface="Arial Narrow" pitchFamily="34" charset="0"/>
              <a:buAutoNum type="alphaLcPeriod"/>
            </a:pPr>
            <a:r>
              <a:rPr lang="en-US" smtClean="0"/>
              <a:t>Real-Time.lvproj</a:t>
            </a:r>
          </a:p>
          <a:p>
            <a:pPr marL="746125" lvl="2" indent="-514350" eaLnBrk="1" hangingPunct="1">
              <a:buFont typeface="Arial Narrow" pitchFamily="34" charset="0"/>
              <a:buAutoNum type="alphaLcPeriod"/>
            </a:pPr>
            <a:r>
              <a:rPr lang="en-US" smtClean="0"/>
              <a:t>My Computer</a:t>
            </a:r>
          </a:p>
          <a:p>
            <a:pPr marL="746125" lvl="2" indent="-514350" eaLnBrk="1" hangingPunct="1">
              <a:buFont typeface="Arial Narrow" pitchFamily="34" charset="0"/>
              <a:buAutoNum type="alphaLcPeriod"/>
            </a:pPr>
            <a:r>
              <a:rPr lang="en-US" smtClean="0"/>
              <a:t>Dependencies</a:t>
            </a:r>
          </a:p>
          <a:p>
            <a:pPr marL="746125" lvl="2" indent="-514350" eaLnBrk="1" hangingPunct="1">
              <a:buFont typeface="Arial Narrow" pitchFamily="34" charset="0"/>
              <a:buAutoNum type="alphaLcPeriod"/>
            </a:pPr>
            <a:r>
              <a:rPr lang="en-US" smtClean="0"/>
              <a:t>Build Specifications  </a:t>
            </a:r>
          </a:p>
        </p:txBody>
      </p:sp>
      <p:pic>
        <p:nvPicPr>
          <p:cNvPr id="523268" name="Picture 3" descr="loc_env_empty_rt_project.bmp"/>
          <p:cNvPicPr>
            <a:picLocks noChangeAspect="1"/>
          </p:cNvPicPr>
          <p:nvPr/>
        </p:nvPicPr>
        <p:blipFill>
          <a:blip r:embed="rId3" cstate="print"/>
          <a:srcRect/>
          <a:stretch>
            <a:fillRect/>
          </a:stretch>
        </p:blipFill>
        <p:spPr bwMode="auto">
          <a:xfrm>
            <a:off x="3851275" y="2514600"/>
            <a:ext cx="4835525"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Title 1"/>
          <p:cNvSpPr>
            <a:spLocks noGrp="1"/>
          </p:cNvSpPr>
          <p:nvPr>
            <p:ph type="title"/>
          </p:nvPr>
        </p:nvSpPr>
        <p:spPr/>
        <p:txBody>
          <a:bodyPr/>
          <a:lstStyle/>
          <a:p>
            <a:pPr eaLnBrk="1" hangingPunct="1"/>
            <a:r>
              <a:rPr lang="en-US" smtClean="0"/>
              <a:t>Summary—Quiz Answer</a:t>
            </a:r>
          </a:p>
        </p:txBody>
      </p:sp>
      <p:sp>
        <p:nvSpPr>
          <p:cNvPr id="524291" name="Content Placeholder 2"/>
          <p:cNvSpPr>
            <a:spLocks noGrp="1"/>
          </p:cNvSpPr>
          <p:nvPr>
            <p:ph idx="1"/>
          </p:nvPr>
        </p:nvSpPr>
        <p:spPr/>
        <p:txBody>
          <a:bodyPr/>
          <a:lstStyle/>
          <a:p>
            <a:pPr marL="0" indent="0" eaLnBrk="1" hangingPunct="1"/>
            <a:r>
              <a:rPr lang="en-US" smtClean="0"/>
              <a:t>2. Under which node do you add a CompactRIO target?</a:t>
            </a:r>
          </a:p>
          <a:p>
            <a:pPr marL="746125" lvl="2" indent="-514350" eaLnBrk="1" hangingPunct="1">
              <a:buFont typeface="Arial Narrow" pitchFamily="34" charset="0"/>
              <a:buAutoNum type="alphaLcPeriod"/>
            </a:pPr>
            <a:r>
              <a:rPr lang="en-US" b="1" smtClean="0"/>
              <a:t>Real-Time.lvproj</a:t>
            </a:r>
          </a:p>
          <a:p>
            <a:pPr marL="746125" lvl="2" indent="-514350" eaLnBrk="1" hangingPunct="1">
              <a:buFont typeface="Arial Narrow" pitchFamily="34" charset="0"/>
              <a:buAutoNum type="alphaLcPeriod"/>
            </a:pPr>
            <a:r>
              <a:rPr lang="en-US" smtClean="0"/>
              <a:t>My Computer</a:t>
            </a:r>
          </a:p>
          <a:p>
            <a:pPr marL="746125" lvl="2" indent="-514350" eaLnBrk="1" hangingPunct="1">
              <a:buFont typeface="Arial Narrow" pitchFamily="34" charset="0"/>
              <a:buAutoNum type="alphaLcPeriod"/>
            </a:pPr>
            <a:r>
              <a:rPr lang="en-US" smtClean="0"/>
              <a:t>Dependencies</a:t>
            </a:r>
          </a:p>
          <a:p>
            <a:pPr marL="746125" lvl="2" indent="-514350" eaLnBrk="1" hangingPunct="1">
              <a:buFont typeface="Arial Narrow" pitchFamily="34" charset="0"/>
              <a:buAutoNum type="alphaLcPeriod"/>
            </a:pPr>
            <a:r>
              <a:rPr lang="en-US" smtClean="0"/>
              <a:t>Build Specifications  </a:t>
            </a:r>
          </a:p>
        </p:txBody>
      </p:sp>
      <p:pic>
        <p:nvPicPr>
          <p:cNvPr id="524292" name="Picture 3" descr="loc_env_empty_rt_project.bmp"/>
          <p:cNvPicPr>
            <a:picLocks noChangeAspect="1"/>
          </p:cNvPicPr>
          <p:nvPr/>
        </p:nvPicPr>
        <p:blipFill>
          <a:blip r:embed="rId3" cstate="print"/>
          <a:srcRect/>
          <a:stretch>
            <a:fillRect/>
          </a:stretch>
        </p:blipFill>
        <p:spPr bwMode="auto">
          <a:xfrm>
            <a:off x="3851275" y="2514600"/>
            <a:ext cx="4835525"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Title 1"/>
          <p:cNvSpPr>
            <a:spLocks noGrp="1"/>
          </p:cNvSpPr>
          <p:nvPr>
            <p:ph type="title"/>
          </p:nvPr>
        </p:nvSpPr>
        <p:spPr/>
        <p:txBody>
          <a:bodyPr/>
          <a:lstStyle/>
          <a:p>
            <a:pPr eaLnBrk="1" hangingPunct="1"/>
            <a:r>
              <a:rPr lang="en-US" smtClean="0"/>
              <a:t>Summary—Quiz</a:t>
            </a:r>
          </a:p>
        </p:txBody>
      </p:sp>
      <p:sp>
        <p:nvSpPr>
          <p:cNvPr id="3" name="Content Placeholder 2"/>
          <p:cNvSpPr>
            <a:spLocks noGrp="1"/>
          </p:cNvSpPr>
          <p:nvPr>
            <p:ph sz="half" idx="1"/>
          </p:nvPr>
        </p:nvSpPr>
        <p:spPr>
          <a:xfrm>
            <a:off x="457200" y="1600200"/>
            <a:ext cx="4800600" cy="4525963"/>
          </a:xfrm>
        </p:spPr>
        <p:txBody>
          <a:bodyPr rtlCol="0">
            <a:normAutofit lnSpcReduction="10000"/>
          </a:bodyPr>
          <a:lstStyle/>
          <a:p>
            <a:pPr marL="285750" indent="-285750" eaLnBrk="1" fontAlgn="auto" hangingPunct="1">
              <a:spcAft>
                <a:spcPts val="0"/>
              </a:spcAft>
              <a:defRPr/>
            </a:pPr>
            <a:r>
              <a:rPr lang="en-US" dirty="0" smtClean="0"/>
              <a:t>3. When would you select </a:t>
            </a:r>
            <a:r>
              <a:rPr lang="en-US" b="1" dirty="0" smtClean="0"/>
              <a:t>New target or device</a:t>
            </a:r>
            <a:r>
              <a:rPr lang="en-US" dirty="0" smtClean="0"/>
              <a:t>?</a:t>
            </a:r>
          </a:p>
          <a:p>
            <a:pPr marL="747712" lvl="2" indent="-514350" eaLnBrk="1" fontAlgn="auto" hangingPunct="1">
              <a:spcAft>
                <a:spcPts val="0"/>
              </a:spcAft>
              <a:buFont typeface="+mj-lt"/>
              <a:buAutoNum type="alphaLcPeriod"/>
              <a:defRPr/>
            </a:pPr>
            <a:r>
              <a:rPr lang="en-US" sz="2200" dirty="0" smtClean="0"/>
              <a:t>You evaluating an FPGA target to see if your application can run on the target </a:t>
            </a:r>
          </a:p>
          <a:p>
            <a:pPr marL="747712" lvl="2" indent="-514350" eaLnBrk="1" fontAlgn="auto" hangingPunct="1">
              <a:spcAft>
                <a:spcPts val="0"/>
              </a:spcAft>
              <a:buFont typeface="+mj-lt"/>
              <a:buAutoNum type="alphaLcPeriod"/>
              <a:defRPr/>
            </a:pPr>
            <a:r>
              <a:rPr lang="en-US" sz="2200" dirty="0" smtClean="0"/>
              <a:t>You are developing your application while traveling and you don’t have an FPGA target connected to your laptop</a:t>
            </a:r>
          </a:p>
          <a:p>
            <a:pPr marL="747712" lvl="2" indent="-514350" eaLnBrk="1" fontAlgn="auto" hangingPunct="1">
              <a:spcAft>
                <a:spcPts val="0"/>
              </a:spcAft>
              <a:buFont typeface="+mj-lt"/>
              <a:buAutoNum type="alphaLcPeriod"/>
              <a:defRPr/>
            </a:pPr>
            <a:r>
              <a:rPr lang="en-US" sz="2200" dirty="0" smtClean="0"/>
              <a:t>You are curious to see which NI-RIO targets and devices are supported under My Computer</a:t>
            </a:r>
          </a:p>
          <a:p>
            <a:pPr marL="747712" lvl="2" indent="-514350" eaLnBrk="1" fontAlgn="auto" hangingPunct="1">
              <a:spcAft>
                <a:spcPts val="0"/>
              </a:spcAft>
              <a:buFont typeface="+mj-lt"/>
              <a:buAutoNum type="alphaLcPeriod"/>
              <a:defRPr/>
            </a:pPr>
            <a:r>
              <a:rPr lang="en-US" sz="2200" dirty="0" smtClean="0"/>
              <a:t>All of the above</a:t>
            </a:r>
            <a:endParaRPr lang="en-US" sz="2200" dirty="0"/>
          </a:p>
        </p:txBody>
      </p:sp>
      <p:pic>
        <p:nvPicPr>
          <p:cNvPr id="525316" name="Content Placeholder 5" descr="loc_env_rseries_add_targets_devices.bmp"/>
          <p:cNvPicPr>
            <a:picLocks noChangeAspect="1"/>
          </p:cNvPicPr>
          <p:nvPr/>
        </p:nvPicPr>
        <p:blipFill>
          <a:blip r:embed="rId3" cstate="print"/>
          <a:srcRect/>
          <a:stretch>
            <a:fillRect/>
          </a:stretch>
        </p:blipFill>
        <p:spPr bwMode="auto">
          <a:xfrm>
            <a:off x="5410200" y="1600200"/>
            <a:ext cx="3435350" cy="3849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Title 1"/>
          <p:cNvSpPr>
            <a:spLocks noGrp="1"/>
          </p:cNvSpPr>
          <p:nvPr>
            <p:ph type="title"/>
          </p:nvPr>
        </p:nvSpPr>
        <p:spPr/>
        <p:txBody>
          <a:bodyPr/>
          <a:lstStyle/>
          <a:p>
            <a:pPr eaLnBrk="1" hangingPunct="1"/>
            <a:r>
              <a:rPr lang="en-US" smtClean="0"/>
              <a:t>Summary—Quiz Answer</a:t>
            </a:r>
          </a:p>
        </p:txBody>
      </p:sp>
      <p:sp>
        <p:nvSpPr>
          <p:cNvPr id="3" name="Content Placeholder 2"/>
          <p:cNvSpPr>
            <a:spLocks noGrp="1"/>
          </p:cNvSpPr>
          <p:nvPr>
            <p:ph sz="half" idx="1"/>
          </p:nvPr>
        </p:nvSpPr>
        <p:spPr>
          <a:xfrm>
            <a:off x="457200" y="1600200"/>
            <a:ext cx="4800600" cy="4525963"/>
          </a:xfrm>
        </p:spPr>
        <p:txBody>
          <a:bodyPr rtlCol="0">
            <a:normAutofit lnSpcReduction="10000"/>
          </a:bodyPr>
          <a:lstStyle/>
          <a:p>
            <a:pPr marL="285750" indent="-285750" eaLnBrk="1" fontAlgn="auto" hangingPunct="1">
              <a:spcAft>
                <a:spcPts val="0"/>
              </a:spcAft>
              <a:defRPr/>
            </a:pPr>
            <a:r>
              <a:rPr lang="en-US" dirty="0" smtClean="0"/>
              <a:t>3. When would you select </a:t>
            </a:r>
            <a:r>
              <a:rPr lang="en-US" b="1" dirty="0" smtClean="0"/>
              <a:t>New target or device</a:t>
            </a:r>
            <a:r>
              <a:rPr lang="en-US" dirty="0" smtClean="0"/>
              <a:t>?</a:t>
            </a:r>
          </a:p>
          <a:p>
            <a:pPr marL="747712" lvl="2" indent="-514350" eaLnBrk="1" fontAlgn="auto" hangingPunct="1">
              <a:spcAft>
                <a:spcPts val="0"/>
              </a:spcAft>
              <a:buFont typeface="+mj-lt"/>
              <a:buAutoNum type="alphaLcPeriod"/>
              <a:defRPr/>
            </a:pPr>
            <a:r>
              <a:rPr lang="en-US" sz="2200" dirty="0" smtClean="0"/>
              <a:t>You evaluating an FPGA target to see if your application can run on the target </a:t>
            </a:r>
          </a:p>
          <a:p>
            <a:pPr marL="747712" lvl="2" indent="-514350" eaLnBrk="1" fontAlgn="auto" hangingPunct="1">
              <a:spcAft>
                <a:spcPts val="0"/>
              </a:spcAft>
              <a:buFont typeface="+mj-lt"/>
              <a:buAutoNum type="alphaLcPeriod"/>
              <a:defRPr/>
            </a:pPr>
            <a:r>
              <a:rPr lang="en-US" sz="2200" dirty="0" smtClean="0"/>
              <a:t>You are developing your application while traveling and you don’t have an FPGA target connected to your laptop</a:t>
            </a:r>
          </a:p>
          <a:p>
            <a:pPr marL="747712" lvl="2" indent="-514350" eaLnBrk="1" fontAlgn="auto" hangingPunct="1">
              <a:spcAft>
                <a:spcPts val="0"/>
              </a:spcAft>
              <a:buFont typeface="+mj-lt"/>
              <a:buAutoNum type="alphaLcPeriod"/>
              <a:defRPr/>
            </a:pPr>
            <a:r>
              <a:rPr lang="en-US" sz="2200" dirty="0" smtClean="0"/>
              <a:t>You are curious to see which NI-RIO targets and devices are supported under My Computer</a:t>
            </a:r>
          </a:p>
          <a:p>
            <a:pPr marL="747712" lvl="2" indent="-514350" eaLnBrk="1" fontAlgn="auto" hangingPunct="1">
              <a:spcAft>
                <a:spcPts val="0"/>
              </a:spcAft>
              <a:buFont typeface="+mj-lt"/>
              <a:buAutoNum type="alphaLcPeriod"/>
              <a:defRPr/>
            </a:pPr>
            <a:r>
              <a:rPr lang="en-US" sz="2200" b="1" dirty="0" smtClean="0"/>
              <a:t>All of the above</a:t>
            </a:r>
            <a:endParaRPr lang="en-US" sz="2200" b="1" dirty="0"/>
          </a:p>
        </p:txBody>
      </p:sp>
      <p:pic>
        <p:nvPicPr>
          <p:cNvPr id="526340" name="Content Placeholder 5" descr="loc_env_rseries_add_targets_devices.bmp"/>
          <p:cNvPicPr>
            <a:picLocks noChangeAspect="1"/>
          </p:cNvPicPr>
          <p:nvPr/>
        </p:nvPicPr>
        <p:blipFill>
          <a:blip r:embed="rId3" cstate="print"/>
          <a:srcRect/>
          <a:stretch>
            <a:fillRect/>
          </a:stretch>
        </p:blipFill>
        <p:spPr bwMode="auto">
          <a:xfrm>
            <a:off x="5410200" y="1600200"/>
            <a:ext cx="3435350" cy="3849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p:txBody>
          <a:bodyPr rtlCol="0">
            <a:normAutofit fontScale="90000"/>
          </a:bodyPr>
          <a:lstStyle/>
          <a:p>
            <a:pPr eaLnBrk="1" fontAlgn="auto" hangingPunct="1">
              <a:spcAft>
                <a:spcPts val="0"/>
              </a:spcAft>
              <a:defRPr/>
            </a:pPr>
            <a:r>
              <a:rPr lang="en-US" dirty="0" smtClean="0"/>
              <a:t>Lesson 3</a:t>
            </a:r>
            <a:br>
              <a:rPr lang="en-US" dirty="0" smtClean="0"/>
            </a:br>
            <a:r>
              <a:rPr lang="en-US" dirty="0" smtClean="0"/>
              <a:t>FPGA Programming Basics</a:t>
            </a:r>
          </a:p>
        </p:txBody>
      </p:sp>
      <p:sp>
        <p:nvSpPr>
          <p:cNvPr id="7" name="Content Placeholder 6"/>
          <p:cNvSpPr>
            <a:spLocks noGrp="1"/>
          </p:cNvSpPr>
          <p:nvPr>
            <p:ph sz="half" idx="1"/>
          </p:nvPr>
        </p:nvSpPr>
        <p:spPr/>
        <p:txBody>
          <a:bodyPr rtlCol="0">
            <a:normAutofit lnSpcReduction="10000"/>
          </a:bodyPr>
          <a:lstStyle/>
          <a:p>
            <a:pPr eaLnBrk="1" fontAlgn="auto" hangingPunct="1">
              <a:spcAft>
                <a:spcPts val="0"/>
              </a:spcAft>
              <a:buFont typeface="+mj-lt"/>
              <a:buAutoNum type="alphaUcPeriod"/>
              <a:defRPr/>
            </a:pPr>
            <a:r>
              <a:rPr lang="en-US" dirty="0" smtClean="0"/>
              <a:t>Introduction</a:t>
            </a:r>
          </a:p>
          <a:p>
            <a:pPr eaLnBrk="1" fontAlgn="auto" hangingPunct="1">
              <a:spcAft>
                <a:spcPts val="0"/>
              </a:spcAft>
              <a:buFont typeface="+mj-lt"/>
              <a:buAutoNum type="alphaUcPeriod"/>
              <a:defRPr/>
            </a:pPr>
            <a:r>
              <a:rPr lang="en-US" dirty="0" smtClean="0"/>
              <a:t>Defining FPGA Logic with LabVIEW</a:t>
            </a:r>
          </a:p>
          <a:p>
            <a:pPr eaLnBrk="1" fontAlgn="auto" hangingPunct="1">
              <a:spcAft>
                <a:spcPts val="0"/>
              </a:spcAft>
              <a:buFont typeface="+mj-lt"/>
              <a:buAutoNum type="alphaUcPeriod"/>
              <a:defRPr/>
            </a:pPr>
            <a:r>
              <a:rPr lang="en-US" dirty="0" smtClean="0"/>
              <a:t>Developing the FPGA VI</a:t>
            </a:r>
          </a:p>
          <a:p>
            <a:pPr eaLnBrk="1" fontAlgn="auto" hangingPunct="1">
              <a:spcAft>
                <a:spcPts val="0"/>
              </a:spcAft>
              <a:buFont typeface="+mj-lt"/>
              <a:buAutoNum type="alphaUcPeriod"/>
              <a:defRPr/>
            </a:pPr>
            <a:r>
              <a:rPr lang="en-US" dirty="0" smtClean="0"/>
              <a:t>Interactive Front Panel Communication</a:t>
            </a:r>
          </a:p>
          <a:p>
            <a:pPr eaLnBrk="1" fontAlgn="auto" hangingPunct="1">
              <a:spcAft>
                <a:spcPts val="0"/>
              </a:spcAft>
              <a:buFont typeface="+mj-lt"/>
              <a:buAutoNum type="alphaUcPeriod"/>
              <a:defRPr/>
            </a:pPr>
            <a:endParaRPr lang="en-US" dirty="0" smtClean="0"/>
          </a:p>
          <a:p>
            <a:pPr eaLnBrk="1" fontAlgn="auto" hangingPunct="1">
              <a:spcAft>
                <a:spcPts val="0"/>
              </a:spcAft>
              <a:buFont typeface="+mj-lt"/>
              <a:buAutoNum type="alphaUcPeriod"/>
              <a:defRPr/>
            </a:pPr>
            <a:endParaRPr lang="en-US" dirty="0"/>
          </a:p>
        </p:txBody>
      </p:sp>
      <p:sp>
        <p:nvSpPr>
          <p:cNvPr id="8" name="Content Placeholder 7"/>
          <p:cNvSpPr>
            <a:spLocks noGrp="1"/>
          </p:cNvSpPr>
          <p:nvPr>
            <p:ph sz="half" idx="2"/>
          </p:nvPr>
        </p:nvSpPr>
        <p:spPr/>
        <p:txBody>
          <a:bodyPr rtlCol="0">
            <a:normAutofit lnSpcReduction="10000"/>
          </a:bodyPr>
          <a:lstStyle/>
          <a:p>
            <a:pPr marL="514350" indent="-514350" eaLnBrk="1" fontAlgn="auto" hangingPunct="1">
              <a:spcAft>
                <a:spcPts val="0"/>
              </a:spcAft>
              <a:buFont typeface="+mj-lt"/>
              <a:buAutoNum type="alphaUcPeriod" startAt="5"/>
              <a:defRPr/>
            </a:pPr>
            <a:r>
              <a:rPr lang="en-US" dirty="0" smtClean="0"/>
              <a:t>Selecting an Execution Mode</a:t>
            </a:r>
          </a:p>
          <a:p>
            <a:pPr eaLnBrk="1" fontAlgn="auto" hangingPunct="1">
              <a:spcAft>
                <a:spcPts val="0"/>
              </a:spcAft>
              <a:buFont typeface="+mj-lt"/>
              <a:buAutoNum type="alphaUcPeriod" startAt="5"/>
              <a:defRPr/>
            </a:pPr>
            <a:r>
              <a:rPr lang="en-US" dirty="0" smtClean="0"/>
              <a:t>Compiling the FPGA VI</a:t>
            </a:r>
          </a:p>
          <a:p>
            <a:pPr eaLnBrk="1" fontAlgn="auto" hangingPunct="1">
              <a:spcAft>
                <a:spcPts val="0"/>
              </a:spcAft>
              <a:buFont typeface="+mj-lt"/>
              <a:buAutoNum type="alphaUcPeriod" startAt="5"/>
              <a:defRPr/>
            </a:pPr>
            <a:r>
              <a:rPr lang="en-US" dirty="0" smtClean="0"/>
              <a:t>Basic Optimizations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eaLnBrk="1" hangingPunct="1"/>
            <a:r>
              <a:rPr lang="en-US" smtClean="0"/>
              <a:t>A. Introduction</a:t>
            </a:r>
          </a:p>
        </p:txBody>
      </p:sp>
      <p:sp>
        <p:nvSpPr>
          <p:cNvPr id="528387" name="Content Placeholder 7"/>
          <p:cNvSpPr>
            <a:spLocks noGrp="1"/>
          </p:cNvSpPr>
          <p:nvPr>
            <p:ph idx="1"/>
          </p:nvPr>
        </p:nvSpPr>
        <p:spPr/>
        <p:txBody>
          <a:bodyPr/>
          <a:lstStyle/>
          <a:p>
            <a:pPr marL="0" indent="0" eaLnBrk="1" hangingPunct="1"/>
            <a:r>
              <a:rPr lang="en-US" smtClean="0"/>
              <a:t>FPGA Layout and Components</a:t>
            </a:r>
          </a:p>
          <a:p>
            <a:pPr marL="0" indent="0" eaLnBrk="1" hangingPunct="1"/>
            <a:endParaRPr lang="en-US" smtClean="0"/>
          </a:p>
        </p:txBody>
      </p:sp>
      <p:pic>
        <p:nvPicPr>
          <p:cNvPr id="528388" name="Picture 22" descr="noloc_missing_art_imagefile"/>
          <p:cNvPicPr>
            <a:picLocks noChangeAspect="1" noChangeArrowheads="1"/>
          </p:cNvPicPr>
          <p:nvPr/>
        </p:nvPicPr>
        <p:blipFill>
          <a:blip r:embed="rId3" cstate="print"/>
          <a:srcRect/>
          <a:stretch>
            <a:fillRect/>
          </a:stretch>
        </p:blipFill>
        <p:spPr bwMode="auto">
          <a:xfrm>
            <a:off x="2082800" y="2706688"/>
            <a:ext cx="4978400" cy="2130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Title 1"/>
          <p:cNvSpPr>
            <a:spLocks noGrp="1"/>
          </p:cNvSpPr>
          <p:nvPr>
            <p:ph type="title"/>
          </p:nvPr>
        </p:nvSpPr>
        <p:spPr/>
        <p:txBody>
          <a:bodyPr/>
          <a:lstStyle/>
          <a:p>
            <a:pPr eaLnBrk="1" hangingPunct="1"/>
            <a:r>
              <a:rPr lang="en-US" smtClean="0"/>
              <a:t>Configuring Your LabVIEW Environment</a:t>
            </a:r>
          </a:p>
        </p:txBody>
      </p:sp>
      <p:sp>
        <p:nvSpPr>
          <p:cNvPr id="450563" name="Content Placeholder 2"/>
          <p:cNvSpPr>
            <a:spLocks noGrp="1"/>
          </p:cNvSpPr>
          <p:nvPr>
            <p:ph idx="1"/>
          </p:nvPr>
        </p:nvSpPr>
        <p:spPr/>
        <p:txBody>
          <a:bodyPr/>
          <a:lstStyle/>
          <a:p>
            <a:pPr lvl="1" eaLnBrk="1" hangingPunct="1"/>
            <a:r>
              <a:rPr lang="en-US" smtClean="0"/>
              <a:t>Options Dialog Box</a:t>
            </a:r>
          </a:p>
          <a:p>
            <a:pPr lvl="2" eaLnBrk="1" hangingPunct="1"/>
            <a:r>
              <a:rPr lang="en-US" smtClean="0"/>
              <a:t>Controls/Functions Palettes page</a:t>
            </a:r>
          </a:p>
          <a:p>
            <a:pPr lvl="3" eaLnBrk="1" hangingPunct="1"/>
            <a:r>
              <a:rPr lang="en-US" smtClean="0"/>
              <a:t>Select </a:t>
            </a:r>
            <a:r>
              <a:rPr lang="en-US" b="1" smtClean="0"/>
              <a:t>Load palettes during launch </a:t>
            </a:r>
            <a:r>
              <a:rPr lang="en-US" smtClean="0"/>
              <a:t>to make Search Palettes immediately usable after launch</a:t>
            </a:r>
          </a:p>
          <a:p>
            <a:pPr lvl="3" eaLnBrk="1" hangingPunct="1"/>
            <a:r>
              <a:rPr lang="en-US" smtClean="0"/>
              <a:t>Set Palette to </a:t>
            </a:r>
            <a:r>
              <a:rPr lang="en-US" b="1" smtClean="0"/>
              <a:t>Category (Icons and Text)</a:t>
            </a:r>
          </a:p>
          <a:p>
            <a:pPr lvl="2" eaLnBrk="1" hangingPunct="1"/>
            <a:r>
              <a:rPr lang="en-US" smtClean="0"/>
              <a:t>Block Diagram page </a:t>
            </a:r>
          </a:p>
          <a:p>
            <a:pPr lvl="3" eaLnBrk="1" hangingPunct="1"/>
            <a:r>
              <a:rPr lang="en-US" smtClean="0"/>
              <a:t>Uncheck </a:t>
            </a:r>
            <a:r>
              <a:rPr lang="en-US" b="1" smtClean="0"/>
              <a:t>Place front panel terminals as icons</a:t>
            </a:r>
            <a:r>
              <a:rPr lang="en-US" smtClean="0"/>
              <a:t> to place control and indicator terminals in a compact format</a:t>
            </a:r>
          </a:p>
          <a:p>
            <a:pPr lvl="3" eaLnBrk="1" hangingPunct="1"/>
            <a:r>
              <a:rPr lang="en-US" smtClean="0"/>
              <a:t>Configure </a:t>
            </a:r>
            <a:r>
              <a:rPr lang="en-US" b="1" smtClean="0"/>
              <a:t>Block Diagram Cleanup </a:t>
            </a:r>
            <a:r>
              <a:rPr lang="en-US" smtClean="0"/>
              <a:t>to customize your block diagram</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eaLnBrk="1" hangingPunct="1"/>
            <a:r>
              <a:rPr lang="en-US" smtClean="0"/>
              <a:t>How an FPGA Works</a:t>
            </a:r>
          </a:p>
        </p:txBody>
      </p:sp>
      <p:sp>
        <p:nvSpPr>
          <p:cNvPr id="5" name="Content Placeholder 4"/>
          <p:cNvSpPr>
            <a:spLocks noGrp="1"/>
          </p:cNvSpPr>
          <p:nvPr>
            <p:ph idx="1"/>
          </p:nvPr>
        </p:nvSpPr>
        <p:spPr/>
        <p:txBody>
          <a:bodyPr rtlCol="0">
            <a:normAutofit/>
          </a:bodyPr>
          <a:lstStyle/>
          <a:p>
            <a:pPr lvl="1" eaLnBrk="1" fontAlgn="auto" hangingPunct="1">
              <a:spcAft>
                <a:spcPts val="0"/>
              </a:spcAft>
              <a:defRPr/>
            </a:pPr>
            <a:r>
              <a:rPr lang="en-US" dirty="0" smtClean="0"/>
              <a:t>Programmable interconnect switches and wires route signals between various hardware resources in an FPGA</a:t>
            </a:r>
          </a:p>
          <a:p>
            <a:pPr lvl="1" eaLnBrk="1" fontAlgn="auto" hangingPunct="1">
              <a:spcAft>
                <a:spcPts val="0"/>
              </a:spcAft>
              <a:defRPr/>
            </a:pPr>
            <a:r>
              <a:rPr lang="en-US" dirty="0" smtClean="0"/>
              <a:t>Hardware resources include logical gates, flip-flops, and block memories</a:t>
            </a:r>
          </a:p>
          <a:p>
            <a:pPr marL="0" lvl="1" indent="0" eaLnBrk="1" fontAlgn="auto" hangingPunct="1">
              <a:spcAft>
                <a:spcPts val="0"/>
              </a:spcAft>
              <a:buFont typeface="Arial" pitchFamily="34" charset="0"/>
              <a:buNone/>
              <a:defRPr/>
            </a:pPr>
            <a:endParaRPr lang="en-US" dirty="0" smtClean="0"/>
          </a:p>
          <a:p>
            <a:pPr marL="0" lvl="1" indent="0" eaLnBrk="1" fontAlgn="auto" hangingPunct="1">
              <a:spcAft>
                <a:spcPts val="0"/>
              </a:spcAft>
              <a:buFont typeface="Arial" pitchFamily="34" charset="0"/>
              <a:buNone/>
              <a:defRPr/>
            </a:pPr>
            <a:r>
              <a:rPr lang="en-US" dirty="0" smtClean="0"/>
              <a:t>For a more detailed description of how FPGA works, see </a:t>
            </a:r>
            <a:r>
              <a:rPr lang="en-US" dirty="0" smtClean="0">
                <a:latin typeface="Courier" pitchFamily="49" charset="0"/>
              </a:rPr>
              <a:t>http://www.ni.com/fpga_technology/</a:t>
            </a:r>
            <a:r>
              <a:rPr lang="en-US" dirty="0" smtClean="0"/>
              <a:t>.</a:t>
            </a:r>
          </a:p>
          <a:p>
            <a:pPr lvl="1" eaLnBrk="1" fontAlgn="auto" hangingPunct="1">
              <a:spcAft>
                <a:spcPts val="0"/>
              </a:spcAft>
              <a:buFont typeface="Arial" pitchFamily="34" charset="0"/>
              <a:buNone/>
              <a:defRPr/>
            </a:pPr>
            <a:endParaRPr lang="en-US" dirty="0" smtClean="0"/>
          </a:p>
          <a:p>
            <a:pPr lvl="1" eaLnBrk="1" fontAlgn="auto" hangingPunct="1">
              <a:spcAft>
                <a:spcPts val="0"/>
              </a:spcAft>
              <a:buFont typeface="Arial" pitchFamily="34" charset="0"/>
              <a:buNone/>
              <a:defRPr/>
            </a:pPr>
            <a:endParaRPr lang="en-US" dirty="0"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pPr eaLnBrk="1" hangingPunct="1"/>
            <a:r>
              <a:rPr lang="en-US" smtClean="0"/>
              <a:t>How FPGA Works - Example</a:t>
            </a:r>
          </a:p>
        </p:txBody>
      </p:sp>
      <p:sp>
        <p:nvSpPr>
          <p:cNvPr id="530435" name="Content Placeholder 12"/>
          <p:cNvSpPr>
            <a:spLocks noGrp="1"/>
          </p:cNvSpPr>
          <p:nvPr>
            <p:ph idx="1"/>
          </p:nvPr>
        </p:nvSpPr>
        <p:spPr/>
        <p:txBody>
          <a:bodyPr/>
          <a:lstStyle/>
          <a:p>
            <a:pPr marL="0" indent="0" eaLnBrk="1" hangingPunct="1"/>
            <a:r>
              <a:rPr lang="en-US" smtClean="0"/>
              <a:t>Implements a VI that calculates a value for F from inputs A, B, C, and D, where F = (A + B) x C x D</a:t>
            </a:r>
          </a:p>
          <a:p>
            <a:pPr marL="0" indent="0" eaLnBrk="1" hangingPunct="1"/>
            <a:endParaRPr lang="en-US" smtClean="0"/>
          </a:p>
        </p:txBody>
      </p:sp>
      <p:pic>
        <p:nvPicPr>
          <p:cNvPr id="530436" name="Picture 10" descr="loc_missing_art_imagefile similar to implementing _vi_logic.eps but with labels instead of callouts"/>
          <p:cNvPicPr>
            <a:picLocks noChangeAspect="1" noChangeArrowheads="1"/>
          </p:cNvPicPr>
          <p:nvPr/>
        </p:nvPicPr>
        <p:blipFill>
          <a:blip r:embed="rId3" cstate="print"/>
          <a:srcRect/>
          <a:stretch>
            <a:fillRect/>
          </a:stretch>
        </p:blipFill>
        <p:spPr bwMode="auto">
          <a:xfrm>
            <a:off x="1487488" y="2546350"/>
            <a:ext cx="5294312" cy="3702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pPr eaLnBrk="1" hangingPunct="1"/>
            <a:r>
              <a:rPr lang="en-US" smtClean="0"/>
              <a:t>B. Defining FPGA Logic with LabVIEW</a:t>
            </a:r>
          </a:p>
        </p:txBody>
      </p:sp>
      <p:sp>
        <p:nvSpPr>
          <p:cNvPr id="531459" name="Content Placeholder 8"/>
          <p:cNvSpPr>
            <a:spLocks noGrp="1"/>
          </p:cNvSpPr>
          <p:nvPr>
            <p:ph sz="half" idx="1"/>
          </p:nvPr>
        </p:nvSpPr>
        <p:spPr/>
        <p:txBody>
          <a:bodyPr/>
          <a:lstStyle/>
          <a:p>
            <a:pPr marL="0" indent="0" eaLnBrk="1" hangingPunct="1"/>
            <a:r>
              <a:rPr lang="en-US" smtClean="0"/>
              <a:t>LabVIEW FPGA</a:t>
            </a:r>
          </a:p>
          <a:p>
            <a:pPr lvl="1" eaLnBrk="1" hangingPunct="1"/>
            <a:r>
              <a:rPr lang="en-US" smtClean="0"/>
              <a:t>Do not have to learn VHDL or Verilog</a:t>
            </a:r>
          </a:p>
          <a:p>
            <a:pPr lvl="1" eaLnBrk="1" hangingPunct="1"/>
            <a:r>
              <a:rPr lang="en-US" smtClean="0"/>
              <a:t>True parallel execution</a:t>
            </a:r>
          </a:p>
          <a:p>
            <a:pPr lvl="1" eaLnBrk="1" hangingPunct="1"/>
            <a:r>
              <a:rPr lang="en-US" smtClean="0"/>
              <a:t>Deterministic</a:t>
            </a:r>
          </a:p>
        </p:txBody>
      </p:sp>
      <p:pic>
        <p:nvPicPr>
          <p:cNvPr id="531460" name="Picture 2" descr="loc_missing_art_imagefile source is loc_eps_LV_module_defines_FPGAlogic.eps"/>
          <p:cNvPicPr>
            <a:picLocks noChangeAspect="1" noChangeArrowheads="1"/>
          </p:cNvPicPr>
          <p:nvPr/>
        </p:nvPicPr>
        <p:blipFill>
          <a:blip r:embed="rId3" cstate="print"/>
          <a:srcRect/>
          <a:stretch>
            <a:fillRect/>
          </a:stretch>
        </p:blipFill>
        <p:spPr bwMode="auto">
          <a:xfrm>
            <a:off x="3733800" y="2590800"/>
            <a:ext cx="5311775"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pPr eaLnBrk="1" hangingPunct="1"/>
            <a:r>
              <a:rPr lang="en-US" smtClean="0"/>
              <a:t>True Parallel Execution</a:t>
            </a:r>
          </a:p>
        </p:txBody>
      </p:sp>
      <p:sp>
        <p:nvSpPr>
          <p:cNvPr id="532483" name="Content Placeholder 21"/>
          <p:cNvSpPr>
            <a:spLocks noGrp="1"/>
          </p:cNvSpPr>
          <p:nvPr>
            <p:ph idx="1"/>
          </p:nvPr>
        </p:nvSpPr>
        <p:spPr/>
        <p:txBody>
          <a:bodyPr/>
          <a:lstStyle/>
          <a:p>
            <a:pPr marL="0" indent="0" eaLnBrk="1" hangingPunct="1"/>
            <a:r>
              <a:rPr lang="en-US" smtClean="0"/>
              <a:t>F = (A+B)C and Z = X+Y+M in separate gates on an FPGA</a:t>
            </a:r>
          </a:p>
          <a:p>
            <a:pPr marL="0" indent="0" eaLnBrk="1" hangingPunct="1"/>
            <a:endParaRPr lang="en-US" smtClean="0"/>
          </a:p>
        </p:txBody>
      </p:sp>
      <p:pic>
        <p:nvPicPr>
          <p:cNvPr id="532484" name="Picture 4" descr="loc_missing_art_imagefile similar to parallel_implementation.eps but with labels instead of callouts."/>
          <p:cNvPicPr>
            <a:picLocks noChangeAspect="1" noChangeArrowheads="1"/>
          </p:cNvPicPr>
          <p:nvPr/>
        </p:nvPicPr>
        <p:blipFill>
          <a:blip r:embed="rId3" cstate="print"/>
          <a:srcRect/>
          <a:stretch>
            <a:fillRect/>
          </a:stretch>
        </p:blipFill>
        <p:spPr bwMode="auto">
          <a:xfrm>
            <a:off x="2684463" y="2590800"/>
            <a:ext cx="4065587"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eaLnBrk="1" hangingPunct="1"/>
            <a:r>
              <a:rPr lang="en-US" smtClean="0"/>
              <a:t>I/O, FPGA, and Host Communication</a:t>
            </a:r>
          </a:p>
        </p:txBody>
      </p:sp>
      <p:sp>
        <p:nvSpPr>
          <p:cNvPr id="533507" name="Content Placeholder 14"/>
          <p:cNvSpPr>
            <a:spLocks noGrp="1"/>
          </p:cNvSpPr>
          <p:nvPr>
            <p:ph sz="half" idx="1"/>
          </p:nvPr>
        </p:nvSpPr>
        <p:spPr/>
        <p:txBody>
          <a:bodyPr/>
          <a:lstStyle/>
          <a:p>
            <a:pPr lvl="1" eaLnBrk="1" hangingPunct="1"/>
            <a:r>
              <a:rPr lang="en-US" smtClean="0"/>
              <a:t>FPGA provides:</a:t>
            </a:r>
          </a:p>
          <a:p>
            <a:pPr lvl="2" eaLnBrk="1" hangingPunct="1"/>
            <a:r>
              <a:rPr lang="en-US" smtClean="0"/>
              <a:t>Timing</a:t>
            </a:r>
          </a:p>
          <a:p>
            <a:pPr lvl="2" eaLnBrk="1" hangingPunct="1"/>
            <a:r>
              <a:rPr lang="en-US" smtClean="0"/>
              <a:t>Triggering</a:t>
            </a:r>
          </a:p>
          <a:p>
            <a:pPr lvl="2" eaLnBrk="1" hangingPunct="1"/>
            <a:r>
              <a:rPr lang="en-US" smtClean="0"/>
              <a:t>Processing</a:t>
            </a:r>
          </a:p>
          <a:p>
            <a:pPr lvl="2" eaLnBrk="1" hangingPunct="1"/>
            <a:r>
              <a:rPr lang="en-US" smtClean="0"/>
              <a:t>Custom I/O</a:t>
            </a:r>
          </a:p>
          <a:p>
            <a:pPr lvl="1" eaLnBrk="1" hangingPunct="1"/>
            <a:r>
              <a:rPr lang="en-US" smtClean="0"/>
              <a:t>Each fixed I/O uses a portion of the FPGA hardware resources</a:t>
            </a:r>
          </a:p>
          <a:p>
            <a:pPr lvl="1" eaLnBrk="1" hangingPunct="1"/>
            <a:r>
              <a:rPr lang="en-US" smtClean="0"/>
              <a:t>The computer interface also uses a portion of the FPGA hardware resources</a:t>
            </a:r>
          </a:p>
        </p:txBody>
      </p:sp>
      <p:pic>
        <p:nvPicPr>
          <p:cNvPr id="533508" name="Picture 11" descr="loc_missing_art_imagefile source = FPGA_Comm_BD.eps"/>
          <p:cNvPicPr>
            <a:picLocks noChangeAspect="1" noChangeArrowheads="1"/>
          </p:cNvPicPr>
          <p:nvPr/>
        </p:nvPicPr>
        <p:blipFill>
          <a:blip r:embed="rId3" cstate="print"/>
          <a:srcRect/>
          <a:stretch>
            <a:fillRect/>
          </a:stretch>
        </p:blipFill>
        <p:spPr bwMode="auto">
          <a:xfrm>
            <a:off x="4446588" y="1600200"/>
            <a:ext cx="4468812" cy="3392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pPr eaLnBrk="1" hangingPunct="1"/>
            <a:r>
              <a:rPr lang="en-US" smtClean="0"/>
              <a:t>Timing Features of FPGA</a:t>
            </a:r>
          </a:p>
        </p:txBody>
      </p:sp>
      <p:sp>
        <p:nvSpPr>
          <p:cNvPr id="16388" name="Rectangle 3"/>
          <p:cNvSpPr>
            <a:spLocks noGrp="1" noChangeArrowheads="1"/>
          </p:cNvSpPr>
          <p:nvPr>
            <p:ph idx="1"/>
          </p:nvPr>
        </p:nvSpPr>
        <p:spPr/>
        <p:txBody>
          <a:bodyPr rtlCol="0">
            <a:normAutofit lnSpcReduction="10000"/>
          </a:bodyPr>
          <a:lstStyle/>
          <a:p>
            <a:pPr lvl="1" eaLnBrk="1" fontAlgn="auto" hangingPunct="1">
              <a:spcAft>
                <a:spcPts val="0"/>
              </a:spcAft>
              <a:defRPr/>
            </a:pPr>
            <a:r>
              <a:rPr lang="en-US" dirty="0" smtClean="0"/>
              <a:t>Multi-loop analog PID loop rates exceed 100 kHz on embedded RIO FPGA hardware whereas they run at 30 kHz in real-time without FPGA hardware</a:t>
            </a:r>
          </a:p>
          <a:p>
            <a:pPr lvl="1" eaLnBrk="1" fontAlgn="auto" hangingPunct="1">
              <a:spcAft>
                <a:spcPts val="0"/>
              </a:spcAft>
              <a:defRPr/>
            </a:pPr>
            <a:r>
              <a:rPr lang="en-US" dirty="0" smtClean="0"/>
              <a:t>Digital control loop rates can execute up to 1 MS/s or more depending on the target</a:t>
            </a:r>
          </a:p>
          <a:p>
            <a:pPr lvl="1" eaLnBrk="1" fontAlgn="auto" hangingPunct="1">
              <a:spcAft>
                <a:spcPts val="0"/>
              </a:spcAft>
              <a:defRPr/>
            </a:pPr>
            <a:r>
              <a:rPr lang="en-US" dirty="0" smtClean="0"/>
              <a:t>Single-cycle timed loops execute up to 200 MHz or more depending on the target and clock configuration</a:t>
            </a:r>
          </a:p>
          <a:p>
            <a:pPr lvl="1" eaLnBrk="1" fontAlgn="auto" hangingPunct="1">
              <a:spcAft>
                <a:spcPts val="0"/>
              </a:spcAft>
              <a:defRPr/>
            </a:pPr>
            <a:r>
              <a:rPr lang="en-US" dirty="0" smtClean="0"/>
              <a:t>Due to parallel processing ability, adding additional computation does not necessarily reduce the speed of the FPGA application</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pPr eaLnBrk="1" hangingPunct="1"/>
            <a:r>
              <a:rPr lang="en-US" smtClean="0"/>
              <a:t>C. Developing the FPGA VI</a:t>
            </a:r>
          </a:p>
        </p:txBody>
      </p:sp>
      <p:sp>
        <p:nvSpPr>
          <p:cNvPr id="535555" name="Rectangle 9"/>
          <p:cNvSpPr>
            <a:spLocks noGrp="1" noChangeArrowheads="1"/>
          </p:cNvSpPr>
          <p:nvPr>
            <p:ph idx="1"/>
          </p:nvPr>
        </p:nvSpPr>
        <p:spPr/>
        <p:txBody>
          <a:bodyPr/>
          <a:lstStyle/>
          <a:p>
            <a:pPr lvl="1" eaLnBrk="1" hangingPunct="1"/>
            <a:r>
              <a:rPr lang="en-US" smtClean="0"/>
              <a:t>There is no operating system on the FPGA</a:t>
            </a:r>
          </a:p>
          <a:p>
            <a:pPr lvl="1" eaLnBrk="1" hangingPunct="1"/>
            <a:r>
              <a:rPr lang="en-US" smtClean="0"/>
              <a:t>Download and run only one top-level VI at a time </a:t>
            </a:r>
          </a:p>
          <a:p>
            <a:pPr lvl="1" eaLnBrk="1" hangingPunct="1"/>
            <a:r>
              <a:rPr lang="en-US" smtClean="0"/>
              <a:t>FPGA can run independently of the host</a:t>
            </a:r>
          </a:p>
          <a:p>
            <a:pPr lvl="1" eaLnBrk="1" hangingPunct="1"/>
            <a:r>
              <a:rPr lang="en-US" smtClean="0"/>
              <a:t>FPGA can store data in memory</a:t>
            </a:r>
          </a:p>
          <a:p>
            <a:pPr lvl="1" eaLnBrk="1" hangingPunct="1"/>
            <a:r>
              <a:rPr lang="en-US" smtClean="0"/>
              <a:t>Edit VI under an FPGA Target to use the FPGA palette</a:t>
            </a:r>
          </a:p>
          <a:p>
            <a:pPr lvl="1" eaLnBrk="1" hangingPunct="1"/>
            <a:r>
              <a:rPr lang="en-US" smtClean="0"/>
              <a:t>Use integer or fixed-point math to perform calculations</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pPr eaLnBrk="1" hangingPunct="1"/>
            <a:r>
              <a:rPr lang="en-US" smtClean="0"/>
              <a:t>Add a VI Under the FPGA Target</a:t>
            </a:r>
          </a:p>
        </p:txBody>
      </p:sp>
      <p:pic>
        <p:nvPicPr>
          <p:cNvPr id="536579" name="Picture 2" descr="loc_env_Create FPGA VI.bmp"/>
          <p:cNvPicPr>
            <a:picLocks noChangeAspect="1" noChangeArrowheads="1"/>
          </p:cNvPicPr>
          <p:nvPr/>
        </p:nvPicPr>
        <p:blipFill>
          <a:blip r:embed="rId3" cstate="print"/>
          <a:srcRect/>
          <a:stretch>
            <a:fillRect/>
          </a:stretch>
        </p:blipFill>
        <p:spPr bwMode="auto">
          <a:xfrm>
            <a:off x="1812925" y="1600200"/>
            <a:ext cx="551815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eaLnBrk="1" hangingPunct="1"/>
            <a:r>
              <a:rPr lang="en-US" smtClean="0"/>
              <a:t>FPGA Palettes</a:t>
            </a:r>
          </a:p>
        </p:txBody>
      </p:sp>
      <p:sp>
        <p:nvSpPr>
          <p:cNvPr id="537603" name="Content Placeholder 5"/>
          <p:cNvSpPr>
            <a:spLocks noGrp="1"/>
          </p:cNvSpPr>
          <p:nvPr>
            <p:ph sz="half" idx="1"/>
          </p:nvPr>
        </p:nvSpPr>
        <p:spPr/>
        <p:txBody>
          <a:bodyPr/>
          <a:lstStyle/>
          <a:p>
            <a:pPr lvl="1" eaLnBrk="1" hangingPunct="1"/>
            <a:r>
              <a:rPr lang="en-US" smtClean="0"/>
              <a:t>VIs under the FPGA target inherit the FPGA Function Palette</a:t>
            </a:r>
          </a:p>
          <a:p>
            <a:pPr lvl="1" eaLnBrk="1" hangingPunct="1"/>
            <a:r>
              <a:rPr lang="en-US" smtClean="0"/>
              <a:t>Many palettes are similar to LabVIEW for Windows</a:t>
            </a:r>
          </a:p>
          <a:p>
            <a:pPr lvl="1" eaLnBrk="1" hangingPunct="1"/>
            <a:r>
              <a:rPr lang="en-US" smtClean="0"/>
              <a:t>FPGA-specific palettes</a:t>
            </a:r>
          </a:p>
          <a:p>
            <a:pPr lvl="2" eaLnBrk="1" hangingPunct="1"/>
            <a:r>
              <a:rPr lang="en-US" smtClean="0"/>
              <a:t>FPGA I/O</a:t>
            </a:r>
          </a:p>
          <a:p>
            <a:pPr lvl="2" eaLnBrk="1" hangingPunct="1"/>
            <a:r>
              <a:rPr lang="en-US" smtClean="0"/>
              <a:t>Memory &amp; FIFO</a:t>
            </a:r>
          </a:p>
          <a:p>
            <a:pPr lvl="2" eaLnBrk="1" hangingPunct="1"/>
            <a:r>
              <a:rPr lang="en-US" smtClean="0"/>
              <a:t>Synchronization</a:t>
            </a:r>
          </a:p>
          <a:p>
            <a:pPr lvl="2" eaLnBrk="1" hangingPunct="1"/>
            <a:r>
              <a:rPr lang="en-US" smtClean="0"/>
              <a:t>FPGA Math &amp; Analysis</a:t>
            </a:r>
          </a:p>
          <a:p>
            <a:pPr lvl="2" eaLnBrk="1" hangingPunct="1"/>
            <a:r>
              <a:rPr lang="en-US" smtClean="0"/>
              <a:t>IP Integration</a:t>
            </a:r>
          </a:p>
        </p:txBody>
      </p:sp>
      <p:pic>
        <p:nvPicPr>
          <p:cNvPr id="537604" name="Picture 3" descr="loc_env_FPGA Functions Palette.bmp"/>
          <p:cNvPicPr>
            <a:picLocks noChangeAspect="1" noChangeArrowheads="1"/>
          </p:cNvPicPr>
          <p:nvPr/>
        </p:nvPicPr>
        <p:blipFill>
          <a:blip r:embed="rId3" cstate="print"/>
          <a:srcRect/>
          <a:stretch>
            <a:fillRect/>
          </a:stretch>
        </p:blipFill>
        <p:spPr bwMode="auto">
          <a:xfrm>
            <a:off x="4724400" y="609600"/>
            <a:ext cx="3657600" cy="4741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pPr eaLnBrk="1" hangingPunct="1"/>
            <a:r>
              <a:rPr lang="en-US" smtClean="0"/>
              <a:t>FPGA I/O Palette</a:t>
            </a:r>
          </a:p>
        </p:txBody>
      </p:sp>
      <p:pic>
        <p:nvPicPr>
          <p:cNvPr id="538627" name="Picture 2" descr="loc_env_FPGA IO Palette.bmp"/>
          <p:cNvPicPr>
            <a:picLocks noChangeAspect="1" noChangeArrowheads="1"/>
          </p:cNvPicPr>
          <p:nvPr/>
        </p:nvPicPr>
        <p:blipFill>
          <a:blip r:embed="rId3" cstate="print"/>
          <a:srcRect/>
          <a:stretch>
            <a:fillRect/>
          </a:stretch>
        </p:blipFill>
        <p:spPr bwMode="auto">
          <a:xfrm>
            <a:off x="2438400" y="1371600"/>
            <a:ext cx="4038600" cy="4303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PT 2009 CE Slide Template">
  <a:themeElements>
    <a:clrScheme name="National Instruments">
      <a:dk1>
        <a:srgbClr val="000000"/>
      </a:dk1>
      <a:lt1>
        <a:srgbClr val="FFFFFF"/>
      </a:lt1>
      <a:dk2>
        <a:srgbClr val="000000"/>
      </a:dk2>
      <a:lt2>
        <a:srgbClr val="A8ADB0"/>
      </a:lt2>
      <a:accent1>
        <a:srgbClr val="5E84B8"/>
      </a:accent1>
      <a:accent2>
        <a:srgbClr val="FFBB00"/>
      </a:accent2>
      <a:accent3>
        <a:srgbClr val="B8BA95"/>
      </a:accent3>
      <a:accent4>
        <a:srgbClr val="FFE399"/>
      </a:accent4>
      <a:accent5>
        <a:srgbClr val="05AAE5"/>
      </a:accent5>
      <a:accent6>
        <a:srgbClr val="9EB5D4"/>
      </a:accent6>
      <a:hlink>
        <a:srgbClr val="5E84B8"/>
      </a:hlink>
      <a:folHlink>
        <a:srgbClr val="990033"/>
      </a:folHlink>
    </a:clrScheme>
    <a:fontScheme name="National Instrume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2009 Lesson Header">
  <a:themeElements>
    <a:clrScheme name="National Instruments">
      <a:dk1>
        <a:srgbClr val="000000"/>
      </a:dk1>
      <a:lt1>
        <a:srgbClr val="FFFFFF"/>
      </a:lt1>
      <a:dk2>
        <a:srgbClr val="000000"/>
      </a:dk2>
      <a:lt2>
        <a:srgbClr val="A8ADB0"/>
      </a:lt2>
      <a:accent1>
        <a:srgbClr val="5E84B8"/>
      </a:accent1>
      <a:accent2>
        <a:srgbClr val="FFBB00"/>
      </a:accent2>
      <a:accent3>
        <a:srgbClr val="B8BA95"/>
      </a:accent3>
      <a:accent4>
        <a:srgbClr val="FFE399"/>
      </a:accent4>
      <a:accent5>
        <a:srgbClr val="05AAE5"/>
      </a:accent5>
      <a:accent6>
        <a:srgbClr val="9EB5D4"/>
      </a:accent6>
      <a:hlink>
        <a:srgbClr val="5E84B8"/>
      </a:hlink>
      <a:folHlink>
        <a:srgbClr val="990033"/>
      </a:folHlink>
    </a:clrScheme>
    <a:fontScheme name="National Instrume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PT 2009 Exercise">
  <a:themeElements>
    <a:clrScheme name="National Instruments">
      <a:dk1>
        <a:srgbClr val="000000"/>
      </a:dk1>
      <a:lt1>
        <a:srgbClr val="FFFFFF"/>
      </a:lt1>
      <a:dk2>
        <a:srgbClr val="000000"/>
      </a:dk2>
      <a:lt2>
        <a:srgbClr val="A8ADB0"/>
      </a:lt2>
      <a:accent1>
        <a:srgbClr val="5E84B8"/>
      </a:accent1>
      <a:accent2>
        <a:srgbClr val="FFBB00"/>
      </a:accent2>
      <a:accent3>
        <a:srgbClr val="B8BA95"/>
      </a:accent3>
      <a:accent4>
        <a:srgbClr val="FFE399"/>
      </a:accent4>
      <a:accent5>
        <a:srgbClr val="05AAE5"/>
      </a:accent5>
      <a:accent6>
        <a:srgbClr val="9EB5D4"/>
      </a:accent6>
      <a:hlink>
        <a:srgbClr val="5E84B8"/>
      </a:hlink>
      <a:folHlink>
        <a:srgbClr val="990033"/>
      </a:folHlink>
    </a:clrScheme>
    <a:fontScheme name="National Instrume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PT 2009 Discussion">
  <a:themeElements>
    <a:clrScheme name="National Instruments">
      <a:dk1>
        <a:srgbClr val="000000"/>
      </a:dk1>
      <a:lt1>
        <a:srgbClr val="FFFFFF"/>
      </a:lt1>
      <a:dk2>
        <a:srgbClr val="000000"/>
      </a:dk2>
      <a:lt2>
        <a:srgbClr val="A8ADB0"/>
      </a:lt2>
      <a:accent1>
        <a:srgbClr val="5E84B8"/>
      </a:accent1>
      <a:accent2>
        <a:srgbClr val="FFBB00"/>
      </a:accent2>
      <a:accent3>
        <a:srgbClr val="B8BA95"/>
      </a:accent3>
      <a:accent4>
        <a:srgbClr val="FFE399"/>
      </a:accent4>
      <a:accent5>
        <a:srgbClr val="05AAE5"/>
      </a:accent5>
      <a:accent6>
        <a:srgbClr val="9EB5D4"/>
      </a:accent6>
      <a:hlink>
        <a:srgbClr val="5E84B8"/>
      </a:hlink>
      <a:folHlink>
        <a:srgbClr val="990033"/>
      </a:folHlink>
    </a:clrScheme>
    <a:fontScheme name="National Instrume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PPT 2009 Demonstration">
  <a:themeElements>
    <a:clrScheme name="National Instruments">
      <a:dk1>
        <a:srgbClr val="000000"/>
      </a:dk1>
      <a:lt1>
        <a:srgbClr val="FFFFFF"/>
      </a:lt1>
      <a:dk2>
        <a:srgbClr val="000000"/>
      </a:dk2>
      <a:lt2>
        <a:srgbClr val="A8ADB0"/>
      </a:lt2>
      <a:accent1>
        <a:srgbClr val="5E84B8"/>
      </a:accent1>
      <a:accent2>
        <a:srgbClr val="FFBB00"/>
      </a:accent2>
      <a:accent3>
        <a:srgbClr val="B8BA95"/>
      </a:accent3>
      <a:accent4>
        <a:srgbClr val="FFE399"/>
      </a:accent4>
      <a:accent5>
        <a:srgbClr val="05AAE5"/>
      </a:accent5>
      <a:accent6>
        <a:srgbClr val="9EB5D4"/>
      </a:accent6>
      <a:hlink>
        <a:srgbClr val="5E84B8"/>
      </a:hlink>
      <a:folHlink>
        <a:srgbClr val="990033"/>
      </a:folHlink>
    </a:clrScheme>
    <a:fontScheme name="National Instrume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Habanero Template</Template>
  <TotalTime>27837</TotalTime>
  <Words>41877</Words>
  <Application>Microsoft Office PowerPoint</Application>
  <PresentationFormat>Letter Paper (8.5x11 in)</PresentationFormat>
  <Paragraphs>4365</Paragraphs>
  <Slides>451</Slides>
  <Notes>447</Notes>
  <HiddenSlides>0</HiddenSlides>
  <MMClips>0</MMClips>
  <ScaleCrop>false</ScaleCrop>
  <HeadingPairs>
    <vt:vector size="6" baseType="variant">
      <vt:variant>
        <vt:lpstr>Theme</vt:lpstr>
      </vt:variant>
      <vt:variant>
        <vt:i4>5</vt:i4>
      </vt:variant>
      <vt:variant>
        <vt:lpstr>Embedded OLE Servers</vt:lpstr>
      </vt:variant>
      <vt:variant>
        <vt:i4>3</vt:i4>
      </vt:variant>
      <vt:variant>
        <vt:lpstr>Slide Titles</vt:lpstr>
      </vt:variant>
      <vt:variant>
        <vt:i4>451</vt:i4>
      </vt:variant>
    </vt:vector>
  </HeadingPairs>
  <TitlesOfParts>
    <vt:vector size="459" baseType="lpstr">
      <vt:lpstr>PPT 2009 CE Slide Template</vt:lpstr>
      <vt:lpstr>PPT2009 Lesson Header</vt:lpstr>
      <vt:lpstr>PPT 2009 Exercise</vt:lpstr>
      <vt:lpstr>PPT 2009 Discussion</vt:lpstr>
      <vt:lpstr>4_PPT 2009 Demonstration</vt:lpstr>
      <vt:lpstr>Bitmap Image</vt:lpstr>
      <vt:lpstr>Artwork</vt:lpstr>
      <vt:lpstr>Visio</vt:lpstr>
      <vt:lpstr>LabVIEW FPGA</vt:lpstr>
      <vt:lpstr>What You Need To Get Started</vt:lpstr>
      <vt:lpstr>File Locations</vt:lpstr>
      <vt:lpstr>Instructional Methods</vt:lpstr>
      <vt:lpstr>Getting The Most Out Of This Course</vt:lpstr>
      <vt:lpstr>Slide 6</vt:lpstr>
      <vt:lpstr>Course Learning Map</vt:lpstr>
      <vt:lpstr>Course Goals</vt:lpstr>
      <vt:lpstr>Configuring Your LabVIEW Environment</vt:lpstr>
      <vt:lpstr>Configuring Your LabVIEW Environment</vt:lpstr>
      <vt:lpstr>Lesson 1 Introduction to LabVIEW FPGA</vt:lpstr>
      <vt:lpstr>A. Introduction to FPGA Technology</vt:lpstr>
      <vt:lpstr>Benefits of FPGA</vt:lpstr>
      <vt:lpstr>B. LabVIEW FPGA System</vt:lpstr>
      <vt:lpstr>LabVIEW FPGA Module</vt:lpstr>
      <vt:lpstr>LabVIEW FPGA Targets</vt:lpstr>
      <vt:lpstr>LabVIEW FPGA: How does it work?</vt:lpstr>
      <vt:lpstr>Benefits of LabVIEW FPGA System</vt:lpstr>
      <vt:lpstr>C. Comparison with NI-DAQmx System</vt:lpstr>
      <vt:lpstr>LabVIEW FPGA System</vt:lpstr>
      <vt:lpstr>Decision Making in Software</vt:lpstr>
      <vt:lpstr>Decision Making in Hardware</vt:lpstr>
      <vt:lpstr>D. LabVIEW FPGA Applications</vt:lpstr>
      <vt:lpstr>Summary—Quiz</vt:lpstr>
      <vt:lpstr>Summary—Quiz Answer</vt:lpstr>
      <vt:lpstr>Summary—Quiz</vt:lpstr>
      <vt:lpstr>Summary—Quiz Answer</vt:lpstr>
      <vt:lpstr>Summary—Quiz</vt:lpstr>
      <vt:lpstr>Summary—Quiz Answer</vt:lpstr>
      <vt:lpstr>Summary—Quiz</vt:lpstr>
      <vt:lpstr>Summary—Quiz Answers</vt:lpstr>
      <vt:lpstr>Lesson 2 LabVIEW FPGA Basics</vt:lpstr>
      <vt:lpstr>FPGA Development Flow</vt:lpstr>
      <vt:lpstr>A. Evaluating System Requirements</vt:lpstr>
      <vt:lpstr>B. FPGA System Architectures</vt:lpstr>
      <vt:lpstr>FPGA – Windows</vt:lpstr>
      <vt:lpstr>FPGA – Real-Time</vt:lpstr>
      <vt:lpstr>LabVIEW Programming &amp; CompactRIO</vt:lpstr>
      <vt:lpstr>C. Common Reconfigurable I/O (RIO) Platforms</vt:lpstr>
      <vt:lpstr>R Series Multifunction RIO</vt:lpstr>
      <vt:lpstr>Building a CompactRIO System</vt:lpstr>
      <vt:lpstr>Other CompactRIO  Form Factors</vt:lpstr>
      <vt:lpstr>FPGA “Size”</vt:lpstr>
      <vt:lpstr>FPGA Resource Table</vt:lpstr>
      <vt:lpstr>Exercise 2-1: Set up a CompactRIO System</vt:lpstr>
      <vt:lpstr>Exercise 2-1: Set up a CompactRIO System</vt:lpstr>
      <vt:lpstr>D. Software Installation</vt:lpstr>
      <vt:lpstr>E. Windows Configuration</vt:lpstr>
      <vt:lpstr>F. Real-Time Configuration</vt:lpstr>
      <vt:lpstr>Real-Time Configuration</vt:lpstr>
      <vt:lpstr>Host-Target Network Setup</vt:lpstr>
      <vt:lpstr>Configure Network Settings</vt:lpstr>
      <vt:lpstr>IP Addressing Options</vt:lpstr>
      <vt:lpstr>IP Addressing Options</vt:lpstr>
      <vt:lpstr>Ethernet Cabling Options</vt:lpstr>
      <vt:lpstr>FPGA for Real-Time Configuration</vt:lpstr>
      <vt:lpstr>Detect Remote Target - CompactRIO</vt:lpstr>
      <vt:lpstr>Detect the Remote Target</vt:lpstr>
      <vt:lpstr>FPGA for Real-Time Configuration</vt:lpstr>
      <vt:lpstr>Configure Network Settings – IP Address</vt:lpstr>
      <vt:lpstr>Configure Network Settings – DHCP &amp; AutoIP</vt:lpstr>
      <vt:lpstr>Configure Network Settings – DHCP &amp; AutoIP</vt:lpstr>
      <vt:lpstr>Configure Network Settings –  Link Local or Static IP</vt:lpstr>
      <vt:lpstr>Configure Network Settings –  Link Local or Static IP</vt:lpstr>
      <vt:lpstr>FPGA for Real-Time Configuration</vt:lpstr>
      <vt:lpstr>View Devices and Interfaces</vt:lpstr>
      <vt:lpstr>FPGA for Real-Time Configuration</vt:lpstr>
      <vt:lpstr>Add/Remove Software</vt:lpstr>
      <vt:lpstr>Add/Remove Software</vt:lpstr>
      <vt:lpstr>Exercise 2-2: Configure a CompactRIO System</vt:lpstr>
      <vt:lpstr>Exercise 2-2: Configure a CompactRIO System</vt:lpstr>
      <vt:lpstr>G. Creating a LabVIEW FPGA Project</vt:lpstr>
      <vt:lpstr>New FPGA Target – Windows</vt:lpstr>
      <vt:lpstr>Add Targets and Devices – Windows</vt:lpstr>
      <vt:lpstr>Windows Project</vt:lpstr>
      <vt:lpstr>New Target – Real-Time Target</vt:lpstr>
      <vt:lpstr>Add Targets and Devices – Real-Time Target</vt:lpstr>
      <vt:lpstr>Select Programming Mode - CompactRIO</vt:lpstr>
      <vt:lpstr>Project with CompactRIO Controller</vt:lpstr>
      <vt:lpstr>Exercise 2-3 &amp; 2-4:  Create Two LabVIEW FPGA Projects</vt:lpstr>
      <vt:lpstr>Exercise 2-3 &amp; 2-4:  Create Two LabVIEW FPGA Projects</vt:lpstr>
      <vt:lpstr>Summary—Quiz</vt:lpstr>
      <vt:lpstr>Summary—Quiz Answer</vt:lpstr>
      <vt:lpstr>Summary—Quiz</vt:lpstr>
      <vt:lpstr>Summary—Quiz Answer</vt:lpstr>
      <vt:lpstr>Summary—Quiz</vt:lpstr>
      <vt:lpstr>Summary—Quiz Answer</vt:lpstr>
      <vt:lpstr>Lesson 3 FPGA Programming Basics</vt:lpstr>
      <vt:lpstr>A. Introduction</vt:lpstr>
      <vt:lpstr>How an FPGA Works</vt:lpstr>
      <vt:lpstr>How FPGA Works - Example</vt:lpstr>
      <vt:lpstr>B. Defining FPGA Logic with LabVIEW</vt:lpstr>
      <vt:lpstr>True Parallel Execution</vt:lpstr>
      <vt:lpstr>I/O, FPGA, and Host Communication</vt:lpstr>
      <vt:lpstr>Timing Features of FPGA</vt:lpstr>
      <vt:lpstr>C. Developing the FPGA VI</vt:lpstr>
      <vt:lpstr>Add a VI Under the FPGA Target</vt:lpstr>
      <vt:lpstr>FPGA Palettes</vt:lpstr>
      <vt:lpstr>FPGA I/O Palette</vt:lpstr>
      <vt:lpstr>FPGA Math &amp; Analysis Palette</vt:lpstr>
      <vt:lpstr>Demonstration 3-1</vt:lpstr>
      <vt:lpstr>Top-Level FPGA VI Front Panel</vt:lpstr>
      <vt:lpstr>D. Interactive Front Panel Communication</vt:lpstr>
      <vt:lpstr>Interactive Front Panel Communication</vt:lpstr>
      <vt:lpstr>E. Selecting an Execution Mode</vt:lpstr>
      <vt:lpstr>Selecting an Execution Mode – Options</vt:lpstr>
      <vt:lpstr>Testing with the Development Computer</vt:lpstr>
      <vt:lpstr>Exercise 3-1: VI Execution on the Development Computer</vt:lpstr>
      <vt:lpstr>Exercise 3-1: VI Execution on the Development Computer</vt:lpstr>
      <vt:lpstr>F. Compiling the FPGA VI</vt:lpstr>
      <vt:lpstr>Working with Build  Specifications</vt:lpstr>
      <vt:lpstr>Common Build Specification Actions</vt:lpstr>
      <vt:lpstr>Stages of the Compilation Process</vt:lpstr>
      <vt:lpstr>Generate Intermediate Files (HDL Code)</vt:lpstr>
      <vt:lpstr>Exercise 3-2, Part A: VI Execution on the  FPGA Target</vt:lpstr>
      <vt:lpstr>Compilation Status Window</vt:lpstr>
      <vt:lpstr>Configuration Report</vt:lpstr>
      <vt:lpstr>Device Utilization Report</vt:lpstr>
      <vt:lpstr>Timing Report</vt:lpstr>
      <vt:lpstr>Xilinx Log Report</vt:lpstr>
      <vt:lpstr>Exercise 3-2, Part B: VI Execution on the  FPGA Target</vt:lpstr>
      <vt:lpstr>Exercise 3-2, Part B: VI Execution on the  FPGA Target</vt:lpstr>
      <vt:lpstr>Compiling an FPGA VI Remotely</vt:lpstr>
      <vt:lpstr>Causes of Compilation Failure</vt:lpstr>
      <vt:lpstr>G. Basic Optimizations</vt:lpstr>
      <vt:lpstr>Types of Basic Optimizations</vt:lpstr>
      <vt:lpstr>Limit Front Panel Objects</vt:lpstr>
      <vt:lpstr>Limit Front Panel Arrays</vt:lpstr>
      <vt:lpstr>Bitpack Boolean Logic</vt:lpstr>
      <vt:lpstr>Use Small Data Types</vt:lpstr>
      <vt:lpstr>Use Small Data Types - Coercion</vt:lpstr>
      <vt:lpstr>Avoid Large Functions</vt:lpstr>
      <vt:lpstr>Avoid Large Functions – Quotient &amp; Remainder</vt:lpstr>
      <vt:lpstr>Avoid Large Functions –  Scale By Power of 2</vt:lpstr>
      <vt:lpstr>Summary—Quiz</vt:lpstr>
      <vt:lpstr>Summary—Quiz Answer</vt:lpstr>
      <vt:lpstr>Summary—Quiz</vt:lpstr>
      <vt:lpstr>Summary—Quiz Answer</vt:lpstr>
      <vt:lpstr>Summary—Quiz</vt:lpstr>
      <vt:lpstr>Summary—Quiz Answer</vt:lpstr>
      <vt:lpstr>Summary—Quiz</vt:lpstr>
      <vt:lpstr>Summary—Quiz Answer</vt:lpstr>
      <vt:lpstr>Lesson 4 FPGA I/O</vt:lpstr>
      <vt:lpstr>A. Introduction</vt:lpstr>
      <vt:lpstr>FPGA I/O Terminology</vt:lpstr>
      <vt:lpstr>B. Configuring FPGA I/O</vt:lpstr>
      <vt:lpstr>Adding FPGA I/O to a CompactRIO Project</vt:lpstr>
      <vt:lpstr>Adding FPGA I/O to an R Series Project</vt:lpstr>
      <vt:lpstr>FPGA I/O Palettes</vt:lpstr>
      <vt:lpstr>Placing I/O Nodes</vt:lpstr>
      <vt:lpstr>C. I/O Types</vt:lpstr>
      <vt:lpstr>Digital I/O</vt:lpstr>
      <vt:lpstr>Creating Counters from Digital I/O</vt:lpstr>
      <vt:lpstr>Analog I/O</vt:lpstr>
      <vt:lpstr>D. Integer Math</vt:lpstr>
      <vt:lpstr>Numeric Palette</vt:lpstr>
      <vt:lpstr>Integer Division</vt:lpstr>
      <vt:lpstr>R Series Scaling in LabVIEW FPGA</vt:lpstr>
      <vt:lpstr>Converting Binary Representations</vt:lpstr>
      <vt:lpstr>Converting Binary Representations (cont.)</vt:lpstr>
      <vt:lpstr>Exercise 4-1 R Series I/O</vt:lpstr>
      <vt:lpstr>Exercise 4-1 R Series I/O</vt:lpstr>
      <vt:lpstr>E. Fixed-Point Math</vt:lpstr>
      <vt:lpstr>Fixed Point Data Types</vt:lpstr>
      <vt:lpstr>Fixed Point Terminology</vt:lpstr>
      <vt:lpstr>Fixed-Point Context Help</vt:lpstr>
      <vt:lpstr>Numeric Representation Examples</vt:lpstr>
      <vt:lpstr>Fixed Point Configuration</vt:lpstr>
      <vt:lpstr>Fixed-Point Arithmetic</vt:lpstr>
      <vt:lpstr>Fixed-Point Addition</vt:lpstr>
      <vt:lpstr>Fixed Point Subtraction</vt:lpstr>
      <vt:lpstr>Fixed-Point Multiplication</vt:lpstr>
      <vt:lpstr>Fixed-Point Division</vt:lpstr>
      <vt:lpstr>Demonstration – Simple Fixed-Point Math</vt:lpstr>
      <vt:lpstr>Configuring Fixed Point Functions </vt:lpstr>
      <vt:lpstr>Rounding</vt:lpstr>
      <vt:lpstr>Overflow</vt:lpstr>
      <vt:lpstr>Selecting an Overflow and Rounding Mode</vt:lpstr>
      <vt:lpstr>Exercise 4-2: CompactRIO I/O</vt:lpstr>
      <vt:lpstr>Exercise 4-2: CompactRIO I/O</vt:lpstr>
      <vt:lpstr>F. CompactRIO</vt:lpstr>
      <vt:lpstr>Module Data Types</vt:lpstr>
      <vt:lpstr>Module Properties and Methods</vt:lpstr>
      <vt:lpstr>Module Timing</vt:lpstr>
      <vt:lpstr>G. Error Handling</vt:lpstr>
      <vt:lpstr>Error Cluster Optimization</vt:lpstr>
      <vt:lpstr>Error Clusters for Reliability</vt:lpstr>
      <vt:lpstr>Summary—Quiz</vt:lpstr>
      <vt:lpstr>Summary—Quiz Answers</vt:lpstr>
      <vt:lpstr>Summary—Quiz</vt:lpstr>
      <vt:lpstr>Summary—Quiz Answer</vt:lpstr>
      <vt:lpstr>Summary—Quiz</vt:lpstr>
      <vt:lpstr>Summary—Quiz Answer</vt:lpstr>
      <vt:lpstr>Summary—Quiz</vt:lpstr>
      <vt:lpstr>Summary—Quiz Answer</vt:lpstr>
      <vt:lpstr>Lesson 5 Timing an FPGA VI</vt:lpstr>
      <vt:lpstr>A. Timing Express VIs</vt:lpstr>
      <vt:lpstr>B. Implementing Loop Execution Rates</vt:lpstr>
      <vt:lpstr>Configure Loop Timer</vt:lpstr>
      <vt:lpstr>Loop Timer Express VI Functionality</vt:lpstr>
      <vt:lpstr>Loop Timer Express VI Caveat</vt:lpstr>
      <vt:lpstr>Implementing Loop Execution Rates</vt:lpstr>
      <vt:lpstr>Tick Period</vt:lpstr>
      <vt:lpstr>cRIO Module Loop Execution Rates</vt:lpstr>
      <vt:lpstr>Static Configuration of NI 9233 Data Rate</vt:lpstr>
      <vt:lpstr>Programmatic Configuration of NI 9233 Data Rate</vt:lpstr>
      <vt:lpstr>cRIO Module Loop Execution Rates</vt:lpstr>
      <vt:lpstr>Loop Conditional Terminal</vt:lpstr>
      <vt:lpstr>While Loop Iteration Terminal Maximum</vt:lpstr>
      <vt:lpstr>Exercise 5-1: While Loop Timing</vt:lpstr>
      <vt:lpstr>  Exercise 5-1: While Loop Timing  </vt:lpstr>
      <vt:lpstr>C. Creating Delays Between Events</vt:lpstr>
      <vt:lpstr>Wait Express VI Configuration</vt:lpstr>
      <vt:lpstr>Comparing Loop Timer and Wait VIs</vt:lpstr>
      <vt:lpstr>D. Measuring Time Between Events</vt:lpstr>
      <vt:lpstr>Measuring Time Between Events</vt:lpstr>
      <vt:lpstr>E. Benchmarking Loop Periods</vt:lpstr>
      <vt:lpstr>Tick Count Rollover</vt:lpstr>
      <vt:lpstr>Exercise 5-2: While Loop Benchmarking</vt:lpstr>
      <vt:lpstr>  Exercise 5-2: While Loop Benchmarking </vt:lpstr>
      <vt:lpstr>Summary—Matching Quiz</vt:lpstr>
      <vt:lpstr>Summary—Matching Quiz Answers</vt:lpstr>
      <vt:lpstr>Summary—Quiz</vt:lpstr>
      <vt:lpstr>Summary—Quiz Answer</vt:lpstr>
      <vt:lpstr>Summary—Quiz</vt:lpstr>
      <vt:lpstr>Summary—Quiz Answer</vt:lpstr>
      <vt:lpstr>Summary—Quiz</vt:lpstr>
      <vt:lpstr>Summary—Quiz Answer</vt:lpstr>
      <vt:lpstr>Lesson 6 Data Sharing on FPGA</vt:lpstr>
      <vt:lpstr>A. Parallel Loop Execution</vt:lpstr>
      <vt:lpstr>Parallel Loops with Different Sampling Rates</vt:lpstr>
      <vt:lpstr>Loop Rate Limitation – Longest Path</vt:lpstr>
      <vt:lpstr>Loop Rate Limitation – Longest Path (continued)</vt:lpstr>
      <vt:lpstr>Sharing Data Between Parallel Loops</vt:lpstr>
      <vt:lpstr>B. Shared Resources</vt:lpstr>
      <vt:lpstr>B. Shared Resources</vt:lpstr>
      <vt:lpstr>Shared Resources Example</vt:lpstr>
      <vt:lpstr>C. Variables</vt:lpstr>
      <vt:lpstr>Local Variables</vt:lpstr>
      <vt:lpstr>Local Variable Example</vt:lpstr>
      <vt:lpstr>D. Memory Items</vt:lpstr>
      <vt:lpstr>Memory Item Usage</vt:lpstr>
      <vt:lpstr>Target-Scoped Memory Item</vt:lpstr>
      <vt:lpstr>Memory Properties Dialog Box –  General Page</vt:lpstr>
      <vt:lpstr>Memory Items – Implementation</vt:lpstr>
      <vt:lpstr>Memory Properties Dialog Box –  Initial Values Page</vt:lpstr>
      <vt:lpstr>VI-Defined Memory Item</vt:lpstr>
      <vt:lpstr>Memory Write and Read</vt:lpstr>
      <vt:lpstr>Memory Write and Read</vt:lpstr>
      <vt:lpstr>E. Race Conditions</vt:lpstr>
      <vt:lpstr>Race Conditions – Possible Result</vt:lpstr>
      <vt:lpstr>Parallel Loops – Write and Read at Same Rate</vt:lpstr>
      <vt:lpstr>Parallel Loops – Oversampling</vt:lpstr>
      <vt:lpstr>Parallel Loops - Undersampling</vt:lpstr>
      <vt:lpstr>Avoiding Race Conditions</vt:lpstr>
      <vt:lpstr>F. FPGA FIFOs</vt:lpstr>
      <vt:lpstr>Target-Scoped FIFOs</vt:lpstr>
      <vt:lpstr>FIFO Properties Dialog Box</vt:lpstr>
      <vt:lpstr>FIFO – Number of Elements</vt:lpstr>
      <vt:lpstr>FIFO – Implementation</vt:lpstr>
      <vt:lpstr>VI-Scoped FIFOs</vt:lpstr>
      <vt:lpstr>FPGA FIFO Write and Read</vt:lpstr>
      <vt:lpstr>FPGA FIFO Write and Read</vt:lpstr>
      <vt:lpstr>FIFO Overflow and Underflow</vt:lpstr>
      <vt:lpstr>Handling FIFO Overflow and Underflow</vt:lpstr>
      <vt:lpstr>Demonstration – FIFO Bucket</vt:lpstr>
      <vt:lpstr>Get Number of Elements to Read/Write</vt:lpstr>
      <vt:lpstr>Separate I/O and Data Processing</vt:lpstr>
      <vt:lpstr>Clear Method</vt:lpstr>
      <vt:lpstr>Exercise 6-1 Accelerometer Threshold</vt:lpstr>
      <vt:lpstr>Exercise 6-1 Accelerometer Threshold</vt:lpstr>
      <vt:lpstr>G. Comparison of Data Sharing Methods</vt:lpstr>
      <vt:lpstr>Summary—Quiz</vt:lpstr>
      <vt:lpstr>Summary—Quiz Answer</vt:lpstr>
      <vt:lpstr>Summary—Quiz</vt:lpstr>
      <vt:lpstr>Summary—Quiz Answer</vt:lpstr>
      <vt:lpstr>Summary—Quiz</vt:lpstr>
      <vt:lpstr>Summary—Quiz</vt:lpstr>
      <vt:lpstr>Lesson 7 Single-Cycle Timed Loops</vt:lpstr>
      <vt:lpstr>A. Dataflow in FPGA</vt:lpstr>
      <vt:lpstr>Dataflow in FPGA</vt:lpstr>
      <vt:lpstr>Dataflow in FPGA</vt:lpstr>
      <vt:lpstr>Execution of a While Loop</vt:lpstr>
      <vt:lpstr>Execution of a Single-Cycle Timed Loop</vt:lpstr>
      <vt:lpstr>B. Single-Cycle Timed Loop</vt:lpstr>
      <vt:lpstr>B. Single-Cycle Timed Loop</vt:lpstr>
      <vt:lpstr>B. Single-Cycle Timed Loop</vt:lpstr>
      <vt:lpstr>Timed Loop Behavior Based On Target</vt:lpstr>
      <vt:lpstr>Exercise 7-1: While Loop versus Single-Cycle Timed Loop</vt:lpstr>
      <vt:lpstr> Exercise 7-1: While Loop versus Single-Cycle Timed Loop </vt:lpstr>
      <vt:lpstr>C. Using FPGA Clocks</vt:lpstr>
      <vt:lpstr>C. Using FPGA Clocks</vt:lpstr>
      <vt:lpstr>Using FPGA Clocks – Base Clock</vt:lpstr>
      <vt:lpstr>Using FPGA Clocks – Derived Clock</vt:lpstr>
      <vt:lpstr>Derived Clock Configuration</vt:lpstr>
      <vt:lpstr>Using FPGA Clocks – Top-level Clock</vt:lpstr>
      <vt:lpstr>Using FPGA Clocks – Top-level Clock</vt:lpstr>
      <vt:lpstr>Using FPGA Clocks with SCTL</vt:lpstr>
      <vt:lpstr>Using FPGA Clocks with SCTL</vt:lpstr>
      <vt:lpstr>FPGA Clock Summary</vt:lpstr>
      <vt:lpstr>D. SCTL Errors – Unsupported Objects</vt:lpstr>
      <vt:lpstr>SCTL Errors – Unsupported Objects</vt:lpstr>
      <vt:lpstr>SCTL Errors – Combinatorial Paths</vt:lpstr>
      <vt:lpstr>SCTL Errors – Combinatorial Paths</vt:lpstr>
      <vt:lpstr>SCTL Errors – Combinatorial Paths</vt:lpstr>
      <vt:lpstr>E. Optimizing Code within a While Loop</vt:lpstr>
      <vt:lpstr>Exercise 7-2: Fixing SCTL Errors</vt:lpstr>
      <vt:lpstr> Exercise 7-2: Fixing SCTL Errors </vt:lpstr>
      <vt:lpstr>Summary—Matching Quiz</vt:lpstr>
      <vt:lpstr>Summary—Matching Quiz Answers</vt:lpstr>
      <vt:lpstr>Summary—Quiz</vt:lpstr>
      <vt:lpstr>Summary—Quiz Answer</vt:lpstr>
      <vt:lpstr>Summary—Quiz</vt:lpstr>
      <vt:lpstr>Summary—Quiz Answers</vt:lpstr>
      <vt:lpstr>Summary—Quiz</vt:lpstr>
      <vt:lpstr>Summary—Quiz Answers</vt:lpstr>
      <vt:lpstr>Lesson 8 Basic Host Integration –  PC/Real-Time</vt:lpstr>
      <vt:lpstr>A. Windows Host Integration</vt:lpstr>
      <vt:lpstr>A. Windows Host Integration</vt:lpstr>
      <vt:lpstr>B. Developing a Windows Host VI</vt:lpstr>
      <vt:lpstr>FPGA Interface Functions</vt:lpstr>
      <vt:lpstr>Open FPGA VI Reference</vt:lpstr>
      <vt:lpstr>Open FPGA VI Reference Configuration</vt:lpstr>
      <vt:lpstr>Read/Write Control</vt:lpstr>
      <vt:lpstr>Invoke Method</vt:lpstr>
      <vt:lpstr>Close FPGA VI Reference</vt:lpstr>
      <vt:lpstr>Developing a Windows Host VI</vt:lpstr>
      <vt:lpstr>Exercise 8-1: Windows Host Integration</vt:lpstr>
      <vt:lpstr>  Exercise 8-1: Windows Host Integration  </vt:lpstr>
      <vt:lpstr>LabVIEW FPGA Architecture with LabVIEW Real-Time: RT Host VI</vt:lpstr>
      <vt:lpstr>C. Introduction to Real-Time</vt:lpstr>
      <vt:lpstr>Introduction to Real-Time</vt:lpstr>
      <vt:lpstr>RT Host VI Common Tasks</vt:lpstr>
      <vt:lpstr>The LabVIEW Real-Time 1 Course</vt:lpstr>
      <vt:lpstr>D. Developing an RT Host VI</vt:lpstr>
      <vt:lpstr>Developing an RT Host VI</vt:lpstr>
      <vt:lpstr>Developing an RT Host VI</vt:lpstr>
      <vt:lpstr>E. Front Panel Communication in  LabVIEW Real-Time</vt:lpstr>
      <vt:lpstr>Front Panel Communication in LabVIEW Real-Time</vt:lpstr>
      <vt:lpstr>LabVIEW FPGA Architecture with  LabVIEW Real-Time: Windows VI</vt:lpstr>
      <vt:lpstr>F. Developing a Windows VI</vt:lpstr>
      <vt:lpstr>Developing a Windows VI</vt:lpstr>
      <vt:lpstr>G. Shared Variable Network Communication</vt:lpstr>
      <vt:lpstr>Creating Shared Variables</vt:lpstr>
      <vt:lpstr>Shared Variable Configuration</vt:lpstr>
      <vt:lpstr>Shared Variable with RT FIFO</vt:lpstr>
      <vt:lpstr>Shared Variable Programming</vt:lpstr>
      <vt:lpstr>Network Communication Methods</vt:lpstr>
      <vt:lpstr>Exercise 8-2: RT Host and Windows Integration</vt:lpstr>
      <vt:lpstr>Exercise 8-2: RT Host and Windows Integration</vt:lpstr>
      <vt:lpstr>H. Prepare RT Host VI for Final Application</vt:lpstr>
      <vt:lpstr>Summary—Quiz</vt:lpstr>
      <vt:lpstr>Summary—Quiz Answers</vt:lpstr>
      <vt:lpstr>Summary—Quiz</vt:lpstr>
      <vt:lpstr>Summary—Quiz Answer</vt:lpstr>
      <vt:lpstr>Summary—Quiz</vt:lpstr>
      <vt:lpstr>Summary—Quiz Answer</vt:lpstr>
      <vt:lpstr>Summary—Quiz</vt:lpstr>
      <vt:lpstr>Summary—Quiz</vt:lpstr>
      <vt:lpstr>Lesson 9 DMA Data Transfers</vt:lpstr>
      <vt:lpstr>A. LabVIEW FPGA and Host Communication</vt:lpstr>
      <vt:lpstr>Limitations of Front Panel Controls/Indicators</vt:lpstr>
      <vt:lpstr>Data Buffering</vt:lpstr>
      <vt:lpstr>B. DMA FIFOs</vt:lpstr>
      <vt:lpstr>Target to Host Transfer</vt:lpstr>
      <vt:lpstr>Relative Transfer Rates</vt:lpstr>
      <vt:lpstr>Buffer Data Sizes</vt:lpstr>
      <vt:lpstr>Create DMA FIFO</vt:lpstr>
      <vt:lpstr>Configure DMA FIFO</vt:lpstr>
      <vt:lpstr>Use DMA FIFO in FPGA VI</vt:lpstr>
      <vt:lpstr>FPGA VI:  DMA FIFO Write and Read</vt:lpstr>
      <vt:lpstr>Use DMA FIFO in Host VI</vt:lpstr>
      <vt:lpstr>Host VI: DMA FIFO Read and Write</vt:lpstr>
      <vt:lpstr>Target to Host Architectures</vt:lpstr>
      <vt:lpstr>Blocking</vt:lpstr>
      <vt:lpstr>Polling</vt:lpstr>
      <vt:lpstr>Polling with a Fixed Number of Elements</vt:lpstr>
      <vt:lpstr>C. Lossless Data Transfer</vt:lpstr>
      <vt:lpstr>Selecting FIFO Size</vt:lpstr>
      <vt:lpstr>Ensuring Lossless DMA Transfer</vt:lpstr>
      <vt:lpstr>Ensuring Lossless DMA Transfer</vt:lpstr>
      <vt:lpstr>Handling Overflow and Underflow </vt:lpstr>
      <vt:lpstr>Recovering from a FIFO Overflow</vt:lpstr>
      <vt:lpstr>Resetting the FPGA VI</vt:lpstr>
      <vt:lpstr>Flushing the Buffer</vt:lpstr>
      <vt:lpstr>Exercise 9-1 Custom Triggering</vt:lpstr>
      <vt:lpstr>Exercise 9-1 Custom Triggering</vt:lpstr>
      <vt:lpstr>D. Interleaving</vt:lpstr>
      <vt:lpstr>Interleaving – FPGA VI</vt:lpstr>
      <vt:lpstr>De-Interleaving – Host VI</vt:lpstr>
      <vt:lpstr>Interleaving - Example</vt:lpstr>
      <vt:lpstr>Exercise 9-2 AI Interleaved DMA</vt:lpstr>
      <vt:lpstr>Exercise 9-2 AI Interleaved DMA</vt:lpstr>
      <vt:lpstr>Summary—Quiz</vt:lpstr>
      <vt:lpstr>Summary—Quiz</vt:lpstr>
      <vt:lpstr>Summary Quiz</vt:lpstr>
      <vt:lpstr>Summary Quiz Answer</vt:lpstr>
      <vt:lpstr>Summary Quiz</vt:lpstr>
      <vt:lpstr>Summary Quiz Answer</vt:lpstr>
      <vt:lpstr>Lesson 10 Modular Programming</vt:lpstr>
      <vt:lpstr>A. Review – Understanding Modularity</vt:lpstr>
      <vt:lpstr>Review – SubVIs </vt:lpstr>
      <vt:lpstr>Review - Icon and Connector Pane</vt:lpstr>
      <vt:lpstr>Review - Icon and Connector Pane – Setting up the Connector Pane</vt:lpstr>
      <vt:lpstr>Review - Using SubVIs – Terminal Setting</vt:lpstr>
      <vt:lpstr>Review - Using SubVIs – Section to SubVI</vt:lpstr>
      <vt:lpstr>B. Using SubVIs on the FPGA</vt:lpstr>
      <vt:lpstr>C. Reentrancy and Non-reentrancy in FPGA</vt:lpstr>
      <vt:lpstr>Reentrant FPGA SubVI</vt:lpstr>
      <vt:lpstr>Nonreentrant FPGA SubVI</vt:lpstr>
      <vt:lpstr>Nonreentrant FPGA SubVI</vt:lpstr>
      <vt:lpstr>Reentrancy and Non-reentrancy in FPGA</vt:lpstr>
      <vt:lpstr>D. Using Name Controls and Constants</vt:lpstr>
      <vt:lpstr>FPGA I/O Control</vt:lpstr>
      <vt:lpstr>FPGA I/O Control</vt:lpstr>
      <vt:lpstr>FPGA Clock Control</vt:lpstr>
      <vt:lpstr>FPGA Clock Control</vt:lpstr>
      <vt:lpstr>FPGA Memory Control</vt:lpstr>
      <vt:lpstr>FPGA FIFO Control</vt:lpstr>
      <vt:lpstr>FPGA Control Restrictions</vt:lpstr>
      <vt:lpstr>E. Testing FGPA SubVIs</vt:lpstr>
      <vt:lpstr>F. LabVIEW FPGA IPNet</vt:lpstr>
      <vt:lpstr>Exercise 10-1: Creating an FPGA SubVI</vt:lpstr>
      <vt:lpstr>  Exercise 10-1: Creating an FPGA SubVI   </vt:lpstr>
      <vt:lpstr>Summary—Quiz</vt:lpstr>
      <vt:lpstr>Summary—Quiz Answer</vt:lpstr>
      <vt:lpstr>Summary—Quiz</vt:lpstr>
      <vt:lpstr>Summary—Quiz Answers</vt:lpstr>
      <vt:lpstr>Summary—Quiz</vt:lpstr>
      <vt:lpstr>Summary—Quiz Answers</vt:lpstr>
      <vt:lpstr>Appendix A: Pipelining</vt:lpstr>
      <vt:lpstr>A. Pipelining</vt:lpstr>
      <vt:lpstr>Pipelining – Feedback Nodes</vt:lpstr>
      <vt:lpstr>Pipelining</vt:lpstr>
      <vt:lpstr>Pipelining  Drawbacks</vt:lpstr>
      <vt:lpstr>Basic Example of Pipelining</vt:lpstr>
      <vt:lpstr>Basic Example of Pipelining</vt:lpstr>
      <vt:lpstr>Basic Example of Pipelining</vt:lpstr>
      <vt:lpstr>Pipelining</vt:lpstr>
      <vt:lpstr>Pipelining Optimization</vt:lpstr>
      <vt:lpstr>Pipelining Optimization</vt:lpstr>
      <vt:lpstr>Pipelining Optimization</vt:lpstr>
      <vt:lpstr>B. Using Pipelining in SCTLs</vt:lpstr>
      <vt:lpstr>Using Pipelining in SCTLs</vt:lpstr>
      <vt:lpstr>Using Pipelining in SCTLs</vt:lpstr>
      <vt:lpstr>Using Pipelining in SCTLs</vt:lpstr>
      <vt:lpstr>Continuing Your LabVIEW Education</vt:lpstr>
      <vt:lpstr>Continuing Your LabVIEW Education</vt:lpstr>
      <vt:lpstr>Continue Your Learning</vt:lpstr>
      <vt:lpstr>Slide 450</vt:lpstr>
      <vt:lpstr>Thank you!</vt:lpstr>
    </vt:vector>
  </TitlesOfParts>
  <Company>National Instruments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nmcgarry</dc:creator>
  <cp:lastModifiedBy>sredding</cp:lastModifiedBy>
  <cp:revision>769</cp:revision>
  <dcterms:created xsi:type="dcterms:W3CDTF">2003-04-18T00:11:29Z</dcterms:created>
  <dcterms:modified xsi:type="dcterms:W3CDTF">2011-01-14T17:09:13Z</dcterms:modified>
</cp:coreProperties>
</file>